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 id="2147483713" r:id="rId5"/>
    <p:sldMasterId id="2147483727" r:id="rId6"/>
  </p:sldMasterIdLst>
  <p:notesMasterIdLst>
    <p:notesMasterId r:id="rId56"/>
  </p:notesMasterIdLst>
  <p:handoutMasterIdLst>
    <p:handoutMasterId r:id="rId57"/>
  </p:handoutMasterIdLst>
  <p:sldIdLst>
    <p:sldId id="384" r:id="rId7"/>
    <p:sldId id="739" r:id="rId8"/>
    <p:sldId id="259" r:id="rId9"/>
    <p:sldId id="260" r:id="rId10"/>
    <p:sldId id="452" r:id="rId11"/>
    <p:sldId id="441" r:id="rId12"/>
    <p:sldId id="423" r:id="rId13"/>
    <p:sldId id="455" r:id="rId14"/>
    <p:sldId id="454" r:id="rId15"/>
    <p:sldId id="357" r:id="rId16"/>
    <p:sldId id="427" r:id="rId17"/>
    <p:sldId id="493" r:id="rId18"/>
    <p:sldId id="387" r:id="rId19"/>
    <p:sldId id="458" r:id="rId20"/>
    <p:sldId id="284" r:id="rId21"/>
    <p:sldId id="461" r:id="rId22"/>
    <p:sldId id="463" r:id="rId23"/>
    <p:sldId id="464" r:id="rId24"/>
    <p:sldId id="460" r:id="rId25"/>
    <p:sldId id="466" r:id="rId26"/>
    <p:sldId id="471" r:id="rId27"/>
    <p:sldId id="737" r:id="rId28"/>
    <p:sldId id="738" r:id="rId29"/>
    <p:sldId id="470" r:id="rId30"/>
    <p:sldId id="735" r:id="rId31"/>
    <p:sldId id="736" r:id="rId32"/>
    <p:sldId id="468" r:id="rId33"/>
    <p:sldId id="474" r:id="rId34"/>
    <p:sldId id="490" r:id="rId35"/>
    <p:sldId id="491" r:id="rId36"/>
    <p:sldId id="472" r:id="rId37"/>
    <p:sldId id="391" r:id="rId38"/>
    <p:sldId id="481" r:id="rId39"/>
    <p:sldId id="488" r:id="rId40"/>
    <p:sldId id="456" r:id="rId41"/>
    <p:sldId id="473" r:id="rId42"/>
    <p:sldId id="492" r:id="rId43"/>
    <p:sldId id="477" r:id="rId44"/>
    <p:sldId id="479" r:id="rId45"/>
    <p:sldId id="484" r:id="rId46"/>
    <p:sldId id="482" r:id="rId47"/>
    <p:sldId id="483" r:id="rId48"/>
    <p:sldId id="487" r:id="rId49"/>
    <p:sldId id="734" r:id="rId50"/>
    <p:sldId id="301" r:id="rId51"/>
    <p:sldId id="302" r:id="rId52"/>
    <p:sldId id="386" r:id="rId53"/>
    <p:sldId id="489" r:id="rId54"/>
    <p:sldId id="276" r:id="rId5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AA3C"/>
    <a:srgbClr val="EA5B0C"/>
    <a:srgbClr val="9D9D9D"/>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696EB-6419-47D0-9EC9-6E4351AD4AF9}" v="31" dt="2023-02-14T16:37:22.644"/>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0025" autoAdjust="0"/>
  </p:normalViewPr>
  <p:slideViewPr>
    <p:cSldViewPr snapToGrid="0" showGuides="1">
      <p:cViewPr varScale="1">
        <p:scale>
          <a:sx n="91" d="100"/>
          <a:sy n="91" d="100"/>
        </p:scale>
        <p:origin x="1146" y="84"/>
      </p:cViewPr>
      <p:guideLst>
        <p:guide orient="horz" pos="1298"/>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Wójcik" userId="a925596f-cca5-49d3-9113-4e6be4f60f2d" providerId="ADAL" clId="{98A96897-DA9A-4EA1-9D1F-A07A2F0600EB}"/>
    <pc:docChg chg="modSld sldOrd">
      <pc:chgData name="Anna Wójcik" userId="a925596f-cca5-49d3-9113-4e6be4f60f2d" providerId="ADAL" clId="{98A96897-DA9A-4EA1-9D1F-A07A2F0600EB}" dt="2023-02-15T08:09:15.486" v="11"/>
      <pc:docMkLst>
        <pc:docMk/>
      </pc:docMkLst>
      <pc:sldChg chg="modSp mod">
        <pc:chgData name="Anna Wójcik" userId="a925596f-cca5-49d3-9113-4e6be4f60f2d" providerId="ADAL" clId="{98A96897-DA9A-4EA1-9D1F-A07A2F0600EB}" dt="2023-02-15T08:08:34.180" v="7" actId="20577"/>
        <pc:sldMkLst>
          <pc:docMk/>
          <pc:sldMk cId="2705759111" sldId="423"/>
        </pc:sldMkLst>
        <pc:spChg chg="mod">
          <ac:chgData name="Anna Wójcik" userId="a925596f-cca5-49d3-9113-4e6be4f60f2d" providerId="ADAL" clId="{98A96897-DA9A-4EA1-9D1F-A07A2F0600EB}" dt="2023-02-15T08:08:34.180" v="7" actId="20577"/>
          <ac:spMkLst>
            <pc:docMk/>
            <pc:sldMk cId="2705759111" sldId="423"/>
            <ac:spMk id="5" creationId="{7E1C84C4-ACA6-46BC-8C46-2FC6EEACB2B6}"/>
          </ac:spMkLst>
        </pc:spChg>
      </pc:sldChg>
      <pc:sldChg chg="ord">
        <pc:chgData name="Anna Wójcik" userId="a925596f-cca5-49d3-9113-4e6be4f60f2d" providerId="ADAL" clId="{98A96897-DA9A-4EA1-9D1F-A07A2F0600EB}" dt="2023-02-15T08:09:15.486" v="11"/>
        <pc:sldMkLst>
          <pc:docMk/>
          <pc:sldMk cId="891515303" sldId="481"/>
        </pc:sldMkLst>
      </pc:sldChg>
      <pc:sldChg chg="ord">
        <pc:chgData name="Anna Wójcik" userId="a925596f-cca5-49d3-9113-4e6be4f60f2d" providerId="ADAL" clId="{98A96897-DA9A-4EA1-9D1F-A07A2F0600EB}" dt="2023-02-15T08:09:05.904" v="9"/>
        <pc:sldMkLst>
          <pc:docMk/>
          <pc:sldMk cId="1209193973" sldId="48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SVDC16\PRAKTYKANCI\AKT\Mariusz%20Nowakowski\Prezentacja%20na%20szkolenie\Kopia%20CP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bi\OneDrive%20-%20JDP\Dokumenty\WZROST%20CEN%20MATERIA&#321;&#211;W%20-%20PREZENTACJA%20-%20102022%20upda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Wykres%20w%20programie%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bi\OneDrive%20-%20JDP\Dokumenty\WZROST%20CEN%20MATERIA&#321;&#211;W%20-%20PREZENTACJA%20-%20102022%20updat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officejdplaw-my.sharepoint.com/personal/mateusz_biciutko_jdp-law_pl/Documents/Dokumenty/Wykresy%20PALIWO%20-%20ORLEN.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0" i="0">
                <a:effectLst/>
              </a:rPr>
              <a:t>CPI</a:t>
            </a:r>
          </a:p>
        </c:rich>
      </c:tx>
      <c:layout>
        <c:manualLayout>
          <c:xMode val="edge"/>
          <c:yMode val="edge"/>
          <c:x val="2.4755357252985524E-2"/>
          <c:y val="2.737995399305368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lineChart>
        <c:grouping val="standard"/>
        <c:varyColors val="0"/>
        <c:ser>
          <c:idx val="0"/>
          <c:order val="0"/>
          <c:tx>
            <c:strRef>
              <c:f>'Analog. miesiąc roku poprz.'!$C$3</c:f>
              <c:strCache>
                <c:ptCount val="1"/>
                <c:pt idx="0">
                  <c:v>2020</c:v>
                </c:pt>
              </c:strCache>
            </c:strRef>
          </c:tx>
          <c:spPr>
            <a:ln w="28575" cap="rnd">
              <a:solidFill>
                <a:srgbClr val="00B050"/>
              </a:solidFill>
              <a:round/>
            </a:ln>
            <a:effectLst/>
          </c:spPr>
          <c:marker>
            <c:symbol val="circle"/>
            <c:size val="5"/>
            <c:spPr>
              <a:solidFill>
                <a:srgbClr val="00B050"/>
              </a:solidFill>
              <a:ln w="9525">
                <a:noFill/>
              </a:ln>
              <a:effectLst/>
            </c:spPr>
          </c:marker>
          <c:cat>
            <c:strRef>
              <c:f>'Analog. miesiąc roku poprz.'!$B$4:$B$15</c:f>
              <c:strCache>
                <c:ptCount val="12"/>
                <c:pt idx="0">
                  <c:v>Styczeń</c:v>
                </c:pt>
                <c:pt idx="1">
                  <c:v>Luty</c:v>
                </c:pt>
                <c:pt idx="2">
                  <c:v>Marzec</c:v>
                </c:pt>
                <c:pt idx="3">
                  <c:v>Kwiecień</c:v>
                </c:pt>
                <c:pt idx="4">
                  <c:v>Maj</c:v>
                </c:pt>
                <c:pt idx="5">
                  <c:v>Czerwiec</c:v>
                </c:pt>
                <c:pt idx="6">
                  <c:v>Lipiec</c:v>
                </c:pt>
                <c:pt idx="7">
                  <c:v>Sierpień</c:v>
                </c:pt>
                <c:pt idx="8">
                  <c:v>Wrzesień</c:v>
                </c:pt>
                <c:pt idx="9">
                  <c:v>Październik</c:v>
                </c:pt>
                <c:pt idx="10">
                  <c:v>Listopad</c:v>
                </c:pt>
                <c:pt idx="11">
                  <c:v>Grudzień</c:v>
                </c:pt>
              </c:strCache>
            </c:strRef>
          </c:cat>
          <c:val>
            <c:numRef>
              <c:f>'Analog. miesiąc roku poprz.'!$C$4:$C$15</c:f>
              <c:numCache>
                <c:formatCode>0.00</c:formatCode>
                <c:ptCount val="12"/>
                <c:pt idx="0">
                  <c:v>4.3</c:v>
                </c:pt>
                <c:pt idx="1">
                  <c:v>4.7</c:v>
                </c:pt>
                <c:pt idx="2">
                  <c:v>4.5999999999999996</c:v>
                </c:pt>
                <c:pt idx="3">
                  <c:v>3.4</c:v>
                </c:pt>
                <c:pt idx="4">
                  <c:v>2.9</c:v>
                </c:pt>
                <c:pt idx="5">
                  <c:v>3.3</c:v>
                </c:pt>
                <c:pt idx="6">
                  <c:v>3</c:v>
                </c:pt>
                <c:pt idx="7">
                  <c:v>2.9</c:v>
                </c:pt>
                <c:pt idx="8">
                  <c:v>3.2</c:v>
                </c:pt>
                <c:pt idx="9">
                  <c:v>3.1</c:v>
                </c:pt>
                <c:pt idx="10">
                  <c:v>3</c:v>
                </c:pt>
                <c:pt idx="11">
                  <c:v>2.4</c:v>
                </c:pt>
              </c:numCache>
            </c:numRef>
          </c:val>
          <c:smooth val="1"/>
          <c:extLst>
            <c:ext xmlns:c16="http://schemas.microsoft.com/office/drawing/2014/chart" uri="{C3380CC4-5D6E-409C-BE32-E72D297353CC}">
              <c16:uniqueId val="{00000000-EB3E-424D-B3C1-22CB89E1A402}"/>
            </c:ext>
          </c:extLst>
        </c:ser>
        <c:ser>
          <c:idx val="1"/>
          <c:order val="1"/>
          <c:tx>
            <c:strRef>
              <c:f>'Analog. miesiąc roku poprz.'!$D$3</c:f>
              <c:strCache>
                <c:ptCount val="1"/>
                <c:pt idx="0">
                  <c:v>2021</c:v>
                </c:pt>
              </c:strCache>
            </c:strRef>
          </c:tx>
          <c:spPr>
            <a:ln w="28575" cap="rnd">
              <a:solidFill>
                <a:srgbClr val="92D050"/>
              </a:solidFill>
              <a:round/>
            </a:ln>
            <a:effectLst/>
          </c:spPr>
          <c:marker>
            <c:symbol val="circle"/>
            <c:size val="5"/>
            <c:spPr>
              <a:solidFill>
                <a:srgbClr val="92D050"/>
              </a:solidFill>
              <a:ln w="9525">
                <a:noFill/>
              </a:ln>
              <a:effectLst/>
            </c:spPr>
          </c:marker>
          <c:cat>
            <c:strRef>
              <c:f>'Analog. miesiąc roku poprz.'!$B$4:$B$15</c:f>
              <c:strCache>
                <c:ptCount val="12"/>
                <c:pt idx="0">
                  <c:v>Styczeń</c:v>
                </c:pt>
                <c:pt idx="1">
                  <c:v>Luty</c:v>
                </c:pt>
                <c:pt idx="2">
                  <c:v>Marzec</c:v>
                </c:pt>
                <c:pt idx="3">
                  <c:v>Kwiecień</c:v>
                </c:pt>
                <c:pt idx="4">
                  <c:v>Maj</c:v>
                </c:pt>
                <c:pt idx="5">
                  <c:v>Czerwiec</c:v>
                </c:pt>
                <c:pt idx="6">
                  <c:v>Lipiec</c:v>
                </c:pt>
                <c:pt idx="7">
                  <c:v>Sierpień</c:v>
                </c:pt>
                <c:pt idx="8">
                  <c:v>Wrzesień</c:v>
                </c:pt>
                <c:pt idx="9">
                  <c:v>Październik</c:v>
                </c:pt>
                <c:pt idx="10">
                  <c:v>Listopad</c:v>
                </c:pt>
                <c:pt idx="11">
                  <c:v>Grudzień</c:v>
                </c:pt>
              </c:strCache>
            </c:strRef>
          </c:cat>
          <c:val>
            <c:numRef>
              <c:f>'Analog. miesiąc roku poprz.'!$D$4:$D$15</c:f>
              <c:numCache>
                <c:formatCode>0.00</c:formatCode>
                <c:ptCount val="12"/>
                <c:pt idx="0">
                  <c:v>2.6</c:v>
                </c:pt>
                <c:pt idx="1">
                  <c:v>2.4</c:v>
                </c:pt>
                <c:pt idx="2">
                  <c:v>3.2</c:v>
                </c:pt>
                <c:pt idx="3">
                  <c:v>4.3</c:v>
                </c:pt>
                <c:pt idx="4">
                  <c:v>4.7</c:v>
                </c:pt>
                <c:pt idx="5">
                  <c:v>4.4000000000000004</c:v>
                </c:pt>
                <c:pt idx="6">
                  <c:v>5</c:v>
                </c:pt>
                <c:pt idx="7">
                  <c:v>5.5</c:v>
                </c:pt>
                <c:pt idx="8">
                  <c:v>5.9</c:v>
                </c:pt>
                <c:pt idx="9">
                  <c:v>6.8</c:v>
                </c:pt>
                <c:pt idx="10">
                  <c:v>7.8</c:v>
                </c:pt>
                <c:pt idx="11">
                  <c:v>8.6</c:v>
                </c:pt>
              </c:numCache>
            </c:numRef>
          </c:val>
          <c:smooth val="1"/>
          <c:extLst>
            <c:ext xmlns:c16="http://schemas.microsoft.com/office/drawing/2014/chart" uri="{C3380CC4-5D6E-409C-BE32-E72D297353CC}">
              <c16:uniqueId val="{00000001-EB3E-424D-B3C1-22CB89E1A402}"/>
            </c:ext>
          </c:extLst>
        </c:ser>
        <c:ser>
          <c:idx val="2"/>
          <c:order val="2"/>
          <c:tx>
            <c:strRef>
              <c:f>'Analog. miesiąc roku poprz.'!$E$3</c:f>
              <c:strCache>
                <c:ptCount val="1"/>
                <c:pt idx="0">
                  <c:v>2022</c:v>
                </c:pt>
              </c:strCache>
            </c:strRef>
          </c:tx>
          <c:spPr>
            <a:ln w="28575" cap="rnd">
              <a:solidFill>
                <a:srgbClr val="7030A0"/>
              </a:solidFill>
              <a:round/>
            </a:ln>
            <a:effectLst/>
          </c:spPr>
          <c:marker>
            <c:symbol val="circle"/>
            <c:size val="5"/>
            <c:spPr>
              <a:solidFill>
                <a:srgbClr val="7030A0"/>
              </a:solidFill>
              <a:ln w="9525">
                <a:noFill/>
              </a:ln>
              <a:effectLst/>
            </c:spPr>
          </c:marker>
          <c:dPt>
            <c:idx val="10"/>
            <c:marker>
              <c:symbol val="circle"/>
              <c:size val="5"/>
              <c:spPr>
                <a:solidFill>
                  <a:srgbClr val="7030A0"/>
                </a:solidFill>
                <a:ln w="9525">
                  <a:noFill/>
                </a:ln>
                <a:effectLst/>
              </c:spPr>
            </c:marker>
            <c:bubble3D val="0"/>
            <c:spPr>
              <a:ln w="28575" cap="rnd">
                <a:solidFill>
                  <a:srgbClr val="7030A0"/>
                </a:solidFill>
                <a:prstDash val="solid"/>
                <a:round/>
              </a:ln>
              <a:effectLst/>
            </c:spPr>
            <c:extLst>
              <c:ext xmlns:c16="http://schemas.microsoft.com/office/drawing/2014/chart" uri="{C3380CC4-5D6E-409C-BE32-E72D297353CC}">
                <c16:uniqueId val="{00000003-EB3E-424D-B3C1-22CB89E1A402}"/>
              </c:ext>
            </c:extLst>
          </c:dPt>
          <c:dPt>
            <c:idx val="11"/>
            <c:marker>
              <c:symbol val="circle"/>
              <c:size val="5"/>
              <c:spPr>
                <a:solidFill>
                  <a:srgbClr val="7030A0"/>
                </a:solidFill>
                <a:ln w="9525">
                  <a:noFill/>
                </a:ln>
                <a:effectLst/>
              </c:spPr>
            </c:marker>
            <c:bubble3D val="0"/>
            <c:spPr>
              <a:ln w="28575" cap="rnd">
                <a:solidFill>
                  <a:srgbClr val="7030A0"/>
                </a:solidFill>
                <a:prstDash val="solid"/>
                <a:round/>
              </a:ln>
              <a:effectLst/>
            </c:spPr>
            <c:extLst>
              <c:ext xmlns:c16="http://schemas.microsoft.com/office/drawing/2014/chart" uri="{C3380CC4-5D6E-409C-BE32-E72D297353CC}">
                <c16:uniqueId val="{00000005-EB3E-424D-B3C1-22CB89E1A402}"/>
              </c:ext>
            </c:extLst>
          </c:dPt>
          <c:cat>
            <c:strRef>
              <c:f>'Analog. miesiąc roku poprz.'!$B$4:$B$15</c:f>
              <c:strCache>
                <c:ptCount val="12"/>
                <c:pt idx="0">
                  <c:v>Styczeń</c:v>
                </c:pt>
                <c:pt idx="1">
                  <c:v>Luty</c:v>
                </c:pt>
                <c:pt idx="2">
                  <c:v>Marzec</c:v>
                </c:pt>
                <c:pt idx="3">
                  <c:v>Kwiecień</c:v>
                </c:pt>
                <c:pt idx="4">
                  <c:v>Maj</c:v>
                </c:pt>
                <c:pt idx="5">
                  <c:v>Czerwiec</c:v>
                </c:pt>
                <c:pt idx="6">
                  <c:v>Lipiec</c:v>
                </c:pt>
                <c:pt idx="7">
                  <c:v>Sierpień</c:v>
                </c:pt>
                <c:pt idx="8">
                  <c:v>Wrzesień</c:v>
                </c:pt>
                <c:pt idx="9">
                  <c:v>Październik</c:v>
                </c:pt>
                <c:pt idx="10">
                  <c:v>Listopad</c:v>
                </c:pt>
                <c:pt idx="11">
                  <c:v>Grudzień</c:v>
                </c:pt>
              </c:strCache>
            </c:strRef>
          </c:cat>
          <c:val>
            <c:numRef>
              <c:f>'Analog. miesiąc roku poprz.'!$E$4:$E$15</c:f>
              <c:numCache>
                <c:formatCode>0.00</c:formatCode>
                <c:ptCount val="12"/>
                <c:pt idx="0">
                  <c:v>9.4</c:v>
                </c:pt>
                <c:pt idx="1">
                  <c:v>8.5</c:v>
                </c:pt>
                <c:pt idx="2">
                  <c:v>11</c:v>
                </c:pt>
                <c:pt idx="3">
                  <c:v>12.4</c:v>
                </c:pt>
                <c:pt idx="4">
                  <c:v>13.9</c:v>
                </c:pt>
                <c:pt idx="5">
                  <c:v>15.5</c:v>
                </c:pt>
                <c:pt idx="6">
                  <c:v>15.6</c:v>
                </c:pt>
                <c:pt idx="7">
                  <c:v>16.100000000000001</c:v>
                </c:pt>
                <c:pt idx="8">
                  <c:v>17.2</c:v>
                </c:pt>
                <c:pt idx="9">
                  <c:v>17.899999999999999</c:v>
                </c:pt>
                <c:pt idx="10">
                  <c:v>17.5</c:v>
                </c:pt>
                <c:pt idx="11">
                  <c:v>16.600000000000001</c:v>
                </c:pt>
              </c:numCache>
            </c:numRef>
          </c:val>
          <c:smooth val="1"/>
          <c:extLst>
            <c:ext xmlns:c16="http://schemas.microsoft.com/office/drawing/2014/chart" uri="{C3380CC4-5D6E-409C-BE32-E72D297353CC}">
              <c16:uniqueId val="{00000006-EB3E-424D-B3C1-22CB89E1A402}"/>
            </c:ext>
          </c:extLst>
        </c:ser>
        <c:ser>
          <c:idx val="3"/>
          <c:order val="3"/>
          <c:tx>
            <c:strRef>
              <c:f>'Analog. miesiąc roku poprz.'!$F$3</c:f>
              <c:strCache>
                <c:ptCount val="1"/>
                <c:pt idx="0">
                  <c:v>2023</c:v>
                </c:pt>
              </c:strCache>
              <c:extLst xmlns:c15="http://schemas.microsoft.com/office/drawing/2012/chart"/>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'Analog. miesiąc roku poprz.'!$F$4:$F$15</c:f>
              <c:numCache>
                <c:formatCode>General</c:formatCode>
                <c:ptCount val="12"/>
              </c:numCache>
              <c:extLst xmlns:c15="http://schemas.microsoft.com/office/drawing/2012/chart"/>
            </c:numRef>
          </c:val>
          <c:smooth val="1"/>
          <c:extLst xmlns:c15="http://schemas.microsoft.com/office/drawing/2012/chart">
            <c:ext xmlns:c16="http://schemas.microsoft.com/office/drawing/2014/chart" uri="{C3380CC4-5D6E-409C-BE32-E72D297353CC}">
              <c16:uniqueId val="{00000007-EB3E-424D-B3C1-22CB89E1A402}"/>
            </c:ext>
          </c:extLst>
        </c:ser>
        <c:dLbls>
          <c:showLegendKey val="0"/>
          <c:showVal val="0"/>
          <c:showCatName val="0"/>
          <c:showSerName val="0"/>
          <c:showPercent val="0"/>
          <c:showBubbleSize val="0"/>
        </c:dLbls>
        <c:marker val="1"/>
        <c:smooth val="0"/>
        <c:axId val="861339504"/>
        <c:axId val="861339920"/>
        <c:extLst/>
      </c:lineChart>
      <c:catAx>
        <c:axId val="86133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861339920"/>
        <c:crosses val="autoZero"/>
        <c:auto val="1"/>
        <c:lblAlgn val="ctr"/>
        <c:lblOffset val="100"/>
        <c:noMultiLvlLbl val="0"/>
      </c:catAx>
      <c:valAx>
        <c:axId val="861339920"/>
        <c:scaling>
          <c:orientation val="minMax"/>
          <c:max val="18.5"/>
          <c:min val="1.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861339504"/>
        <c:crosses val="autoZero"/>
        <c:crossBetween val="between"/>
        <c:majorUnit val="2.7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400" b="0" i="0" u="none" strike="noStrike" baseline="0" dirty="0">
                <a:effectLst/>
              </a:rPr>
              <a:t>Średnia cena energii elektrycznej na podstawie średniej ważonej wolumenem obrotu cenie RDN - </a:t>
            </a:r>
            <a:r>
              <a:rPr lang="pl-PL" sz="1400" b="1" i="0" u="none" strike="noStrike" baseline="0" dirty="0" err="1">
                <a:effectLst/>
              </a:rPr>
              <a:t>TGeBASE</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lineChart>
        <c:grouping val="standard"/>
        <c:varyColors val="0"/>
        <c:ser>
          <c:idx val="0"/>
          <c:order val="0"/>
          <c:tx>
            <c:strRef>
              <c:f>'Ceny energii - TGeBase'!$C$3</c:f>
              <c:strCache>
                <c:ptCount val="1"/>
                <c:pt idx="0">
                  <c:v>TGeBASE_Wavg</c:v>
                </c:pt>
              </c:strCache>
            </c:strRef>
          </c:tx>
          <c:spPr>
            <a:ln w="28575" cap="rnd">
              <a:solidFill>
                <a:srgbClr val="00B050"/>
              </a:solidFill>
              <a:round/>
            </a:ln>
            <a:effectLst/>
          </c:spPr>
          <c:marker>
            <c:symbol val="none"/>
          </c:marker>
          <c:trendline>
            <c:spPr>
              <a:ln w="19050" cap="rnd">
                <a:solidFill>
                  <a:schemeClr val="accent1"/>
                </a:solidFill>
                <a:prstDash val="sysDot"/>
              </a:ln>
              <a:effectLst/>
            </c:spPr>
            <c:trendlineType val="movingAvg"/>
            <c:period val="2"/>
            <c:dispRSqr val="0"/>
            <c:dispEq val="0"/>
          </c:trendline>
          <c:cat>
            <c:numRef>
              <c:f>'Ceny energii - TGeBase'!$B$4:$B$24</c:f>
              <c:numCache>
                <c:formatCode>[$-415]mmmm\ yy;@</c:formatCode>
                <c:ptCount val="21"/>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numCache>
            </c:numRef>
          </c:cat>
          <c:val>
            <c:numRef>
              <c:f>'Ceny energii - TGeBase'!$C$4:$C$24</c:f>
              <c:numCache>
                <c:formatCode>0.00</c:formatCode>
                <c:ptCount val="21"/>
                <c:pt idx="0">
                  <c:v>262.81</c:v>
                </c:pt>
                <c:pt idx="1">
                  <c:v>273.33999999999997</c:v>
                </c:pt>
                <c:pt idx="2">
                  <c:v>277.63</c:v>
                </c:pt>
                <c:pt idx="3">
                  <c:v>276.2</c:v>
                </c:pt>
                <c:pt idx="4">
                  <c:v>300.62</c:v>
                </c:pt>
                <c:pt idx="5">
                  <c:v>353.56</c:v>
                </c:pt>
                <c:pt idx="6">
                  <c:v>378</c:v>
                </c:pt>
                <c:pt idx="7">
                  <c:v>383.42</c:v>
                </c:pt>
                <c:pt idx="8">
                  <c:v>465.7</c:v>
                </c:pt>
                <c:pt idx="9">
                  <c:v>467.12</c:v>
                </c:pt>
                <c:pt idx="10">
                  <c:v>552.4</c:v>
                </c:pt>
                <c:pt idx="11">
                  <c:v>829.98</c:v>
                </c:pt>
                <c:pt idx="12">
                  <c:v>666.9</c:v>
                </c:pt>
                <c:pt idx="13">
                  <c:v>525.89</c:v>
                </c:pt>
                <c:pt idx="14">
                  <c:v>683.59</c:v>
                </c:pt>
                <c:pt idx="15">
                  <c:v>584.45000000000005</c:v>
                </c:pt>
                <c:pt idx="16">
                  <c:v>662.4</c:v>
                </c:pt>
                <c:pt idx="17">
                  <c:v>884.68</c:v>
                </c:pt>
                <c:pt idx="18">
                  <c:v>1125.94</c:v>
                </c:pt>
                <c:pt idx="19">
                  <c:v>1390.76</c:v>
                </c:pt>
                <c:pt idx="20">
                  <c:v>855.09</c:v>
                </c:pt>
              </c:numCache>
            </c:numRef>
          </c:val>
          <c:smooth val="0"/>
          <c:extLst>
            <c:ext xmlns:c16="http://schemas.microsoft.com/office/drawing/2014/chart" uri="{C3380CC4-5D6E-409C-BE32-E72D297353CC}">
              <c16:uniqueId val="{00000001-99D7-4608-8884-498BBFDD51B8}"/>
            </c:ext>
          </c:extLst>
        </c:ser>
        <c:dLbls>
          <c:showLegendKey val="0"/>
          <c:showVal val="0"/>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smooth val="0"/>
        <c:axId val="172832816"/>
        <c:axId val="172833648"/>
      </c:lineChart>
      <c:dateAx>
        <c:axId val="172832816"/>
        <c:scaling>
          <c:orientation val="minMax"/>
        </c:scaling>
        <c:delete val="0"/>
        <c:axPos val="b"/>
        <c:numFmt formatCode="[$-415]mmmm\ 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72833648"/>
        <c:crosses val="autoZero"/>
        <c:auto val="1"/>
        <c:lblOffset val="100"/>
        <c:baseTimeUnit val="months"/>
      </c:dateAx>
      <c:valAx>
        <c:axId val="172833648"/>
        <c:scaling>
          <c:orientation val="minMax"/>
          <c:max val="145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7283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800" b="1" i="0" baseline="0">
                <a:solidFill>
                  <a:schemeClr val="tx1"/>
                </a:solidFill>
                <a:effectLst/>
              </a:rPr>
              <a:t>% zmiana cen produktów miedzianych w relacji do stycznia 2020 r.</a:t>
            </a:r>
            <a:endParaRPr lang="pl-PL">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lineChart>
        <c:grouping val="standard"/>
        <c:varyColors val="0"/>
        <c:ser>
          <c:idx val="0"/>
          <c:order val="0"/>
          <c:tx>
            <c:strRef>
              <c:f>'[Wykres w programie Microsoft PowerPoint]Kable rury i blachy miedziane '!$A$1</c:f>
              <c:strCache>
                <c:ptCount val="1"/>
                <c:pt idx="0">
                  <c:v>Kabel i drut miedziany</c:v>
                </c:pt>
              </c:strCache>
            </c:strRef>
          </c:tx>
          <c:spPr>
            <a:ln w="28575" cap="rnd">
              <a:solidFill>
                <a:schemeClr val="accent2"/>
              </a:solidFill>
              <a:round/>
            </a:ln>
            <a:effectLst/>
          </c:spPr>
          <c:marker>
            <c:symbol val="none"/>
          </c:marker>
          <c:cat>
            <c:numRef>
              <c:f>'[Wykres w programie Microsoft PowerPoint]Kable rury i blachy miedziane '!$A$98:$A$133</c:f>
              <c:numCache>
                <c:formatCode>[$-415]mmm\ yy;@</c:formatCode>
                <c:ptCount val="3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numCache>
            </c:numRef>
          </c:cat>
          <c:val>
            <c:numRef>
              <c:f>'[Wykres w programie Microsoft PowerPoint]Kable rury i blachy miedziane '!$C$98:$C$133</c:f>
              <c:numCache>
                <c:formatCode>0.000</c:formatCode>
                <c:ptCount val="36"/>
                <c:pt idx="0">
                  <c:v>1</c:v>
                </c:pt>
                <c:pt idx="1">
                  <c:v>0.97351870241641836</c:v>
                </c:pt>
                <c:pt idx="2">
                  <c:v>0.94538232373386299</c:v>
                </c:pt>
                <c:pt idx="3">
                  <c:v>0.93280370738166163</c:v>
                </c:pt>
                <c:pt idx="4">
                  <c:v>0.94008606421714658</c:v>
                </c:pt>
                <c:pt idx="5">
                  <c:v>0.95034756703078449</c:v>
                </c:pt>
                <c:pt idx="6">
                  <c:v>0.95994703740483278</c:v>
                </c:pt>
                <c:pt idx="7">
                  <c:v>1.0145647136709699</c:v>
                </c:pt>
                <c:pt idx="8">
                  <c:v>1.0321085733200925</c:v>
                </c:pt>
                <c:pt idx="9">
                  <c:v>1.0367428003972194</c:v>
                </c:pt>
                <c:pt idx="10">
                  <c:v>1.068851373717312</c:v>
                </c:pt>
                <c:pt idx="11">
                  <c:v>1.1138695796094007</c:v>
                </c:pt>
                <c:pt idx="12">
                  <c:v>1.1333995365772922</c:v>
                </c:pt>
                <c:pt idx="13">
                  <c:v>1.1509433962264151</c:v>
                </c:pt>
                <c:pt idx="14">
                  <c:v>1.1982787156570671</c:v>
                </c:pt>
                <c:pt idx="15">
                  <c:v>1.2274081429990069</c:v>
                </c:pt>
                <c:pt idx="16">
                  <c:v>1.2969215491559085</c:v>
                </c:pt>
                <c:pt idx="17">
                  <c:v>1.3495531281032769</c:v>
                </c:pt>
                <c:pt idx="18">
                  <c:v>1.3474213836477986</c:v>
                </c:pt>
                <c:pt idx="19">
                  <c:v>1.3377391592188015</c:v>
                </c:pt>
                <c:pt idx="20">
                  <c:v>1.3274478649453822</c:v>
                </c:pt>
                <c:pt idx="21">
                  <c:v>1.3299702085402183</c:v>
                </c:pt>
                <c:pt idx="22">
                  <c:v>1.3631645150612379</c:v>
                </c:pt>
                <c:pt idx="23">
                  <c:v>1.3324561403508772</c:v>
                </c:pt>
                <c:pt idx="24">
                  <c:v>1.3883201919780597</c:v>
                </c:pt>
                <c:pt idx="25">
                  <c:v>1.6798217346588962</c:v>
                </c:pt>
                <c:pt idx="26">
                  <c:v>1.4266986630099419</c:v>
                </c:pt>
                <c:pt idx="27">
                  <c:v>1.4096623634558092</c:v>
                </c:pt>
                <c:pt idx="28">
                  <c:v>1.389738497186362</c:v>
                </c:pt>
                <c:pt idx="29">
                  <c:v>1.3413306852035749</c:v>
                </c:pt>
                <c:pt idx="30">
                  <c:v>1.2832174776564051</c:v>
                </c:pt>
                <c:pt idx="31">
                  <c:v>1.2149619331347237</c:v>
                </c:pt>
                <c:pt idx="32">
                  <c:v>1.2175438596491226</c:v>
                </c:pt>
                <c:pt idx="33">
                  <c:v>1.2003641178417741</c:v>
                </c:pt>
                <c:pt idx="34">
                  <c:v>1.230883813306852</c:v>
                </c:pt>
                <c:pt idx="35">
                  <c:v>1.2454154253558423</c:v>
                </c:pt>
              </c:numCache>
            </c:numRef>
          </c:val>
          <c:smooth val="0"/>
          <c:extLst>
            <c:ext xmlns:c16="http://schemas.microsoft.com/office/drawing/2014/chart" uri="{C3380CC4-5D6E-409C-BE32-E72D297353CC}">
              <c16:uniqueId val="{00000000-B6AB-4A26-ADBE-3259C7A7E3EE}"/>
            </c:ext>
          </c:extLst>
        </c:ser>
        <c:ser>
          <c:idx val="1"/>
          <c:order val="1"/>
          <c:tx>
            <c:strRef>
              <c:f>'[Wykres w programie Microsoft PowerPoint]Kable rury i blachy miedziane '!$D$1</c:f>
              <c:strCache>
                <c:ptCount val="1"/>
                <c:pt idx="0">
                  <c:v>Rura miedziana</c:v>
                </c:pt>
              </c:strCache>
            </c:strRef>
          </c:tx>
          <c:spPr>
            <a:ln w="28575" cap="rnd">
              <a:solidFill>
                <a:schemeClr val="accent1"/>
              </a:solidFill>
              <a:round/>
            </a:ln>
            <a:effectLst/>
          </c:spPr>
          <c:marker>
            <c:symbol val="none"/>
          </c:marker>
          <c:cat>
            <c:numRef>
              <c:f>'[Wykres w programie Microsoft PowerPoint]Kable rury i blachy miedziane '!$A$98:$A$133</c:f>
              <c:numCache>
                <c:formatCode>[$-415]mmm\ yy;@</c:formatCode>
                <c:ptCount val="3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numCache>
            </c:numRef>
          </c:cat>
          <c:val>
            <c:numRef>
              <c:f>'[Wykres w programie Microsoft PowerPoint]Kable rury i blachy miedziane '!$E$98:$E$133</c:f>
              <c:numCache>
                <c:formatCode>0.000</c:formatCode>
                <c:ptCount val="36"/>
                <c:pt idx="0">
                  <c:v>1</c:v>
                </c:pt>
                <c:pt idx="1">
                  <c:v>0.97555902236089431</c:v>
                </c:pt>
                <c:pt idx="2">
                  <c:v>0.9568382735309412</c:v>
                </c:pt>
                <c:pt idx="3">
                  <c:v>0.92771710868434731</c:v>
                </c:pt>
                <c:pt idx="4">
                  <c:v>0.9251170046801872</c:v>
                </c:pt>
                <c:pt idx="5">
                  <c:v>0.94643785751430054</c:v>
                </c:pt>
                <c:pt idx="6">
                  <c:v>0.98439937597503901</c:v>
                </c:pt>
                <c:pt idx="7">
                  <c:v>1.0478419136765471</c:v>
                </c:pt>
                <c:pt idx="8">
                  <c:v>1.0624024960998439</c:v>
                </c:pt>
                <c:pt idx="9">
                  <c:v>1.1492459698387936</c:v>
                </c:pt>
                <c:pt idx="10">
                  <c:v>1.1950078003120124</c:v>
                </c:pt>
                <c:pt idx="11">
                  <c:v>1.2948517940717628</c:v>
                </c:pt>
                <c:pt idx="12">
                  <c:v>1.3629745189807592</c:v>
                </c:pt>
                <c:pt idx="13">
                  <c:v>1.3551742069682788</c:v>
                </c:pt>
                <c:pt idx="14">
                  <c:v>1.4945397815912635</c:v>
                </c:pt>
                <c:pt idx="15">
                  <c:v>1.5600624024960998</c:v>
                </c:pt>
                <c:pt idx="16">
                  <c:v>1.7665106604264169</c:v>
                </c:pt>
                <c:pt idx="17">
                  <c:v>1.8476339053562143</c:v>
                </c:pt>
                <c:pt idx="18">
                  <c:v>1.8341185647425897</c:v>
                </c:pt>
                <c:pt idx="19">
                  <c:v>1.8346333853354133</c:v>
                </c:pt>
                <c:pt idx="20">
                  <c:v>1.8349973998959959</c:v>
                </c:pt>
                <c:pt idx="21">
                  <c:v>1.8251378055122203</c:v>
                </c:pt>
                <c:pt idx="22">
                  <c:v>1.8686687467498699</c:v>
                </c:pt>
                <c:pt idx="23">
                  <c:v>1.8618980759230368</c:v>
                </c:pt>
                <c:pt idx="24">
                  <c:v>1.9563149350649349</c:v>
                </c:pt>
                <c:pt idx="25">
                  <c:v>1.9823160173160173</c:v>
                </c:pt>
                <c:pt idx="26">
                  <c:v>2.0659415584415584</c:v>
                </c:pt>
                <c:pt idx="27">
                  <c:v>2.0006812272490899</c:v>
                </c:pt>
                <c:pt idx="28">
                  <c:v>1.9973010920436818</c:v>
                </c:pt>
                <c:pt idx="29">
                  <c:v>1.9695007800312012</c:v>
                </c:pt>
                <c:pt idx="30">
                  <c:v>1.9025481019240769</c:v>
                </c:pt>
                <c:pt idx="31">
                  <c:v>1.8540821632865314</c:v>
                </c:pt>
                <c:pt idx="32">
                  <c:v>1.9310608424336972</c:v>
                </c:pt>
                <c:pt idx="33">
                  <c:v>1.7238741549661984</c:v>
                </c:pt>
                <c:pt idx="34">
                  <c:v>1.7252210088403535</c:v>
                </c:pt>
              </c:numCache>
            </c:numRef>
          </c:val>
          <c:smooth val="0"/>
          <c:extLst>
            <c:ext xmlns:c16="http://schemas.microsoft.com/office/drawing/2014/chart" uri="{C3380CC4-5D6E-409C-BE32-E72D297353CC}">
              <c16:uniqueId val="{00000001-B6AB-4A26-ADBE-3259C7A7E3EE}"/>
            </c:ext>
          </c:extLst>
        </c:ser>
        <c:ser>
          <c:idx val="2"/>
          <c:order val="2"/>
          <c:tx>
            <c:strRef>
              <c:f>'[Wykres w programie Microsoft PowerPoint]Kable rury i blachy miedziane '!$F$1</c:f>
              <c:strCache>
                <c:ptCount val="1"/>
                <c:pt idx="0">
                  <c:v>Blacha miedziana</c:v>
                </c:pt>
              </c:strCache>
            </c:strRef>
          </c:tx>
          <c:spPr>
            <a:ln w="28575" cap="rnd">
              <a:solidFill>
                <a:srgbClr val="00B050"/>
              </a:solidFill>
              <a:round/>
            </a:ln>
            <a:effectLst/>
          </c:spPr>
          <c:marker>
            <c:symbol val="none"/>
          </c:marker>
          <c:cat>
            <c:numRef>
              <c:f>'[Wykres w programie Microsoft PowerPoint]Kable rury i blachy miedziane '!$A$98:$A$133</c:f>
              <c:numCache>
                <c:formatCode>[$-415]mmm\ yy;@</c:formatCode>
                <c:ptCount val="3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numCache>
            </c:numRef>
          </c:cat>
          <c:val>
            <c:numRef>
              <c:f>'[Wykres w programie Microsoft PowerPoint]Kable rury i blachy miedziane '!$G$98:$G$133</c:f>
              <c:numCache>
                <c:formatCode>0.00</c:formatCode>
                <c:ptCount val="36"/>
                <c:pt idx="0">
                  <c:v>1</c:v>
                </c:pt>
                <c:pt idx="1">
                  <c:v>0.98767865943814692</c:v>
                </c:pt>
                <c:pt idx="2">
                  <c:v>0.95170034499753564</c:v>
                </c:pt>
                <c:pt idx="3">
                  <c:v>0.90832922621981271</c:v>
                </c:pt>
                <c:pt idx="4">
                  <c:v>0.91867915229176933</c:v>
                </c:pt>
                <c:pt idx="5">
                  <c:v>0.96697880729423358</c:v>
                </c:pt>
                <c:pt idx="6">
                  <c:v>1.0399211434204041</c:v>
                </c:pt>
                <c:pt idx="7">
                  <c:v>1.0379497289305075</c:v>
                </c:pt>
                <c:pt idx="8">
                  <c:v>1.1005421389847216</c:v>
                </c:pt>
                <c:pt idx="9">
                  <c:v>1.1010349926071956</c:v>
                </c:pt>
                <c:pt idx="10">
                  <c:v>1.1217348447511089</c:v>
                </c:pt>
                <c:pt idx="11">
                  <c:v>1.1991128634795465</c:v>
                </c:pt>
                <c:pt idx="12">
                  <c:v>1.213405618531296</c:v>
                </c:pt>
                <c:pt idx="13">
                  <c:v>1.2321340561853129</c:v>
                </c:pt>
                <c:pt idx="14">
                  <c:v>1.2971907343518974</c:v>
                </c:pt>
                <c:pt idx="15">
                  <c:v>1.3001478560867423</c:v>
                </c:pt>
                <c:pt idx="16">
                  <c:v>1.452932479053721</c:v>
                </c:pt>
                <c:pt idx="17">
                  <c:v>1.37752587481518</c:v>
                </c:pt>
                <c:pt idx="18">
                  <c:v>1.3736175455889601</c:v>
                </c:pt>
                <c:pt idx="19">
                  <c:v>1.3799162148841795</c:v>
                </c:pt>
                <c:pt idx="20">
                  <c:v>1.3829176934450467</c:v>
                </c:pt>
                <c:pt idx="21">
                  <c:v>1.3827895515032034</c:v>
                </c:pt>
                <c:pt idx="22">
                  <c:v>1.401256776737309</c:v>
                </c:pt>
                <c:pt idx="23">
                  <c:v>1.3805667816658453</c:v>
                </c:pt>
                <c:pt idx="24" formatCode="General">
                  <c:v>1.5296266799402689</c:v>
                </c:pt>
                <c:pt idx="25" formatCode="General">
                  <c:v>1.5590741662518666</c:v>
                </c:pt>
                <c:pt idx="26" formatCode="General">
                  <c:v>1.5840169238427078</c:v>
                </c:pt>
                <c:pt idx="27">
                  <c:v>1.6267668802365698</c:v>
                </c:pt>
                <c:pt idx="28">
                  <c:v>1.5108427796944308</c:v>
                </c:pt>
                <c:pt idx="29">
                  <c:v>1.5096944307540661</c:v>
                </c:pt>
                <c:pt idx="30">
                  <c:v>1.3107442089699359</c:v>
                </c:pt>
                <c:pt idx="31">
                  <c:v>1.359388861508132</c:v>
                </c:pt>
                <c:pt idx="32">
                  <c:v>1.3601823558403154</c:v>
                </c:pt>
                <c:pt idx="33">
                  <c:v>1.3315229176934449</c:v>
                </c:pt>
                <c:pt idx="34">
                  <c:v>1.4268654509610645</c:v>
                </c:pt>
                <c:pt idx="35">
                  <c:v>1.4408033514046328</c:v>
                </c:pt>
              </c:numCache>
            </c:numRef>
          </c:val>
          <c:smooth val="0"/>
          <c:extLst>
            <c:ext xmlns:c16="http://schemas.microsoft.com/office/drawing/2014/chart" uri="{C3380CC4-5D6E-409C-BE32-E72D297353CC}">
              <c16:uniqueId val="{00000002-B6AB-4A26-ADBE-3259C7A7E3EE}"/>
            </c:ext>
          </c:extLst>
        </c:ser>
        <c:dLbls>
          <c:showLegendKey val="0"/>
          <c:showVal val="0"/>
          <c:showCatName val="0"/>
          <c:showSerName val="0"/>
          <c:showPercent val="0"/>
          <c:showBubbleSize val="0"/>
        </c:dLbls>
        <c:smooth val="0"/>
        <c:axId val="455718448"/>
        <c:axId val="455719696"/>
      </c:lineChart>
      <c:dateAx>
        <c:axId val="455718448"/>
        <c:scaling>
          <c:orientation val="minMax"/>
        </c:scaling>
        <c:delete val="0"/>
        <c:axPos val="b"/>
        <c:numFmt formatCode="[$-415]mmm\ 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455719696"/>
        <c:crosses val="autoZero"/>
        <c:auto val="1"/>
        <c:lblOffset val="100"/>
        <c:baseTimeUnit val="months"/>
      </c:dateAx>
      <c:valAx>
        <c:axId val="455719696"/>
        <c:scaling>
          <c:orientation val="minMax"/>
          <c:max val="2.2000000000000002"/>
          <c:min val="0.8"/>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4557184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800" b="1" i="0" baseline="0">
                <a:effectLst/>
              </a:rPr>
              <a:t>% zmiana cen produktów stalowych w relacji do stycznia 2020 r.</a:t>
            </a:r>
            <a:endParaRPr lang="pl-P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lineChart>
        <c:grouping val="standard"/>
        <c:varyColors val="0"/>
        <c:ser>
          <c:idx val="2"/>
          <c:order val="0"/>
          <c:tx>
            <c:strRef>
              <c:f>'PRODUKTY STALOWE 04.2022 procen'!$T$1</c:f>
              <c:strCache>
                <c:ptCount val="1"/>
                <c:pt idx="0">
                  <c:v>Ceny blachy zimnowalcowanej </c:v>
                </c:pt>
              </c:strCache>
            </c:strRef>
          </c:tx>
          <c:spPr>
            <a:ln w="28575" cap="rnd">
              <a:solidFill>
                <a:schemeClr val="accent1"/>
              </a:solidFill>
              <a:round/>
            </a:ln>
            <a:effectLst/>
          </c:spPr>
          <c:marker>
            <c:symbol val="none"/>
          </c:marker>
          <c:cat>
            <c:strRef>
              <c:f>'PRODUKTY STALOWE 04.2022 procen'!$Q$2:$Q$146</c:f>
              <c:strCache>
                <c:ptCount val="145"/>
                <c:pt idx="0">
                  <c:v>tydzień</c:v>
                </c:pt>
                <c:pt idx="1">
                  <c:v>październik 22</c:v>
                </c:pt>
                <c:pt idx="2">
                  <c:v>wrzesień 22</c:v>
                </c:pt>
                <c:pt idx="3">
                  <c:v>wrzesień 22</c:v>
                </c:pt>
                <c:pt idx="4">
                  <c:v>wrzesień 22</c:v>
                </c:pt>
                <c:pt idx="5">
                  <c:v>wrzesień 22</c:v>
                </c:pt>
                <c:pt idx="6">
                  <c:v>sierpień 22</c:v>
                </c:pt>
                <c:pt idx="7">
                  <c:v>sierpień 22</c:v>
                </c:pt>
                <c:pt idx="8">
                  <c:v>sierpień 22</c:v>
                </c:pt>
                <c:pt idx="9">
                  <c:v>sierpień 22</c:v>
                </c:pt>
                <c:pt idx="10">
                  <c:v>sierpień 22</c:v>
                </c:pt>
                <c:pt idx="11">
                  <c:v>lipiec 22</c:v>
                </c:pt>
                <c:pt idx="12">
                  <c:v>lipiec 22</c:v>
                </c:pt>
                <c:pt idx="13">
                  <c:v>lipiec 22</c:v>
                </c:pt>
                <c:pt idx="14">
                  <c:v>lipiec 22</c:v>
                </c:pt>
                <c:pt idx="15">
                  <c:v>lipiec 22</c:v>
                </c:pt>
                <c:pt idx="16">
                  <c:v>czerwiec 22</c:v>
                </c:pt>
                <c:pt idx="17">
                  <c:v>czerwiec 22</c:v>
                </c:pt>
                <c:pt idx="18">
                  <c:v>czerwiec 22</c:v>
                </c:pt>
                <c:pt idx="19">
                  <c:v>czerwiec 22</c:v>
                </c:pt>
                <c:pt idx="20">
                  <c:v>czerwiec 22</c:v>
                </c:pt>
                <c:pt idx="21">
                  <c:v>maj 22</c:v>
                </c:pt>
                <c:pt idx="22">
                  <c:v>maj 22</c:v>
                </c:pt>
                <c:pt idx="23">
                  <c:v>maj 22</c:v>
                </c:pt>
                <c:pt idx="24">
                  <c:v>maj 22</c:v>
                </c:pt>
                <c:pt idx="25">
                  <c:v>kwiecień 22</c:v>
                </c:pt>
                <c:pt idx="26">
                  <c:v>kwiecień 22</c:v>
                </c:pt>
                <c:pt idx="27">
                  <c:v>kwiecień 22</c:v>
                </c:pt>
                <c:pt idx="28">
                  <c:v>kwiecień 22</c:v>
                </c:pt>
                <c:pt idx="29">
                  <c:v>marzec 22</c:v>
                </c:pt>
                <c:pt idx="30">
                  <c:v>marzec 22</c:v>
                </c:pt>
                <c:pt idx="31">
                  <c:v>marzec 22</c:v>
                </c:pt>
                <c:pt idx="32">
                  <c:v>marzec 22</c:v>
                </c:pt>
                <c:pt idx="33">
                  <c:v>luty 22</c:v>
                </c:pt>
                <c:pt idx="34">
                  <c:v>luty 22</c:v>
                </c:pt>
                <c:pt idx="35">
                  <c:v>luty 22</c:v>
                </c:pt>
                <c:pt idx="36">
                  <c:v>luty 22</c:v>
                </c:pt>
                <c:pt idx="37">
                  <c:v>styczeń 22</c:v>
                </c:pt>
                <c:pt idx="38">
                  <c:v>styczeń 22</c:v>
                </c:pt>
                <c:pt idx="39">
                  <c:v>styczeń 22</c:v>
                </c:pt>
                <c:pt idx="40">
                  <c:v>styczeń 22</c:v>
                </c:pt>
                <c:pt idx="41">
                  <c:v>grudzień 21</c:v>
                </c:pt>
                <c:pt idx="42">
                  <c:v>grudzień 21</c:v>
                </c:pt>
                <c:pt idx="43">
                  <c:v>grudzień 21</c:v>
                </c:pt>
                <c:pt idx="44">
                  <c:v>grudzień 21</c:v>
                </c:pt>
                <c:pt idx="45">
                  <c:v>listopad 21</c:v>
                </c:pt>
                <c:pt idx="46">
                  <c:v>listopad 21</c:v>
                </c:pt>
                <c:pt idx="47">
                  <c:v>listopad 21</c:v>
                </c:pt>
                <c:pt idx="48">
                  <c:v>listopad 21</c:v>
                </c:pt>
                <c:pt idx="49">
                  <c:v>październik 21</c:v>
                </c:pt>
                <c:pt idx="50">
                  <c:v>październik 21</c:v>
                </c:pt>
                <c:pt idx="51">
                  <c:v>październik 21</c:v>
                </c:pt>
                <c:pt idx="52">
                  <c:v>październik 21</c:v>
                </c:pt>
                <c:pt idx="53">
                  <c:v>październik 21</c:v>
                </c:pt>
                <c:pt idx="54">
                  <c:v>wrzesień 21</c:v>
                </c:pt>
                <c:pt idx="55">
                  <c:v>wrzesień 21</c:v>
                </c:pt>
                <c:pt idx="56">
                  <c:v>wrzesień 21</c:v>
                </c:pt>
                <c:pt idx="57">
                  <c:v>wrzesień 21</c:v>
                </c:pt>
                <c:pt idx="58">
                  <c:v>sierpień 21</c:v>
                </c:pt>
                <c:pt idx="59">
                  <c:v>sierpień 21</c:v>
                </c:pt>
                <c:pt idx="60">
                  <c:v>sierpień 21</c:v>
                </c:pt>
                <c:pt idx="61">
                  <c:v>sierpień 21</c:v>
                </c:pt>
                <c:pt idx="62">
                  <c:v>sierpień 21</c:v>
                </c:pt>
                <c:pt idx="63">
                  <c:v>lipiec 21</c:v>
                </c:pt>
                <c:pt idx="64">
                  <c:v>lipiec 21</c:v>
                </c:pt>
                <c:pt idx="65">
                  <c:v>lipiec 21</c:v>
                </c:pt>
                <c:pt idx="66">
                  <c:v>lipiec 21</c:v>
                </c:pt>
                <c:pt idx="67">
                  <c:v>lipiec 21</c:v>
                </c:pt>
                <c:pt idx="68">
                  <c:v>czerwiec 21</c:v>
                </c:pt>
                <c:pt idx="69">
                  <c:v>czerwiec 21</c:v>
                </c:pt>
                <c:pt idx="70">
                  <c:v>czerwiec 21</c:v>
                </c:pt>
                <c:pt idx="71">
                  <c:v>czerwiec 21</c:v>
                </c:pt>
                <c:pt idx="72">
                  <c:v>czerwiec 21</c:v>
                </c:pt>
                <c:pt idx="73">
                  <c:v>maj 21</c:v>
                </c:pt>
                <c:pt idx="74">
                  <c:v>maj 21</c:v>
                </c:pt>
                <c:pt idx="75">
                  <c:v>maj 21</c:v>
                </c:pt>
                <c:pt idx="76">
                  <c:v>maj 21</c:v>
                </c:pt>
                <c:pt idx="77">
                  <c:v>kwiecień 21</c:v>
                </c:pt>
                <c:pt idx="78">
                  <c:v>kwiecień 21</c:v>
                </c:pt>
                <c:pt idx="79">
                  <c:v>kwiecień 21</c:v>
                </c:pt>
                <c:pt idx="80">
                  <c:v>kwiecień 21</c:v>
                </c:pt>
                <c:pt idx="81">
                  <c:v>marzec 21</c:v>
                </c:pt>
                <c:pt idx="82">
                  <c:v>marzec 21</c:v>
                </c:pt>
                <c:pt idx="83">
                  <c:v>marzec 21</c:v>
                </c:pt>
                <c:pt idx="84">
                  <c:v>marzec 21</c:v>
                </c:pt>
                <c:pt idx="85">
                  <c:v>luty 21</c:v>
                </c:pt>
                <c:pt idx="86">
                  <c:v>luty 21</c:v>
                </c:pt>
                <c:pt idx="87">
                  <c:v>luty 21</c:v>
                </c:pt>
                <c:pt idx="88">
                  <c:v>luty 21</c:v>
                </c:pt>
                <c:pt idx="89">
                  <c:v>styczeń 21</c:v>
                </c:pt>
                <c:pt idx="90">
                  <c:v>styczeń 21</c:v>
                </c:pt>
                <c:pt idx="91">
                  <c:v>styczeń 21</c:v>
                </c:pt>
                <c:pt idx="92">
                  <c:v>styczeń 21</c:v>
                </c:pt>
                <c:pt idx="93">
                  <c:v>grudzień 20</c:v>
                </c:pt>
                <c:pt idx="94">
                  <c:v>grudzień 20</c:v>
                </c:pt>
                <c:pt idx="95">
                  <c:v>grudzień 20</c:v>
                </c:pt>
                <c:pt idx="96">
                  <c:v>grudzień 20</c:v>
                </c:pt>
                <c:pt idx="97">
                  <c:v>grudzień 20</c:v>
                </c:pt>
                <c:pt idx="98">
                  <c:v>listopad 20</c:v>
                </c:pt>
                <c:pt idx="99">
                  <c:v>listopad 20</c:v>
                </c:pt>
                <c:pt idx="100">
                  <c:v>listopad 20</c:v>
                </c:pt>
                <c:pt idx="101">
                  <c:v>listopad 20</c:v>
                </c:pt>
                <c:pt idx="102">
                  <c:v>październik 20</c:v>
                </c:pt>
                <c:pt idx="103">
                  <c:v>październik 20</c:v>
                </c:pt>
                <c:pt idx="104">
                  <c:v>październik 20</c:v>
                </c:pt>
                <c:pt idx="105">
                  <c:v>październik 20</c:v>
                </c:pt>
                <c:pt idx="106">
                  <c:v>październik 20</c:v>
                </c:pt>
                <c:pt idx="107">
                  <c:v>wrzesień 20</c:v>
                </c:pt>
                <c:pt idx="108">
                  <c:v>wrzesień 20</c:v>
                </c:pt>
                <c:pt idx="109">
                  <c:v>wrzesień 20</c:v>
                </c:pt>
                <c:pt idx="110">
                  <c:v>wrzesień 20</c:v>
                </c:pt>
                <c:pt idx="111">
                  <c:v>sierpień 20</c:v>
                </c:pt>
                <c:pt idx="112">
                  <c:v>sierpień 20</c:v>
                </c:pt>
                <c:pt idx="113">
                  <c:v>sierpień 20</c:v>
                </c:pt>
                <c:pt idx="114">
                  <c:v>sierpień 20</c:v>
                </c:pt>
                <c:pt idx="115">
                  <c:v>sierpień 20</c:v>
                </c:pt>
                <c:pt idx="116">
                  <c:v>lipiec 20</c:v>
                </c:pt>
                <c:pt idx="117">
                  <c:v>lipiec 20</c:v>
                </c:pt>
                <c:pt idx="118">
                  <c:v>lipiec 20</c:v>
                </c:pt>
                <c:pt idx="119">
                  <c:v>lipiec 20</c:v>
                </c:pt>
                <c:pt idx="120">
                  <c:v>lipiec 20</c:v>
                </c:pt>
                <c:pt idx="121">
                  <c:v>czerwiec 20</c:v>
                </c:pt>
                <c:pt idx="122">
                  <c:v>czerwiec 20</c:v>
                </c:pt>
                <c:pt idx="123">
                  <c:v>czerwiec 20</c:v>
                </c:pt>
                <c:pt idx="124">
                  <c:v>czerwiec 20</c:v>
                </c:pt>
                <c:pt idx="125">
                  <c:v>czerwiec 20</c:v>
                </c:pt>
                <c:pt idx="126">
                  <c:v>maj 20</c:v>
                </c:pt>
                <c:pt idx="127">
                  <c:v>maj 20</c:v>
                </c:pt>
                <c:pt idx="128">
                  <c:v>maj 20</c:v>
                </c:pt>
                <c:pt idx="129">
                  <c:v>maj 20</c:v>
                </c:pt>
                <c:pt idx="130">
                  <c:v>kwiecień 20</c:v>
                </c:pt>
                <c:pt idx="131">
                  <c:v>kwiecień 20</c:v>
                </c:pt>
                <c:pt idx="132">
                  <c:v>kwiecień 20</c:v>
                </c:pt>
                <c:pt idx="133">
                  <c:v>kwiecień 20</c:v>
                </c:pt>
                <c:pt idx="134">
                  <c:v>marzec 20</c:v>
                </c:pt>
                <c:pt idx="135">
                  <c:v>marzec 20</c:v>
                </c:pt>
                <c:pt idx="136">
                  <c:v>marzec 20</c:v>
                </c:pt>
                <c:pt idx="137">
                  <c:v>marzec 20</c:v>
                </c:pt>
                <c:pt idx="138">
                  <c:v>luty 20</c:v>
                </c:pt>
                <c:pt idx="139">
                  <c:v>luty 20</c:v>
                </c:pt>
                <c:pt idx="140">
                  <c:v>luty 20</c:v>
                </c:pt>
                <c:pt idx="141">
                  <c:v>luty 20</c:v>
                </c:pt>
                <c:pt idx="142">
                  <c:v>styczeń 20</c:v>
                </c:pt>
                <c:pt idx="143">
                  <c:v>styczeń 20</c:v>
                </c:pt>
                <c:pt idx="144">
                  <c:v>styczeń 20</c:v>
                </c:pt>
              </c:strCache>
            </c:strRef>
          </c:cat>
          <c:val>
            <c:numRef>
              <c:f>'PRODUKTY STALOWE 04.2022 procen'!$AQ$120:$AQ$264</c:f>
              <c:numCache>
                <c:formatCode>General</c:formatCode>
                <c:ptCount val="145"/>
                <c:pt idx="0">
                  <c:v>0.66767371601208447</c:v>
                </c:pt>
                <c:pt idx="1">
                  <c:v>0.66767371601208447</c:v>
                </c:pt>
                <c:pt idx="2">
                  <c:v>0.61127895266868082</c:v>
                </c:pt>
                <c:pt idx="3">
                  <c:v>0.58710976837865059</c:v>
                </c:pt>
                <c:pt idx="4">
                  <c:v>0.57905337361530718</c:v>
                </c:pt>
                <c:pt idx="5">
                  <c:v>0.59315206445115809</c:v>
                </c:pt>
                <c:pt idx="6">
                  <c:v>0.61430010070493468</c:v>
                </c:pt>
                <c:pt idx="7">
                  <c:v>0.57502517623363558</c:v>
                </c:pt>
                <c:pt idx="8">
                  <c:v>0.6344410876132931</c:v>
                </c:pt>
                <c:pt idx="9">
                  <c:v>0.70493454179254789</c:v>
                </c:pt>
                <c:pt idx="10">
                  <c:v>0.77240684793554903</c:v>
                </c:pt>
                <c:pt idx="11">
                  <c:v>0.80161127895266882</c:v>
                </c:pt>
                <c:pt idx="12">
                  <c:v>0.88821752265861043</c:v>
                </c:pt>
                <c:pt idx="13">
                  <c:v>0.94964753272910363</c:v>
                </c:pt>
                <c:pt idx="14">
                  <c:v>1.013091641490433</c:v>
                </c:pt>
                <c:pt idx="15">
                  <c:v>1.0332326283987916</c:v>
                </c:pt>
                <c:pt idx="16">
                  <c:v>1.1319234642497484</c:v>
                </c:pt>
                <c:pt idx="17">
                  <c:v>1.1097683786505539</c:v>
                </c:pt>
                <c:pt idx="18">
                  <c:v>1.166163141993958</c:v>
                </c:pt>
                <c:pt idx="19">
                  <c:v>1.284994964753273</c:v>
                </c:pt>
                <c:pt idx="20">
                  <c:v>1.3595166163141994</c:v>
                </c:pt>
                <c:pt idx="21">
                  <c:v>1.4692849949647533</c:v>
                </c:pt>
                <c:pt idx="22">
                  <c:v>1.5307150050352467</c:v>
                </c:pt>
                <c:pt idx="23">
                  <c:v>1.5619335347432024</c:v>
                </c:pt>
                <c:pt idx="24">
                  <c:v>1.5689828801611281</c:v>
                </c:pt>
                <c:pt idx="25">
                  <c:v>1.583081570996979</c:v>
                </c:pt>
                <c:pt idx="26">
                  <c:v>1.6555891238670695</c:v>
                </c:pt>
                <c:pt idx="27">
                  <c:v>1.6747230614300102</c:v>
                </c:pt>
                <c:pt idx="28">
                  <c:v>1.6508407517309598</c:v>
                </c:pt>
                <c:pt idx="29">
                  <c:v>1.5816023738872405</c:v>
                </c:pt>
                <c:pt idx="30">
                  <c:v>1.4104846686449064</c:v>
                </c:pt>
                <c:pt idx="31">
                  <c:v>1.1305637982195846</c:v>
                </c:pt>
                <c:pt idx="32">
                  <c:v>1.057368941641939</c:v>
                </c:pt>
                <c:pt idx="33">
                  <c:v>1.0504451038575668</c:v>
                </c:pt>
                <c:pt idx="34">
                  <c:v>1.0415430267062318</c:v>
                </c:pt>
                <c:pt idx="35">
                  <c:v>1.0385756676557865</c:v>
                </c:pt>
                <c:pt idx="36">
                  <c:v>1.0474777448071215</c:v>
                </c:pt>
                <c:pt idx="37">
                  <c:v>1.0425321463897133</c:v>
                </c:pt>
                <c:pt idx="38">
                  <c:v>1.0534124629080122</c:v>
                </c:pt>
                <c:pt idx="39">
                  <c:v>1.0336300692383777</c:v>
                </c:pt>
                <c:pt idx="40">
                  <c:v>1.0089020771513355</c:v>
                </c:pt>
                <c:pt idx="41">
                  <c:v>1.0623145400593472</c:v>
                </c:pt>
                <c:pt idx="42">
                  <c:v>1.0356083086053411</c:v>
                </c:pt>
                <c:pt idx="43">
                  <c:v>1.0197823936696344</c:v>
                </c:pt>
                <c:pt idx="44">
                  <c:v>1.0089020771513355</c:v>
                </c:pt>
                <c:pt idx="45">
                  <c:v>0.97823936696340263</c:v>
                </c:pt>
                <c:pt idx="46">
                  <c:v>0.9357072205736896</c:v>
                </c:pt>
                <c:pt idx="47">
                  <c:v>0.93372898120672621</c:v>
                </c:pt>
                <c:pt idx="48">
                  <c:v>0.91592482690405563</c:v>
                </c:pt>
                <c:pt idx="49">
                  <c:v>0.90108803165182993</c:v>
                </c:pt>
                <c:pt idx="50">
                  <c:v>0.88526211671612254</c:v>
                </c:pt>
                <c:pt idx="51">
                  <c:v>0.85459940652819011</c:v>
                </c:pt>
                <c:pt idx="52">
                  <c:v>0.84075173095944611</c:v>
                </c:pt>
                <c:pt idx="53">
                  <c:v>0.84371909000989143</c:v>
                </c:pt>
                <c:pt idx="54">
                  <c:v>0.85558852621167181</c:v>
                </c:pt>
                <c:pt idx="55">
                  <c:v>0.85855588526211668</c:v>
                </c:pt>
                <c:pt idx="56">
                  <c:v>0.83184965380811082</c:v>
                </c:pt>
                <c:pt idx="57">
                  <c:v>0.85262116716122671</c:v>
                </c:pt>
                <c:pt idx="58">
                  <c:v>0.81899109792284874</c:v>
                </c:pt>
                <c:pt idx="59">
                  <c:v>0.77349159248269039</c:v>
                </c:pt>
                <c:pt idx="60">
                  <c:v>0.75469831849653812</c:v>
                </c:pt>
                <c:pt idx="61">
                  <c:v>0.74183976261127604</c:v>
                </c:pt>
                <c:pt idx="62">
                  <c:v>0.74480712166172114</c:v>
                </c:pt>
                <c:pt idx="63">
                  <c:v>0.69930761622156279</c:v>
                </c:pt>
                <c:pt idx="64">
                  <c:v>0.70128585558852619</c:v>
                </c:pt>
                <c:pt idx="65">
                  <c:v>0.68447082096933753</c:v>
                </c:pt>
                <c:pt idx="66">
                  <c:v>0.65281899109792296</c:v>
                </c:pt>
                <c:pt idx="67">
                  <c:v>0.67062314540059353</c:v>
                </c:pt>
                <c:pt idx="68">
                  <c:v>0.65380811078140444</c:v>
                </c:pt>
                <c:pt idx="69">
                  <c:v>0.62512363996043518</c:v>
                </c:pt>
                <c:pt idx="70">
                  <c:v>0.59050445103857552</c:v>
                </c:pt>
                <c:pt idx="71">
                  <c:v>0.54302670623145399</c:v>
                </c:pt>
                <c:pt idx="72">
                  <c:v>0.48466864490603379</c:v>
                </c:pt>
                <c:pt idx="73">
                  <c:v>0.3976261127596441</c:v>
                </c:pt>
                <c:pt idx="74">
                  <c:v>0.35509396636993085</c:v>
                </c:pt>
                <c:pt idx="75">
                  <c:v>0.32542037586547989</c:v>
                </c:pt>
                <c:pt idx="76">
                  <c:v>0.29970326409495551</c:v>
                </c:pt>
                <c:pt idx="77">
                  <c:v>0.29574678536102872</c:v>
                </c:pt>
                <c:pt idx="78">
                  <c:v>0.27992087042532154</c:v>
                </c:pt>
                <c:pt idx="79">
                  <c:v>0.26706231454005946</c:v>
                </c:pt>
                <c:pt idx="80">
                  <c:v>0.26310583580613267</c:v>
                </c:pt>
                <c:pt idx="81">
                  <c:v>0.24530168150346188</c:v>
                </c:pt>
                <c:pt idx="82">
                  <c:v>0.23244312561820002</c:v>
                </c:pt>
                <c:pt idx="83">
                  <c:v>0.2304648862512364</c:v>
                </c:pt>
                <c:pt idx="84">
                  <c:v>0.19881305637982205</c:v>
                </c:pt>
                <c:pt idx="85">
                  <c:v>0.20276953511374884</c:v>
                </c:pt>
                <c:pt idx="86">
                  <c:v>0.17111770524233427</c:v>
                </c:pt>
                <c:pt idx="87">
                  <c:v>0.1552917903066271</c:v>
                </c:pt>
                <c:pt idx="88">
                  <c:v>0.13748763600395653</c:v>
                </c:pt>
                <c:pt idx="89">
                  <c:v>7.7151335311572922E-2</c:v>
                </c:pt>
                <c:pt idx="90">
                  <c:v>4.3521266073194953E-2</c:v>
                </c:pt>
                <c:pt idx="91">
                  <c:v>8.9020771513352859E-3</c:v>
                </c:pt>
                <c:pt idx="92">
                  <c:v>-1.1869436201780381E-2</c:v>
                </c:pt>
                <c:pt idx="93">
                  <c:v>-2.8684470820969254E-2</c:v>
                </c:pt>
                <c:pt idx="94">
                  <c:v>-3.9564787339267937E-2</c:v>
                </c:pt>
                <c:pt idx="95">
                  <c:v>-6.0336300692383715E-2</c:v>
                </c:pt>
                <c:pt idx="96">
                  <c:v>-6.4292779426310398E-2</c:v>
                </c:pt>
                <c:pt idx="97">
                  <c:v>-7.3194856577645906E-2</c:v>
                </c:pt>
                <c:pt idx="98">
                  <c:v>-7.1216617210682398E-2</c:v>
                </c:pt>
                <c:pt idx="99">
                  <c:v>-8.0118694362017684E-2</c:v>
                </c:pt>
                <c:pt idx="100">
                  <c:v>-8.6053412462907986E-2</c:v>
                </c:pt>
                <c:pt idx="101">
                  <c:v>-8.8031651829871271E-2</c:v>
                </c:pt>
                <c:pt idx="102">
                  <c:v>-0.10781404549950546</c:v>
                </c:pt>
                <c:pt idx="103">
                  <c:v>-0.11078140454995045</c:v>
                </c:pt>
                <c:pt idx="104">
                  <c:v>-0.11572700296735905</c:v>
                </c:pt>
                <c:pt idx="105">
                  <c:v>-0.11770524233432245</c:v>
                </c:pt>
                <c:pt idx="106">
                  <c:v>-0.11770524233432245</c:v>
                </c:pt>
                <c:pt idx="107">
                  <c:v>-0.12067260138476743</c:v>
                </c:pt>
                <c:pt idx="108">
                  <c:v>-0.12166172106824913</c:v>
                </c:pt>
                <c:pt idx="109">
                  <c:v>-0.11968348170128573</c:v>
                </c:pt>
                <c:pt idx="110">
                  <c:v>-0.10781404549950546</c:v>
                </c:pt>
                <c:pt idx="111">
                  <c:v>-0.11572700296735905</c:v>
                </c:pt>
                <c:pt idx="112">
                  <c:v>-0.12363996043521264</c:v>
                </c:pt>
                <c:pt idx="113">
                  <c:v>-0.11968348170128573</c:v>
                </c:pt>
                <c:pt idx="114">
                  <c:v>-0.12561819980217603</c:v>
                </c:pt>
                <c:pt idx="115">
                  <c:v>-0.11869436201780414</c:v>
                </c:pt>
                <c:pt idx="116">
                  <c:v>-0.11275964391691384</c:v>
                </c:pt>
                <c:pt idx="117">
                  <c:v>-0.10880316518298716</c:v>
                </c:pt>
                <c:pt idx="118">
                  <c:v>-0.10781404549950546</c:v>
                </c:pt>
                <c:pt idx="119">
                  <c:v>-9.3966369930761573E-2</c:v>
                </c:pt>
                <c:pt idx="120">
                  <c:v>-9.000989119683489E-2</c:v>
                </c:pt>
                <c:pt idx="121">
                  <c:v>-9.0999010880316478E-2</c:v>
                </c:pt>
                <c:pt idx="122">
                  <c:v>-8.308605341246289E-2</c:v>
                </c:pt>
                <c:pt idx="123">
                  <c:v>-8.1107814045499493E-2</c:v>
                </c:pt>
                <c:pt idx="124">
                  <c:v>-6.9238377843719001E-2</c:v>
                </c:pt>
                <c:pt idx="125">
                  <c:v>-6.9238377843719001E-2</c:v>
                </c:pt>
                <c:pt idx="126">
                  <c:v>-6.1325420375865414E-2</c:v>
                </c:pt>
                <c:pt idx="127">
                  <c:v>-4.7477744807121525E-2</c:v>
                </c:pt>
                <c:pt idx="128">
                  <c:v>-4.7477744807121525E-2</c:v>
                </c:pt>
                <c:pt idx="129">
                  <c:v>-3.5608308605341144E-2</c:v>
                </c:pt>
                <c:pt idx="130">
                  <c:v>-3.1651829871414461E-2</c:v>
                </c:pt>
                <c:pt idx="131">
                  <c:v>-2.9673590504450953E-2</c:v>
                </c:pt>
                <c:pt idx="132">
                  <c:v>-4.451038575667654E-2</c:v>
                </c:pt>
                <c:pt idx="133">
                  <c:v>-5.8358061325420318E-2</c:v>
                </c:pt>
                <c:pt idx="134">
                  <c:v>-6.3303659742828811E-2</c:v>
                </c:pt>
                <c:pt idx="135">
                  <c:v>-7.3194856577645906E-2</c:v>
                </c:pt>
                <c:pt idx="136">
                  <c:v>-5.7368941641938731E-2</c:v>
                </c:pt>
                <c:pt idx="137">
                  <c:v>-6.4292779426310398E-2</c:v>
                </c:pt>
                <c:pt idx="138">
                  <c:v>-6.9238377843719001E-2</c:v>
                </c:pt>
                <c:pt idx="139">
                  <c:v>-8.2096933728981192E-2</c:v>
                </c:pt>
                <c:pt idx="140">
                  <c:v>-4.8466864490603334E-2</c:v>
                </c:pt>
                <c:pt idx="141">
                  <c:v>-5.9347181008902017E-2</c:v>
                </c:pt>
                <c:pt idx="142">
                  <c:v>-3.9564787339267937E-2</c:v>
                </c:pt>
                <c:pt idx="143">
                  <c:v>-4.2532146389713144E-2</c:v>
                </c:pt>
                <c:pt idx="144">
                  <c:v>0</c:v>
                </c:pt>
              </c:numCache>
            </c:numRef>
          </c:val>
          <c:smooth val="0"/>
          <c:extLst>
            <c:ext xmlns:c16="http://schemas.microsoft.com/office/drawing/2014/chart" uri="{C3380CC4-5D6E-409C-BE32-E72D297353CC}">
              <c16:uniqueId val="{00000000-91F0-4B50-95B2-2C0A14731930}"/>
            </c:ext>
          </c:extLst>
        </c:ser>
        <c:ser>
          <c:idx val="1"/>
          <c:order val="1"/>
          <c:tx>
            <c:strRef>
              <c:f>'PRODUKTY STALOWE 04.2022 procen'!$S$1</c:f>
              <c:strCache>
                <c:ptCount val="1"/>
                <c:pt idx="0">
                  <c:v>Ceny pręta ciągnionego</c:v>
                </c:pt>
              </c:strCache>
            </c:strRef>
          </c:tx>
          <c:spPr>
            <a:ln w="28575" cap="rnd">
              <a:solidFill>
                <a:srgbClr val="0070C0"/>
              </a:solidFill>
              <a:round/>
            </a:ln>
            <a:effectLst/>
          </c:spPr>
          <c:marker>
            <c:symbol val="none"/>
          </c:marker>
          <c:cat>
            <c:strRef>
              <c:f>'PRODUKTY STALOWE 04.2022 procen'!$Q$2:$Q$146</c:f>
              <c:strCache>
                <c:ptCount val="145"/>
                <c:pt idx="0">
                  <c:v>tydzień</c:v>
                </c:pt>
                <c:pt idx="1">
                  <c:v>październik 22</c:v>
                </c:pt>
                <c:pt idx="2">
                  <c:v>wrzesień 22</c:v>
                </c:pt>
                <c:pt idx="3">
                  <c:v>wrzesień 22</c:v>
                </c:pt>
                <c:pt idx="4">
                  <c:v>wrzesień 22</c:v>
                </c:pt>
                <c:pt idx="5">
                  <c:v>wrzesień 22</c:v>
                </c:pt>
                <c:pt idx="6">
                  <c:v>sierpień 22</c:v>
                </c:pt>
                <c:pt idx="7">
                  <c:v>sierpień 22</c:v>
                </c:pt>
                <c:pt idx="8">
                  <c:v>sierpień 22</c:v>
                </c:pt>
                <c:pt idx="9">
                  <c:v>sierpień 22</c:v>
                </c:pt>
                <c:pt idx="10">
                  <c:v>sierpień 22</c:v>
                </c:pt>
                <c:pt idx="11">
                  <c:v>lipiec 22</c:v>
                </c:pt>
                <c:pt idx="12">
                  <c:v>lipiec 22</c:v>
                </c:pt>
                <c:pt idx="13">
                  <c:v>lipiec 22</c:v>
                </c:pt>
                <c:pt idx="14">
                  <c:v>lipiec 22</c:v>
                </c:pt>
                <c:pt idx="15">
                  <c:v>lipiec 22</c:v>
                </c:pt>
                <c:pt idx="16">
                  <c:v>czerwiec 22</c:v>
                </c:pt>
                <c:pt idx="17">
                  <c:v>czerwiec 22</c:v>
                </c:pt>
                <c:pt idx="18">
                  <c:v>czerwiec 22</c:v>
                </c:pt>
                <c:pt idx="19">
                  <c:v>czerwiec 22</c:v>
                </c:pt>
                <c:pt idx="20">
                  <c:v>czerwiec 22</c:v>
                </c:pt>
                <c:pt idx="21">
                  <c:v>maj 22</c:v>
                </c:pt>
                <c:pt idx="22">
                  <c:v>maj 22</c:v>
                </c:pt>
                <c:pt idx="23">
                  <c:v>maj 22</c:v>
                </c:pt>
                <c:pt idx="24">
                  <c:v>maj 22</c:v>
                </c:pt>
                <c:pt idx="25">
                  <c:v>kwiecień 22</c:v>
                </c:pt>
                <c:pt idx="26">
                  <c:v>kwiecień 22</c:v>
                </c:pt>
                <c:pt idx="27">
                  <c:v>kwiecień 22</c:v>
                </c:pt>
                <c:pt idx="28">
                  <c:v>kwiecień 22</c:v>
                </c:pt>
                <c:pt idx="29">
                  <c:v>marzec 22</c:v>
                </c:pt>
                <c:pt idx="30">
                  <c:v>marzec 22</c:v>
                </c:pt>
                <c:pt idx="31">
                  <c:v>marzec 22</c:v>
                </c:pt>
                <c:pt idx="32">
                  <c:v>marzec 22</c:v>
                </c:pt>
                <c:pt idx="33">
                  <c:v>luty 22</c:v>
                </c:pt>
                <c:pt idx="34">
                  <c:v>luty 22</c:v>
                </c:pt>
                <c:pt idx="35">
                  <c:v>luty 22</c:v>
                </c:pt>
                <c:pt idx="36">
                  <c:v>luty 22</c:v>
                </c:pt>
                <c:pt idx="37">
                  <c:v>styczeń 22</c:v>
                </c:pt>
                <c:pt idx="38">
                  <c:v>styczeń 22</c:v>
                </c:pt>
                <c:pt idx="39">
                  <c:v>styczeń 22</c:v>
                </c:pt>
                <c:pt idx="40">
                  <c:v>styczeń 22</c:v>
                </c:pt>
                <c:pt idx="41">
                  <c:v>grudzień 21</c:v>
                </c:pt>
                <c:pt idx="42">
                  <c:v>grudzień 21</c:v>
                </c:pt>
                <c:pt idx="43">
                  <c:v>grudzień 21</c:v>
                </c:pt>
                <c:pt idx="44">
                  <c:v>grudzień 21</c:v>
                </c:pt>
                <c:pt idx="45">
                  <c:v>listopad 21</c:v>
                </c:pt>
                <c:pt idx="46">
                  <c:v>listopad 21</c:v>
                </c:pt>
                <c:pt idx="47">
                  <c:v>listopad 21</c:v>
                </c:pt>
                <c:pt idx="48">
                  <c:v>listopad 21</c:v>
                </c:pt>
                <c:pt idx="49">
                  <c:v>październik 21</c:v>
                </c:pt>
                <c:pt idx="50">
                  <c:v>październik 21</c:v>
                </c:pt>
                <c:pt idx="51">
                  <c:v>październik 21</c:v>
                </c:pt>
                <c:pt idx="52">
                  <c:v>październik 21</c:v>
                </c:pt>
                <c:pt idx="53">
                  <c:v>październik 21</c:v>
                </c:pt>
                <c:pt idx="54">
                  <c:v>wrzesień 21</c:v>
                </c:pt>
                <c:pt idx="55">
                  <c:v>wrzesień 21</c:v>
                </c:pt>
                <c:pt idx="56">
                  <c:v>wrzesień 21</c:v>
                </c:pt>
                <c:pt idx="57">
                  <c:v>wrzesień 21</c:v>
                </c:pt>
                <c:pt idx="58">
                  <c:v>sierpień 21</c:v>
                </c:pt>
                <c:pt idx="59">
                  <c:v>sierpień 21</c:v>
                </c:pt>
                <c:pt idx="60">
                  <c:v>sierpień 21</c:v>
                </c:pt>
                <c:pt idx="61">
                  <c:v>sierpień 21</c:v>
                </c:pt>
                <c:pt idx="62">
                  <c:v>sierpień 21</c:v>
                </c:pt>
                <c:pt idx="63">
                  <c:v>lipiec 21</c:v>
                </c:pt>
                <c:pt idx="64">
                  <c:v>lipiec 21</c:v>
                </c:pt>
                <c:pt idx="65">
                  <c:v>lipiec 21</c:v>
                </c:pt>
                <c:pt idx="66">
                  <c:v>lipiec 21</c:v>
                </c:pt>
                <c:pt idx="67">
                  <c:v>lipiec 21</c:v>
                </c:pt>
                <c:pt idx="68">
                  <c:v>czerwiec 21</c:v>
                </c:pt>
                <c:pt idx="69">
                  <c:v>czerwiec 21</c:v>
                </c:pt>
                <c:pt idx="70">
                  <c:v>czerwiec 21</c:v>
                </c:pt>
                <c:pt idx="71">
                  <c:v>czerwiec 21</c:v>
                </c:pt>
                <c:pt idx="72">
                  <c:v>czerwiec 21</c:v>
                </c:pt>
                <c:pt idx="73">
                  <c:v>maj 21</c:v>
                </c:pt>
                <c:pt idx="74">
                  <c:v>maj 21</c:v>
                </c:pt>
                <c:pt idx="75">
                  <c:v>maj 21</c:v>
                </c:pt>
                <c:pt idx="76">
                  <c:v>maj 21</c:v>
                </c:pt>
                <c:pt idx="77">
                  <c:v>kwiecień 21</c:v>
                </c:pt>
                <c:pt idx="78">
                  <c:v>kwiecień 21</c:v>
                </c:pt>
                <c:pt idx="79">
                  <c:v>kwiecień 21</c:v>
                </c:pt>
                <c:pt idx="80">
                  <c:v>kwiecień 21</c:v>
                </c:pt>
                <c:pt idx="81">
                  <c:v>marzec 21</c:v>
                </c:pt>
                <c:pt idx="82">
                  <c:v>marzec 21</c:v>
                </c:pt>
                <c:pt idx="83">
                  <c:v>marzec 21</c:v>
                </c:pt>
                <c:pt idx="84">
                  <c:v>marzec 21</c:v>
                </c:pt>
                <c:pt idx="85">
                  <c:v>luty 21</c:v>
                </c:pt>
                <c:pt idx="86">
                  <c:v>luty 21</c:v>
                </c:pt>
                <c:pt idx="87">
                  <c:v>luty 21</c:v>
                </c:pt>
                <c:pt idx="88">
                  <c:v>luty 21</c:v>
                </c:pt>
                <c:pt idx="89">
                  <c:v>styczeń 21</c:v>
                </c:pt>
                <c:pt idx="90">
                  <c:v>styczeń 21</c:v>
                </c:pt>
                <c:pt idx="91">
                  <c:v>styczeń 21</c:v>
                </c:pt>
                <c:pt idx="92">
                  <c:v>styczeń 21</c:v>
                </c:pt>
                <c:pt idx="93">
                  <c:v>grudzień 20</c:v>
                </c:pt>
                <c:pt idx="94">
                  <c:v>grudzień 20</c:v>
                </c:pt>
                <c:pt idx="95">
                  <c:v>grudzień 20</c:v>
                </c:pt>
                <c:pt idx="96">
                  <c:v>grudzień 20</c:v>
                </c:pt>
                <c:pt idx="97">
                  <c:v>grudzień 20</c:v>
                </c:pt>
                <c:pt idx="98">
                  <c:v>listopad 20</c:v>
                </c:pt>
                <c:pt idx="99">
                  <c:v>listopad 20</c:v>
                </c:pt>
                <c:pt idx="100">
                  <c:v>listopad 20</c:v>
                </c:pt>
                <c:pt idx="101">
                  <c:v>listopad 20</c:v>
                </c:pt>
                <c:pt idx="102">
                  <c:v>październik 20</c:v>
                </c:pt>
                <c:pt idx="103">
                  <c:v>październik 20</c:v>
                </c:pt>
                <c:pt idx="104">
                  <c:v>październik 20</c:v>
                </c:pt>
                <c:pt idx="105">
                  <c:v>październik 20</c:v>
                </c:pt>
                <c:pt idx="106">
                  <c:v>październik 20</c:v>
                </c:pt>
                <c:pt idx="107">
                  <c:v>wrzesień 20</c:v>
                </c:pt>
                <c:pt idx="108">
                  <c:v>wrzesień 20</c:v>
                </c:pt>
                <c:pt idx="109">
                  <c:v>wrzesień 20</c:v>
                </c:pt>
                <c:pt idx="110">
                  <c:v>wrzesień 20</c:v>
                </c:pt>
                <c:pt idx="111">
                  <c:v>sierpień 20</c:v>
                </c:pt>
                <c:pt idx="112">
                  <c:v>sierpień 20</c:v>
                </c:pt>
                <c:pt idx="113">
                  <c:v>sierpień 20</c:v>
                </c:pt>
                <c:pt idx="114">
                  <c:v>sierpień 20</c:v>
                </c:pt>
                <c:pt idx="115">
                  <c:v>sierpień 20</c:v>
                </c:pt>
                <c:pt idx="116">
                  <c:v>lipiec 20</c:v>
                </c:pt>
                <c:pt idx="117">
                  <c:v>lipiec 20</c:v>
                </c:pt>
                <c:pt idx="118">
                  <c:v>lipiec 20</c:v>
                </c:pt>
                <c:pt idx="119">
                  <c:v>lipiec 20</c:v>
                </c:pt>
                <c:pt idx="120">
                  <c:v>lipiec 20</c:v>
                </c:pt>
                <c:pt idx="121">
                  <c:v>czerwiec 20</c:v>
                </c:pt>
                <c:pt idx="122">
                  <c:v>czerwiec 20</c:v>
                </c:pt>
                <c:pt idx="123">
                  <c:v>czerwiec 20</c:v>
                </c:pt>
                <c:pt idx="124">
                  <c:v>czerwiec 20</c:v>
                </c:pt>
                <c:pt idx="125">
                  <c:v>czerwiec 20</c:v>
                </c:pt>
                <c:pt idx="126">
                  <c:v>maj 20</c:v>
                </c:pt>
                <c:pt idx="127">
                  <c:v>maj 20</c:v>
                </c:pt>
                <c:pt idx="128">
                  <c:v>maj 20</c:v>
                </c:pt>
                <c:pt idx="129">
                  <c:v>maj 20</c:v>
                </c:pt>
                <c:pt idx="130">
                  <c:v>kwiecień 20</c:v>
                </c:pt>
                <c:pt idx="131">
                  <c:v>kwiecień 20</c:v>
                </c:pt>
                <c:pt idx="132">
                  <c:v>kwiecień 20</c:v>
                </c:pt>
                <c:pt idx="133">
                  <c:v>kwiecień 20</c:v>
                </c:pt>
                <c:pt idx="134">
                  <c:v>marzec 20</c:v>
                </c:pt>
                <c:pt idx="135">
                  <c:v>marzec 20</c:v>
                </c:pt>
                <c:pt idx="136">
                  <c:v>marzec 20</c:v>
                </c:pt>
                <c:pt idx="137">
                  <c:v>marzec 20</c:v>
                </c:pt>
                <c:pt idx="138">
                  <c:v>luty 20</c:v>
                </c:pt>
                <c:pt idx="139">
                  <c:v>luty 20</c:v>
                </c:pt>
                <c:pt idx="140">
                  <c:v>luty 20</c:v>
                </c:pt>
                <c:pt idx="141">
                  <c:v>luty 20</c:v>
                </c:pt>
                <c:pt idx="142">
                  <c:v>styczeń 20</c:v>
                </c:pt>
                <c:pt idx="143">
                  <c:v>styczeń 20</c:v>
                </c:pt>
                <c:pt idx="144">
                  <c:v>styczeń 20</c:v>
                </c:pt>
              </c:strCache>
            </c:strRef>
          </c:cat>
          <c:val>
            <c:numRef>
              <c:f>'PRODUKTY STALOWE 04.2022 procen'!$AL$120:$AL$264</c:f>
              <c:numCache>
                <c:formatCode>General</c:formatCode>
                <c:ptCount val="145"/>
                <c:pt idx="0">
                  <c:v>0.69594594594594605</c:v>
                </c:pt>
                <c:pt idx="1">
                  <c:v>0.69594594594594605</c:v>
                </c:pt>
                <c:pt idx="2">
                  <c:v>0.70173745173745172</c:v>
                </c:pt>
                <c:pt idx="3">
                  <c:v>0.69980694980694991</c:v>
                </c:pt>
                <c:pt idx="4">
                  <c:v>0.69305019305019311</c:v>
                </c:pt>
                <c:pt idx="5">
                  <c:v>0.66891891891891886</c:v>
                </c:pt>
                <c:pt idx="6">
                  <c:v>0.68243243243243246</c:v>
                </c:pt>
                <c:pt idx="7">
                  <c:v>0.7635135135135136</c:v>
                </c:pt>
                <c:pt idx="8">
                  <c:v>0.7635135135135136</c:v>
                </c:pt>
                <c:pt idx="9">
                  <c:v>0.812741312741313</c:v>
                </c:pt>
                <c:pt idx="10">
                  <c:v>0.77220077220077221</c:v>
                </c:pt>
                <c:pt idx="11">
                  <c:v>0.75868725868725861</c:v>
                </c:pt>
                <c:pt idx="12">
                  <c:v>0.76158301158301178</c:v>
                </c:pt>
                <c:pt idx="13">
                  <c:v>0.80694980694980689</c:v>
                </c:pt>
                <c:pt idx="14">
                  <c:v>0.79150579150579148</c:v>
                </c:pt>
                <c:pt idx="15">
                  <c:v>0.83494208494208522</c:v>
                </c:pt>
                <c:pt idx="16">
                  <c:v>0.8223938223938223</c:v>
                </c:pt>
                <c:pt idx="17">
                  <c:v>0.8494208494208495</c:v>
                </c:pt>
                <c:pt idx="18">
                  <c:v>0.95077220077220104</c:v>
                </c:pt>
                <c:pt idx="19">
                  <c:v>0.94498069498069492</c:v>
                </c:pt>
                <c:pt idx="20">
                  <c:v>0.97393822393822393</c:v>
                </c:pt>
                <c:pt idx="21">
                  <c:v>1.0125482625482629</c:v>
                </c:pt>
                <c:pt idx="22">
                  <c:v>1.0897683397683395</c:v>
                </c:pt>
                <c:pt idx="23">
                  <c:v>1.0907335907335907</c:v>
                </c:pt>
                <c:pt idx="24">
                  <c:v>1.1544401544401546</c:v>
                </c:pt>
                <c:pt idx="25">
                  <c:v>1.166988416988417</c:v>
                </c:pt>
                <c:pt idx="26">
                  <c:v>1.166988416988417</c:v>
                </c:pt>
                <c:pt idx="27">
                  <c:v>1.1254826254826256</c:v>
                </c:pt>
                <c:pt idx="28">
                  <c:v>1.0952839268527428</c:v>
                </c:pt>
                <c:pt idx="29">
                  <c:v>0.92011549566891215</c:v>
                </c:pt>
                <c:pt idx="30">
                  <c:v>0.79403272377285838</c:v>
                </c:pt>
                <c:pt idx="31">
                  <c:v>0.71511068334937433</c:v>
                </c:pt>
                <c:pt idx="32">
                  <c:v>0.6785370548604428</c:v>
                </c:pt>
                <c:pt idx="33">
                  <c:v>0.68816169393647719</c:v>
                </c:pt>
                <c:pt idx="34">
                  <c:v>0.68142444658325285</c:v>
                </c:pt>
                <c:pt idx="35">
                  <c:v>0.68816169393647719</c:v>
                </c:pt>
                <c:pt idx="36">
                  <c:v>0.68142444658325285</c:v>
                </c:pt>
                <c:pt idx="37">
                  <c:v>0.6429258902791144</c:v>
                </c:pt>
                <c:pt idx="38">
                  <c:v>0.66313763233878742</c:v>
                </c:pt>
                <c:pt idx="39">
                  <c:v>0.66217516843118363</c:v>
                </c:pt>
                <c:pt idx="40">
                  <c:v>0.64485081809432132</c:v>
                </c:pt>
                <c:pt idx="41">
                  <c:v>0.6602502406159767</c:v>
                </c:pt>
                <c:pt idx="42">
                  <c:v>0.63811357074109698</c:v>
                </c:pt>
                <c:pt idx="43">
                  <c:v>0.63907603464870077</c:v>
                </c:pt>
                <c:pt idx="44">
                  <c:v>0.63137632338787286</c:v>
                </c:pt>
                <c:pt idx="45">
                  <c:v>0.62078922040423468</c:v>
                </c:pt>
                <c:pt idx="46">
                  <c:v>0.60923965351299314</c:v>
                </c:pt>
                <c:pt idx="47">
                  <c:v>0.57266602502406139</c:v>
                </c:pt>
                <c:pt idx="48">
                  <c:v>0.58614051973051007</c:v>
                </c:pt>
                <c:pt idx="49">
                  <c:v>0.57362848893166518</c:v>
                </c:pt>
                <c:pt idx="50">
                  <c:v>0.57459095283926831</c:v>
                </c:pt>
                <c:pt idx="51">
                  <c:v>0.58614051973051007</c:v>
                </c:pt>
                <c:pt idx="52">
                  <c:v>0.57362848893166518</c:v>
                </c:pt>
                <c:pt idx="53">
                  <c:v>0.59769008662175183</c:v>
                </c:pt>
                <c:pt idx="54">
                  <c:v>0.61405197305101056</c:v>
                </c:pt>
                <c:pt idx="55">
                  <c:v>0.5851780558229065</c:v>
                </c:pt>
                <c:pt idx="56">
                  <c:v>0.58229066410009622</c:v>
                </c:pt>
                <c:pt idx="57">
                  <c:v>0.58132820019249265</c:v>
                </c:pt>
                <c:pt idx="58">
                  <c:v>0.60923965351299314</c:v>
                </c:pt>
                <c:pt idx="59">
                  <c:v>0.62848893166506259</c:v>
                </c:pt>
                <c:pt idx="60">
                  <c:v>0.55919153031761293</c:v>
                </c:pt>
                <c:pt idx="61">
                  <c:v>0.5399422521655437</c:v>
                </c:pt>
                <c:pt idx="62">
                  <c:v>0.52743022136669859</c:v>
                </c:pt>
                <c:pt idx="63">
                  <c:v>0.49663137632338783</c:v>
                </c:pt>
                <c:pt idx="64">
                  <c:v>0.47738209817131838</c:v>
                </c:pt>
                <c:pt idx="65">
                  <c:v>0.47738209817131838</c:v>
                </c:pt>
                <c:pt idx="66">
                  <c:v>0.46775745909528377</c:v>
                </c:pt>
                <c:pt idx="67">
                  <c:v>0.461982675649663</c:v>
                </c:pt>
                <c:pt idx="68">
                  <c:v>0.4995187680461981</c:v>
                </c:pt>
                <c:pt idx="69">
                  <c:v>0.48700673724735299</c:v>
                </c:pt>
                <c:pt idx="70">
                  <c:v>0.45043310875842146</c:v>
                </c:pt>
                <c:pt idx="71">
                  <c:v>0.44080846968238685</c:v>
                </c:pt>
                <c:pt idx="72">
                  <c:v>0.40808469682386916</c:v>
                </c:pt>
                <c:pt idx="73">
                  <c:v>0.32627526467757439</c:v>
                </c:pt>
                <c:pt idx="74">
                  <c:v>0.30413859480269489</c:v>
                </c:pt>
                <c:pt idx="75">
                  <c:v>0.24639076034648677</c:v>
                </c:pt>
                <c:pt idx="76">
                  <c:v>0.26467757459095287</c:v>
                </c:pt>
                <c:pt idx="77">
                  <c:v>0.20307988450433112</c:v>
                </c:pt>
                <c:pt idx="78">
                  <c:v>0.1982675649663137</c:v>
                </c:pt>
                <c:pt idx="79">
                  <c:v>0.1982675649663137</c:v>
                </c:pt>
                <c:pt idx="80">
                  <c:v>0.19538017324350321</c:v>
                </c:pt>
                <c:pt idx="81">
                  <c:v>0.18864292589027909</c:v>
                </c:pt>
                <c:pt idx="82">
                  <c:v>0.1809432146294514</c:v>
                </c:pt>
                <c:pt idx="83">
                  <c:v>0.1607314725697786</c:v>
                </c:pt>
                <c:pt idx="84">
                  <c:v>0.14533205004812322</c:v>
                </c:pt>
                <c:pt idx="85">
                  <c:v>0.14821944177093349</c:v>
                </c:pt>
                <c:pt idx="86">
                  <c:v>9.1434071222329161E-2</c:v>
                </c:pt>
                <c:pt idx="87">
                  <c:v>8.373435996150147E-2</c:v>
                </c:pt>
                <c:pt idx="88">
                  <c:v>3.7536092396535103E-2</c:v>
                </c:pt>
                <c:pt idx="89">
                  <c:v>3.1761308950914335E-2</c:v>
                </c:pt>
                <c:pt idx="90">
                  <c:v>1.0587102983637964E-2</c:v>
                </c:pt>
                <c:pt idx="91">
                  <c:v>4.8123195380173289E-2</c:v>
                </c:pt>
                <c:pt idx="92">
                  <c:v>-9.6246390760346134E-4</c:v>
                </c:pt>
                <c:pt idx="93">
                  <c:v>3.8498556304138454E-3</c:v>
                </c:pt>
                <c:pt idx="94">
                  <c:v>-1.5399422521655493E-2</c:v>
                </c:pt>
                <c:pt idx="95">
                  <c:v>-2.8873917228104062E-2</c:v>
                </c:pt>
                <c:pt idx="96">
                  <c:v>-1.9249278152069449E-2</c:v>
                </c:pt>
                <c:pt idx="97">
                  <c:v>-7.6997112608276908E-3</c:v>
                </c:pt>
                <c:pt idx="98">
                  <c:v>4.8123195380171957E-3</c:v>
                </c:pt>
                <c:pt idx="99">
                  <c:v>-2.0211742059672799E-2</c:v>
                </c:pt>
                <c:pt idx="100">
                  <c:v>-2.4061597690086645E-2</c:v>
                </c:pt>
                <c:pt idx="101">
                  <c:v>-3.1761308950914335E-2</c:v>
                </c:pt>
                <c:pt idx="102">
                  <c:v>-4.5235803657362905E-2</c:v>
                </c:pt>
                <c:pt idx="103">
                  <c:v>-5.0048123195380323E-2</c:v>
                </c:pt>
                <c:pt idx="104">
                  <c:v>-3.2723772858517797E-2</c:v>
                </c:pt>
                <c:pt idx="105">
                  <c:v>-3.7536092396535214E-2</c:v>
                </c:pt>
                <c:pt idx="106">
                  <c:v>-2.5024061597690106E-2</c:v>
                </c:pt>
                <c:pt idx="107">
                  <c:v>-4.3310875842155983E-2</c:v>
                </c:pt>
                <c:pt idx="108">
                  <c:v>-5.1010587102983784E-2</c:v>
                </c:pt>
                <c:pt idx="109">
                  <c:v>-3.7536092396535214E-2</c:v>
                </c:pt>
                <c:pt idx="110">
                  <c:v>-3.6573628488931753E-2</c:v>
                </c:pt>
                <c:pt idx="111">
                  <c:v>-3.6573628488931753E-2</c:v>
                </c:pt>
                <c:pt idx="112">
                  <c:v>-2.3099133782483183E-2</c:v>
                </c:pt>
                <c:pt idx="113">
                  <c:v>-3.464870067372483E-2</c:v>
                </c:pt>
                <c:pt idx="114">
                  <c:v>-1.1549566891241647E-2</c:v>
                </c:pt>
                <c:pt idx="115">
                  <c:v>-1.1549566891241647E-2</c:v>
                </c:pt>
                <c:pt idx="116">
                  <c:v>-3.6573628488931753E-2</c:v>
                </c:pt>
                <c:pt idx="117">
                  <c:v>-1.9249278152069449E-2</c:v>
                </c:pt>
                <c:pt idx="118">
                  <c:v>-1.7324350336862304E-2</c:v>
                </c:pt>
                <c:pt idx="119">
                  <c:v>-2.3099133782483183E-2</c:v>
                </c:pt>
                <c:pt idx="120">
                  <c:v>-1.1549566891241647E-2</c:v>
                </c:pt>
                <c:pt idx="121">
                  <c:v>2.117420596727615E-2</c:v>
                </c:pt>
                <c:pt idx="122">
                  <c:v>-2.8873917228104951E-3</c:v>
                </c:pt>
                <c:pt idx="123">
                  <c:v>-6.7372473532242294E-3</c:v>
                </c:pt>
                <c:pt idx="124">
                  <c:v>8.6621751684312631E-3</c:v>
                </c:pt>
                <c:pt idx="125">
                  <c:v>1.7324350336862304E-2</c:v>
                </c:pt>
                <c:pt idx="126">
                  <c:v>2.4061597690086645E-2</c:v>
                </c:pt>
                <c:pt idx="127">
                  <c:v>2.5986525505293567E-2</c:v>
                </c:pt>
                <c:pt idx="128">
                  <c:v>2.4061597690086645E-2</c:v>
                </c:pt>
                <c:pt idx="129">
                  <c:v>3.2723772858517686E-2</c:v>
                </c:pt>
                <c:pt idx="130">
                  <c:v>2.5986525505293567E-2</c:v>
                </c:pt>
                <c:pt idx="131">
                  <c:v>3.0798845043310985E-2</c:v>
                </c:pt>
                <c:pt idx="132">
                  <c:v>5.7747834456207681E-3</c:v>
                </c:pt>
                <c:pt idx="133">
                  <c:v>1.9249278152069227E-3</c:v>
                </c:pt>
                <c:pt idx="134">
                  <c:v>-3.8498556304139564E-3</c:v>
                </c:pt>
                <c:pt idx="135">
                  <c:v>5.7747834456207681E-3</c:v>
                </c:pt>
                <c:pt idx="136">
                  <c:v>1.3474494706448459E-2</c:v>
                </c:pt>
                <c:pt idx="137">
                  <c:v>1.8286814244465877E-2</c:v>
                </c:pt>
                <c:pt idx="138">
                  <c:v>7.6997112608276908E-3</c:v>
                </c:pt>
                <c:pt idx="139">
                  <c:v>-8.6621751684311521E-3</c:v>
                </c:pt>
                <c:pt idx="140">
                  <c:v>-1.0587102983638186E-2</c:v>
                </c:pt>
                <c:pt idx="141">
                  <c:v>-9.6246390760346134E-4</c:v>
                </c:pt>
                <c:pt idx="142">
                  <c:v>6.7372473532243404E-3</c:v>
                </c:pt>
                <c:pt idx="143">
                  <c:v>7.6997112608276908E-3</c:v>
                </c:pt>
                <c:pt idx="144">
                  <c:v>0</c:v>
                </c:pt>
              </c:numCache>
            </c:numRef>
          </c:val>
          <c:smooth val="0"/>
          <c:extLst>
            <c:ext xmlns:c16="http://schemas.microsoft.com/office/drawing/2014/chart" uri="{C3380CC4-5D6E-409C-BE32-E72D297353CC}">
              <c16:uniqueId val="{00000001-91F0-4B50-95B2-2C0A14731930}"/>
            </c:ext>
          </c:extLst>
        </c:ser>
        <c:ser>
          <c:idx val="0"/>
          <c:order val="2"/>
          <c:tx>
            <c:strRef>
              <c:f>'PRODUKTY STALOWE 04.2022 procen'!$R$1</c:f>
              <c:strCache>
                <c:ptCount val="1"/>
                <c:pt idx="0">
                  <c:v>Ceny rury spawanej</c:v>
                </c:pt>
              </c:strCache>
            </c:strRef>
          </c:tx>
          <c:spPr>
            <a:ln w="28575" cap="rnd">
              <a:solidFill>
                <a:srgbClr val="00B050"/>
              </a:solidFill>
              <a:round/>
            </a:ln>
            <a:effectLst/>
          </c:spPr>
          <c:marker>
            <c:symbol val="none"/>
          </c:marker>
          <c:cat>
            <c:strRef>
              <c:f>'PRODUKTY STALOWE 04.2022 procen'!$Q$2:$Q$146</c:f>
              <c:strCache>
                <c:ptCount val="145"/>
                <c:pt idx="0">
                  <c:v>tydzień</c:v>
                </c:pt>
                <c:pt idx="1">
                  <c:v>październik 22</c:v>
                </c:pt>
                <c:pt idx="2">
                  <c:v>wrzesień 22</c:v>
                </c:pt>
                <c:pt idx="3">
                  <c:v>wrzesień 22</c:v>
                </c:pt>
                <c:pt idx="4">
                  <c:v>wrzesień 22</c:v>
                </c:pt>
                <c:pt idx="5">
                  <c:v>wrzesień 22</c:v>
                </c:pt>
                <c:pt idx="6">
                  <c:v>sierpień 22</c:v>
                </c:pt>
                <c:pt idx="7">
                  <c:v>sierpień 22</c:v>
                </c:pt>
                <c:pt idx="8">
                  <c:v>sierpień 22</c:v>
                </c:pt>
                <c:pt idx="9">
                  <c:v>sierpień 22</c:v>
                </c:pt>
                <c:pt idx="10">
                  <c:v>sierpień 22</c:v>
                </c:pt>
                <c:pt idx="11">
                  <c:v>lipiec 22</c:v>
                </c:pt>
                <c:pt idx="12">
                  <c:v>lipiec 22</c:v>
                </c:pt>
                <c:pt idx="13">
                  <c:v>lipiec 22</c:v>
                </c:pt>
                <c:pt idx="14">
                  <c:v>lipiec 22</c:v>
                </c:pt>
                <c:pt idx="15">
                  <c:v>lipiec 22</c:v>
                </c:pt>
                <c:pt idx="16">
                  <c:v>czerwiec 22</c:v>
                </c:pt>
                <c:pt idx="17">
                  <c:v>czerwiec 22</c:v>
                </c:pt>
                <c:pt idx="18">
                  <c:v>czerwiec 22</c:v>
                </c:pt>
                <c:pt idx="19">
                  <c:v>czerwiec 22</c:v>
                </c:pt>
                <c:pt idx="20">
                  <c:v>czerwiec 22</c:v>
                </c:pt>
                <c:pt idx="21">
                  <c:v>maj 22</c:v>
                </c:pt>
                <c:pt idx="22">
                  <c:v>maj 22</c:v>
                </c:pt>
                <c:pt idx="23">
                  <c:v>maj 22</c:v>
                </c:pt>
                <c:pt idx="24">
                  <c:v>maj 22</c:v>
                </c:pt>
                <c:pt idx="25">
                  <c:v>kwiecień 22</c:v>
                </c:pt>
                <c:pt idx="26">
                  <c:v>kwiecień 22</c:v>
                </c:pt>
                <c:pt idx="27">
                  <c:v>kwiecień 22</c:v>
                </c:pt>
                <c:pt idx="28">
                  <c:v>kwiecień 22</c:v>
                </c:pt>
                <c:pt idx="29">
                  <c:v>marzec 22</c:v>
                </c:pt>
                <c:pt idx="30">
                  <c:v>marzec 22</c:v>
                </c:pt>
                <c:pt idx="31">
                  <c:v>marzec 22</c:v>
                </c:pt>
                <c:pt idx="32">
                  <c:v>marzec 22</c:v>
                </c:pt>
                <c:pt idx="33">
                  <c:v>luty 22</c:v>
                </c:pt>
                <c:pt idx="34">
                  <c:v>luty 22</c:v>
                </c:pt>
                <c:pt idx="35">
                  <c:v>luty 22</c:v>
                </c:pt>
                <c:pt idx="36">
                  <c:v>luty 22</c:v>
                </c:pt>
                <c:pt idx="37">
                  <c:v>styczeń 22</c:v>
                </c:pt>
                <c:pt idx="38">
                  <c:v>styczeń 22</c:v>
                </c:pt>
                <c:pt idx="39">
                  <c:v>styczeń 22</c:v>
                </c:pt>
                <c:pt idx="40">
                  <c:v>styczeń 22</c:v>
                </c:pt>
                <c:pt idx="41">
                  <c:v>grudzień 21</c:v>
                </c:pt>
                <c:pt idx="42">
                  <c:v>grudzień 21</c:v>
                </c:pt>
                <c:pt idx="43">
                  <c:v>grudzień 21</c:v>
                </c:pt>
                <c:pt idx="44">
                  <c:v>grudzień 21</c:v>
                </c:pt>
                <c:pt idx="45">
                  <c:v>listopad 21</c:v>
                </c:pt>
                <c:pt idx="46">
                  <c:v>listopad 21</c:v>
                </c:pt>
                <c:pt idx="47">
                  <c:v>listopad 21</c:v>
                </c:pt>
                <c:pt idx="48">
                  <c:v>listopad 21</c:v>
                </c:pt>
                <c:pt idx="49">
                  <c:v>październik 21</c:v>
                </c:pt>
                <c:pt idx="50">
                  <c:v>październik 21</c:v>
                </c:pt>
                <c:pt idx="51">
                  <c:v>październik 21</c:v>
                </c:pt>
                <c:pt idx="52">
                  <c:v>październik 21</c:v>
                </c:pt>
                <c:pt idx="53">
                  <c:v>październik 21</c:v>
                </c:pt>
                <c:pt idx="54">
                  <c:v>wrzesień 21</c:v>
                </c:pt>
                <c:pt idx="55">
                  <c:v>wrzesień 21</c:v>
                </c:pt>
                <c:pt idx="56">
                  <c:v>wrzesień 21</c:v>
                </c:pt>
                <c:pt idx="57">
                  <c:v>wrzesień 21</c:v>
                </c:pt>
                <c:pt idx="58">
                  <c:v>sierpień 21</c:v>
                </c:pt>
                <c:pt idx="59">
                  <c:v>sierpień 21</c:v>
                </c:pt>
                <c:pt idx="60">
                  <c:v>sierpień 21</c:v>
                </c:pt>
                <c:pt idx="61">
                  <c:v>sierpień 21</c:v>
                </c:pt>
                <c:pt idx="62">
                  <c:v>sierpień 21</c:v>
                </c:pt>
                <c:pt idx="63">
                  <c:v>lipiec 21</c:v>
                </c:pt>
                <c:pt idx="64">
                  <c:v>lipiec 21</c:v>
                </c:pt>
                <c:pt idx="65">
                  <c:v>lipiec 21</c:v>
                </c:pt>
                <c:pt idx="66">
                  <c:v>lipiec 21</c:v>
                </c:pt>
                <c:pt idx="67">
                  <c:v>lipiec 21</c:v>
                </c:pt>
                <c:pt idx="68">
                  <c:v>czerwiec 21</c:v>
                </c:pt>
                <c:pt idx="69">
                  <c:v>czerwiec 21</c:v>
                </c:pt>
                <c:pt idx="70">
                  <c:v>czerwiec 21</c:v>
                </c:pt>
                <c:pt idx="71">
                  <c:v>czerwiec 21</c:v>
                </c:pt>
                <c:pt idx="72">
                  <c:v>czerwiec 21</c:v>
                </c:pt>
                <c:pt idx="73">
                  <c:v>maj 21</c:v>
                </c:pt>
                <c:pt idx="74">
                  <c:v>maj 21</c:v>
                </c:pt>
                <c:pt idx="75">
                  <c:v>maj 21</c:v>
                </c:pt>
                <c:pt idx="76">
                  <c:v>maj 21</c:v>
                </c:pt>
                <c:pt idx="77">
                  <c:v>kwiecień 21</c:v>
                </c:pt>
                <c:pt idx="78">
                  <c:v>kwiecień 21</c:v>
                </c:pt>
                <c:pt idx="79">
                  <c:v>kwiecień 21</c:v>
                </c:pt>
                <c:pt idx="80">
                  <c:v>kwiecień 21</c:v>
                </c:pt>
                <c:pt idx="81">
                  <c:v>marzec 21</c:v>
                </c:pt>
                <c:pt idx="82">
                  <c:v>marzec 21</c:v>
                </c:pt>
                <c:pt idx="83">
                  <c:v>marzec 21</c:v>
                </c:pt>
                <c:pt idx="84">
                  <c:v>marzec 21</c:v>
                </c:pt>
                <c:pt idx="85">
                  <c:v>luty 21</c:v>
                </c:pt>
                <c:pt idx="86">
                  <c:v>luty 21</c:v>
                </c:pt>
                <c:pt idx="87">
                  <c:v>luty 21</c:v>
                </c:pt>
                <c:pt idx="88">
                  <c:v>luty 21</c:v>
                </c:pt>
                <c:pt idx="89">
                  <c:v>styczeń 21</c:v>
                </c:pt>
                <c:pt idx="90">
                  <c:v>styczeń 21</c:v>
                </c:pt>
                <c:pt idx="91">
                  <c:v>styczeń 21</c:v>
                </c:pt>
                <c:pt idx="92">
                  <c:v>styczeń 21</c:v>
                </c:pt>
                <c:pt idx="93">
                  <c:v>grudzień 20</c:v>
                </c:pt>
                <c:pt idx="94">
                  <c:v>grudzień 20</c:v>
                </c:pt>
                <c:pt idx="95">
                  <c:v>grudzień 20</c:v>
                </c:pt>
                <c:pt idx="96">
                  <c:v>grudzień 20</c:v>
                </c:pt>
                <c:pt idx="97">
                  <c:v>grudzień 20</c:v>
                </c:pt>
                <c:pt idx="98">
                  <c:v>listopad 20</c:v>
                </c:pt>
                <c:pt idx="99">
                  <c:v>listopad 20</c:v>
                </c:pt>
                <c:pt idx="100">
                  <c:v>listopad 20</c:v>
                </c:pt>
                <c:pt idx="101">
                  <c:v>listopad 20</c:v>
                </c:pt>
                <c:pt idx="102">
                  <c:v>październik 20</c:v>
                </c:pt>
                <c:pt idx="103">
                  <c:v>październik 20</c:v>
                </c:pt>
                <c:pt idx="104">
                  <c:v>październik 20</c:v>
                </c:pt>
                <c:pt idx="105">
                  <c:v>październik 20</c:v>
                </c:pt>
                <c:pt idx="106">
                  <c:v>październik 20</c:v>
                </c:pt>
                <c:pt idx="107">
                  <c:v>wrzesień 20</c:v>
                </c:pt>
                <c:pt idx="108">
                  <c:v>wrzesień 20</c:v>
                </c:pt>
                <c:pt idx="109">
                  <c:v>wrzesień 20</c:v>
                </c:pt>
                <c:pt idx="110">
                  <c:v>wrzesień 20</c:v>
                </c:pt>
                <c:pt idx="111">
                  <c:v>sierpień 20</c:v>
                </c:pt>
                <c:pt idx="112">
                  <c:v>sierpień 20</c:v>
                </c:pt>
                <c:pt idx="113">
                  <c:v>sierpień 20</c:v>
                </c:pt>
                <c:pt idx="114">
                  <c:v>sierpień 20</c:v>
                </c:pt>
                <c:pt idx="115">
                  <c:v>sierpień 20</c:v>
                </c:pt>
                <c:pt idx="116">
                  <c:v>lipiec 20</c:v>
                </c:pt>
                <c:pt idx="117">
                  <c:v>lipiec 20</c:v>
                </c:pt>
                <c:pt idx="118">
                  <c:v>lipiec 20</c:v>
                </c:pt>
                <c:pt idx="119">
                  <c:v>lipiec 20</c:v>
                </c:pt>
                <c:pt idx="120">
                  <c:v>lipiec 20</c:v>
                </c:pt>
                <c:pt idx="121">
                  <c:v>czerwiec 20</c:v>
                </c:pt>
                <c:pt idx="122">
                  <c:v>czerwiec 20</c:v>
                </c:pt>
                <c:pt idx="123">
                  <c:v>czerwiec 20</c:v>
                </c:pt>
                <c:pt idx="124">
                  <c:v>czerwiec 20</c:v>
                </c:pt>
                <c:pt idx="125">
                  <c:v>czerwiec 20</c:v>
                </c:pt>
                <c:pt idx="126">
                  <c:v>maj 20</c:v>
                </c:pt>
                <c:pt idx="127">
                  <c:v>maj 20</c:v>
                </c:pt>
                <c:pt idx="128">
                  <c:v>maj 20</c:v>
                </c:pt>
                <c:pt idx="129">
                  <c:v>maj 20</c:v>
                </c:pt>
                <c:pt idx="130">
                  <c:v>kwiecień 20</c:v>
                </c:pt>
                <c:pt idx="131">
                  <c:v>kwiecień 20</c:v>
                </c:pt>
                <c:pt idx="132">
                  <c:v>kwiecień 20</c:v>
                </c:pt>
                <c:pt idx="133">
                  <c:v>kwiecień 20</c:v>
                </c:pt>
                <c:pt idx="134">
                  <c:v>marzec 20</c:v>
                </c:pt>
                <c:pt idx="135">
                  <c:v>marzec 20</c:v>
                </c:pt>
                <c:pt idx="136">
                  <c:v>marzec 20</c:v>
                </c:pt>
                <c:pt idx="137">
                  <c:v>marzec 20</c:v>
                </c:pt>
                <c:pt idx="138">
                  <c:v>luty 20</c:v>
                </c:pt>
                <c:pt idx="139">
                  <c:v>luty 20</c:v>
                </c:pt>
                <c:pt idx="140">
                  <c:v>luty 20</c:v>
                </c:pt>
                <c:pt idx="141">
                  <c:v>luty 20</c:v>
                </c:pt>
                <c:pt idx="142">
                  <c:v>styczeń 20</c:v>
                </c:pt>
                <c:pt idx="143">
                  <c:v>styczeń 20</c:v>
                </c:pt>
                <c:pt idx="144">
                  <c:v>styczeń 20</c:v>
                </c:pt>
              </c:strCache>
            </c:strRef>
          </c:cat>
          <c:val>
            <c:numRef>
              <c:f>'PRODUKTY STALOWE 04.2022 procen'!$AG$120:$AG$264</c:f>
              <c:numCache>
                <c:formatCode>General</c:formatCode>
                <c:ptCount val="145"/>
                <c:pt idx="0">
                  <c:v>0.796851942941466</c:v>
                </c:pt>
                <c:pt idx="1">
                  <c:v>0.84259714707329092</c:v>
                </c:pt>
                <c:pt idx="2">
                  <c:v>0.84259714707329092</c:v>
                </c:pt>
                <c:pt idx="3">
                  <c:v>0.80668962124938504</c:v>
                </c:pt>
                <c:pt idx="4">
                  <c:v>0.80177078209542585</c:v>
                </c:pt>
                <c:pt idx="5">
                  <c:v>0.82242990654205617</c:v>
                </c:pt>
                <c:pt idx="6">
                  <c:v>0.85587801278898179</c:v>
                </c:pt>
                <c:pt idx="7">
                  <c:v>0.86965076242006889</c:v>
                </c:pt>
                <c:pt idx="8">
                  <c:v>0.92277422528283348</c:v>
                </c:pt>
                <c:pt idx="9">
                  <c:v>0.96606000983767837</c:v>
                </c:pt>
                <c:pt idx="10">
                  <c:v>0.96015740285292694</c:v>
                </c:pt>
                <c:pt idx="11">
                  <c:v>0.99065420560747675</c:v>
                </c:pt>
                <c:pt idx="12">
                  <c:v>0.98573536645351711</c:v>
                </c:pt>
                <c:pt idx="13">
                  <c:v>1.0521396950319724</c:v>
                </c:pt>
                <c:pt idx="14">
                  <c:v>1.0516478111165766</c:v>
                </c:pt>
                <c:pt idx="15">
                  <c:v>1.0472208558780127</c:v>
                </c:pt>
                <c:pt idx="16">
                  <c:v>1.0885391047712742</c:v>
                </c:pt>
                <c:pt idx="17">
                  <c:v>1.0575504181013282</c:v>
                </c:pt>
                <c:pt idx="18">
                  <c:v>1.0418101328086573</c:v>
                </c:pt>
                <c:pt idx="19">
                  <c:v>1.0939498278406297</c:v>
                </c:pt>
                <c:pt idx="20">
                  <c:v>1.1101819970486968</c:v>
                </c:pt>
                <c:pt idx="21">
                  <c:v>1.0693556320708315</c:v>
                </c:pt>
                <c:pt idx="22">
                  <c:v>1.0560747663551404</c:v>
                </c:pt>
                <c:pt idx="23">
                  <c:v>1.1023118544023611</c:v>
                </c:pt>
                <c:pt idx="24">
                  <c:v>1.1495327102803743</c:v>
                </c:pt>
                <c:pt idx="25">
                  <c:v>1.1495327102803743</c:v>
                </c:pt>
                <c:pt idx="26">
                  <c:v>1.0752582390555832</c:v>
                </c:pt>
                <c:pt idx="27">
                  <c:v>1.0255779636005906</c:v>
                </c:pt>
                <c:pt idx="28">
                  <c:v>1.0224880382775123</c:v>
                </c:pt>
                <c:pt idx="29">
                  <c:v>1.0282296650717706</c:v>
                </c:pt>
                <c:pt idx="30">
                  <c:v>0.81722488038277508</c:v>
                </c:pt>
                <c:pt idx="31">
                  <c:v>0.78181818181818197</c:v>
                </c:pt>
                <c:pt idx="32">
                  <c:v>0.68803827751196178</c:v>
                </c:pt>
                <c:pt idx="33">
                  <c:v>0.68660287081339733</c:v>
                </c:pt>
                <c:pt idx="34">
                  <c:v>0.66124401913875608</c:v>
                </c:pt>
                <c:pt idx="35">
                  <c:v>0.63349282296650733</c:v>
                </c:pt>
                <c:pt idx="36">
                  <c:v>0.58851674641148355</c:v>
                </c:pt>
                <c:pt idx="37">
                  <c:v>0.60239234449760781</c:v>
                </c:pt>
                <c:pt idx="38">
                  <c:v>0.55789473684210544</c:v>
                </c:pt>
                <c:pt idx="39">
                  <c:v>0.61483253588516762</c:v>
                </c:pt>
                <c:pt idx="40">
                  <c:v>0.58325358851674669</c:v>
                </c:pt>
                <c:pt idx="41">
                  <c:v>0.56124401913875621</c:v>
                </c:pt>
                <c:pt idx="42">
                  <c:v>0.58325358851674669</c:v>
                </c:pt>
                <c:pt idx="43">
                  <c:v>0.58038277511961733</c:v>
                </c:pt>
                <c:pt idx="44">
                  <c:v>0.58325358851674669</c:v>
                </c:pt>
                <c:pt idx="45">
                  <c:v>0.59617224880382791</c:v>
                </c:pt>
                <c:pt idx="46">
                  <c:v>0.58181818181818201</c:v>
                </c:pt>
                <c:pt idx="47">
                  <c:v>0.58803827751196169</c:v>
                </c:pt>
                <c:pt idx="48">
                  <c:v>0.5861244019138756</c:v>
                </c:pt>
                <c:pt idx="49">
                  <c:v>0.54880382775119618</c:v>
                </c:pt>
                <c:pt idx="50">
                  <c:v>0.50000000000000022</c:v>
                </c:pt>
                <c:pt idx="51">
                  <c:v>0.52392344497607679</c:v>
                </c:pt>
                <c:pt idx="52">
                  <c:v>0.48516746411483269</c:v>
                </c:pt>
                <c:pt idx="53">
                  <c:v>0.46602870813397135</c:v>
                </c:pt>
                <c:pt idx="54">
                  <c:v>0.46315789473684221</c:v>
                </c:pt>
                <c:pt idx="55">
                  <c:v>0.4382775119617226</c:v>
                </c:pt>
                <c:pt idx="56">
                  <c:v>0.43732057416267955</c:v>
                </c:pt>
                <c:pt idx="57">
                  <c:v>0.39617224880382773</c:v>
                </c:pt>
                <c:pt idx="58">
                  <c:v>0.40717703349282308</c:v>
                </c:pt>
                <c:pt idx="59">
                  <c:v>0.4200956937799043</c:v>
                </c:pt>
                <c:pt idx="60">
                  <c:v>0.44210526315789478</c:v>
                </c:pt>
                <c:pt idx="61">
                  <c:v>0.38277511961722488</c:v>
                </c:pt>
                <c:pt idx="62">
                  <c:v>0.39521531100478469</c:v>
                </c:pt>
                <c:pt idx="63">
                  <c:v>0.36698564593301453</c:v>
                </c:pt>
                <c:pt idx="64">
                  <c:v>0.31196172248803844</c:v>
                </c:pt>
                <c:pt idx="65">
                  <c:v>0.31483253588516757</c:v>
                </c:pt>
                <c:pt idx="66">
                  <c:v>0.29473684210526319</c:v>
                </c:pt>
                <c:pt idx="67">
                  <c:v>0.30574162679425831</c:v>
                </c:pt>
                <c:pt idx="68">
                  <c:v>0.32248803827751216</c:v>
                </c:pt>
                <c:pt idx="69">
                  <c:v>0.34545454545454568</c:v>
                </c:pt>
                <c:pt idx="70">
                  <c:v>0.34210526315789491</c:v>
                </c:pt>
                <c:pt idx="71">
                  <c:v>0.31148325358851681</c:v>
                </c:pt>
                <c:pt idx="72">
                  <c:v>0.27894736842105283</c:v>
                </c:pt>
                <c:pt idx="73">
                  <c:v>0.24880382775119636</c:v>
                </c:pt>
                <c:pt idx="74">
                  <c:v>0.22583732057416284</c:v>
                </c:pt>
                <c:pt idx="75">
                  <c:v>0.20669856459330149</c:v>
                </c:pt>
                <c:pt idx="76">
                  <c:v>0.21052631578947389</c:v>
                </c:pt>
                <c:pt idx="77">
                  <c:v>0.22727272727272729</c:v>
                </c:pt>
                <c:pt idx="78">
                  <c:v>0.16028708133971303</c:v>
                </c:pt>
                <c:pt idx="79">
                  <c:v>0.19377990430622005</c:v>
                </c:pt>
                <c:pt idx="80">
                  <c:v>0.17559808612440198</c:v>
                </c:pt>
                <c:pt idx="81">
                  <c:v>0.15550239234449759</c:v>
                </c:pt>
                <c:pt idx="82">
                  <c:v>0.1779904306220097</c:v>
                </c:pt>
                <c:pt idx="83">
                  <c:v>0.16746411483253598</c:v>
                </c:pt>
                <c:pt idx="84">
                  <c:v>0.15645933014354085</c:v>
                </c:pt>
                <c:pt idx="85">
                  <c:v>0.15550239234449759</c:v>
                </c:pt>
                <c:pt idx="86">
                  <c:v>0.11339712918660294</c:v>
                </c:pt>
                <c:pt idx="87">
                  <c:v>6.6985645933014482E-2</c:v>
                </c:pt>
                <c:pt idx="88">
                  <c:v>6.3636363636363713E-2</c:v>
                </c:pt>
                <c:pt idx="89">
                  <c:v>7.1291866028708295E-2</c:v>
                </c:pt>
                <c:pt idx="90">
                  <c:v>3.1578947368421151E-2</c:v>
                </c:pt>
                <c:pt idx="91">
                  <c:v>3.5406698564593331E-2</c:v>
                </c:pt>
                <c:pt idx="92">
                  <c:v>5.0239234449760861E-2</c:v>
                </c:pt>
                <c:pt idx="93">
                  <c:v>3.3971291866028652E-2</c:v>
                </c:pt>
                <c:pt idx="94">
                  <c:v>2.5837320574162881E-2</c:v>
                </c:pt>
                <c:pt idx="95">
                  <c:v>2.1531100478469067E-2</c:v>
                </c:pt>
                <c:pt idx="96">
                  <c:v>9.5693779904306719E-3</c:v>
                </c:pt>
                <c:pt idx="97">
                  <c:v>-1.5311004784689053E-2</c:v>
                </c:pt>
                <c:pt idx="98">
                  <c:v>-1.5789473684210464E-2</c:v>
                </c:pt>
                <c:pt idx="99">
                  <c:v>-1.7703349282296554E-2</c:v>
                </c:pt>
                <c:pt idx="100">
                  <c:v>-5.2631578947368585E-3</c:v>
                </c:pt>
                <c:pt idx="101">
                  <c:v>-1.1483253588516651E-2</c:v>
                </c:pt>
                <c:pt idx="102">
                  <c:v>-2.5358851674641025E-2</c:v>
                </c:pt>
                <c:pt idx="103">
                  <c:v>-1.1004784688995017E-2</c:v>
                </c:pt>
                <c:pt idx="104">
                  <c:v>-3.0143540669856361E-2</c:v>
                </c:pt>
                <c:pt idx="105">
                  <c:v>-1.2440191387559696E-2</c:v>
                </c:pt>
                <c:pt idx="106">
                  <c:v>-2.8229665071770382E-2</c:v>
                </c:pt>
                <c:pt idx="107">
                  <c:v>-4.4019138755980736E-2</c:v>
                </c:pt>
                <c:pt idx="108">
                  <c:v>-2.2009569377990257E-2</c:v>
                </c:pt>
                <c:pt idx="109">
                  <c:v>-2.248803827751189E-2</c:v>
                </c:pt>
                <c:pt idx="110">
                  <c:v>-1.5311004784689053E-2</c:v>
                </c:pt>
                <c:pt idx="111">
                  <c:v>-2.7751196172248749E-2</c:v>
                </c:pt>
                <c:pt idx="112">
                  <c:v>-4.3062200956938135E-3</c:v>
                </c:pt>
                <c:pt idx="113">
                  <c:v>-9.5693779904305609E-3</c:v>
                </c:pt>
                <c:pt idx="114">
                  <c:v>-1.4354066985644565E-3</c:v>
                </c:pt>
                <c:pt idx="115">
                  <c:v>1.674641148325362E-2</c:v>
                </c:pt>
                <c:pt idx="116">
                  <c:v>1.1483253588516762E-2</c:v>
                </c:pt>
                <c:pt idx="117">
                  <c:v>3.1578947368421151E-2</c:v>
                </c:pt>
                <c:pt idx="118">
                  <c:v>2.1531100478469067E-2</c:v>
                </c:pt>
                <c:pt idx="119">
                  <c:v>2.0095693779904389E-2</c:v>
                </c:pt>
                <c:pt idx="120">
                  <c:v>4.4497607655502369E-2</c:v>
                </c:pt>
                <c:pt idx="121">
                  <c:v>5.741626794258381E-2</c:v>
                </c:pt>
                <c:pt idx="122">
                  <c:v>5.2153110047846951E-2</c:v>
                </c:pt>
                <c:pt idx="123">
                  <c:v>1.9138755980861344E-2</c:v>
                </c:pt>
                <c:pt idx="124">
                  <c:v>4.784688995215447E-3</c:v>
                </c:pt>
                <c:pt idx="125">
                  <c:v>2.870813397129357E-3</c:v>
                </c:pt>
                <c:pt idx="126">
                  <c:v>-9.5693779904304499E-4</c:v>
                </c:pt>
                <c:pt idx="127">
                  <c:v>1.1961722488038173E-2</c:v>
                </c:pt>
                <c:pt idx="128">
                  <c:v>-1.2918660287081329E-2</c:v>
                </c:pt>
                <c:pt idx="129">
                  <c:v>1.291866028708144E-2</c:v>
                </c:pt>
                <c:pt idx="130">
                  <c:v>2.6794258373205926E-2</c:v>
                </c:pt>
                <c:pt idx="131">
                  <c:v>3.6363636363636376E-2</c:v>
                </c:pt>
                <c:pt idx="132">
                  <c:v>6.0765550239234578E-2</c:v>
                </c:pt>
                <c:pt idx="133">
                  <c:v>4.1626794258373234E-2</c:v>
                </c:pt>
                <c:pt idx="134">
                  <c:v>2.2009569377990479E-2</c:v>
                </c:pt>
                <c:pt idx="135">
                  <c:v>2.8708133971292016E-2</c:v>
                </c:pt>
                <c:pt idx="136">
                  <c:v>2.7272727272727337E-2</c:v>
                </c:pt>
                <c:pt idx="137">
                  <c:v>5.0717703349282495E-2</c:v>
                </c:pt>
                <c:pt idx="138">
                  <c:v>7.99043062200957E-2</c:v>
                </c:pt>
                <c:pt idx="139">
                  <c:v>-1.6746411483253509E-2</c:v>
                </c:pt>
                <c:pt idx="140">
                  <c:v>5.2631578947370805E-3</c:v>
                </c:pt>
                <c:pt idx="141">
                  <c:v>2.2488038277512112E-2</c:v>
                </c:pt>
                <c:pt idx="142">
                  <c:v>4.3062200956938135E-3</c:v>
                </c:pt>
                <c:pt idx="143">
                  <c:v>2.2966507177033524E-2</c:v>
                </c:pt>
                <c:pt idx="144">
                  <c:v>0</c:v>
                </c:pt>
              </c:numCache>
            </c:numRef>
          </c:val>
          <c:smooth val="0"/>
          <c:extLst>
            <c:ext xmlns:c16="http://schemas.microsoft.com/office/drawing/2014/chart" uri="{C3380CC4-5D6E-409C-BE32-E72D297353CC}">
              <c16:uniqueId val="{00000002-91F0-4B50-95B2-2C0A14731930}"/>
            </c:ext>
          </c:extLst>
        </c:ser>
        <c:dLbls>
          <c:showLegendKey val="0"/>
          <c:showVal val="0"/>
          <c:showCatName val="0"/>
          <c:showSerName val="0"/>
          <c:showPercent val="0"/>
          <c:showBubbleSize val="0"/>
        </c:dLbls>
        <c:smooth val="0"/>
        <c:axId val="941467663"/>
        <c:axId val="941476399"/>
      </c:lineChart>
      <c:catAx>
        <c:axId val="941467663"/>
        <c:scaling>
          <c:orientation val="maxMin"/>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941476399"/>
        <c:crosses val="autoZero"/>
        <c:auto val="1"/>
        <c:lblAlgn val="ctr"/>
        <c:lblOffset val="100"/>
        <c:tickLblSkip val="6"/>
        <c:tickMarkSkip val="1"/>
        <c:noMultiLvlLbl val="0"/>
      </c:catAx>
      <c:valAx>
        <c:axId val="941476399"/>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94146766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800" b="1">
                <a:solidFill>
                  <a:schemeClr val="tx1"/>
                </a:solidFill>
              </a:rPr>
              <a:t>Cena paliw w okresie 1 stycznia 2022 r. - 13 października 2022 r. </a:t>
            </a:r>
          </a:p>
          <a:p>
            <a:pPr>
              <a:defRPr/>
            </a:pPr>
            <a:r>
              <a:rPr lang="pl-PL" sz="1800" b="1">
                <a:solidFill>
                  <a:schemeClr val="tx1"/>
                </a:solidFill>
              </a:rPr>
              <a:t>(hurtowe</a:t>
            </a:r>
            <a:r>
              <a:rPr lang="pl-PL" sz="1800" b="1" baseline="0">
                <a:solidFill>
                  <a:schemeClr val="tx1"/>
                </a:solidFill>
              </a:rPr>
              <a:t> ceny paliw PKN ORLEN)</a:t>
            </a:r>
            <a:endParaRPr lang="pl-PL" sz="1800"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lineChart>
        <c:grouping val="standard"/>
        <c:varyColors val="0"/>
        <c:ser>
          <c:idx val="0"/>
          <c:order val="0"/>
          <c:tx>
            <c:strRef>
              <c:f>paliwo!$B$2</c:f>
              <c:strCache>
                <c:ptCount val="1"/>
                <c:pt idx="0">
                  <c:v>Benzyna 95</c:v>
                </c:pt>
              </c:strCache>
            </c:strRef>
          </c:tx>
          <c:spPr>
            <a:ln w="28575" cap="rnd">
              <a:solidFill>
                <a:srgbClr val="00B050"/>
              </a:solidFill>
              <a:round/>
            </a:ln>
            <a:effectLst/>
          </c:spPr>
          <c:marker>
            <c:symbol val="none"/>
          </c:marker>
          <c:cat>
            <c:numRef>
              <c:f>paliwo!$B$4:$B$195</c:f>
              <c:numCache>
                <c:formatCode>m/d/yyyy</c:formatCode>
                <c:ptCount val="192"/>
                <c:pt idx="0">
                  <c:v>44847</c:v>
                </c:pt>
                <c:pt idx="1">
                  <c:v>44846</c:v>
                </c:pt>
                <c:pt idx="2">
                  <c:v>44845</c:v>
                </c:pt>
                <c:pt idx="3">
                  <c:v>44842</c:v>
                </c:pt>
                <c:pt idx="4">
                  <c:v>44841</c:v>
                </c:pt>
                <c:pt idx="5">
                  <c:v>44840</c:v>
                </c:pt>
                <c:pt idx="6">
                  <c:v>44839</c:v>
                </c:pt>
                <c:pt idx="7">
                  <c:v>44838</c:v>
                </c:pt>
                <c:pt idx="8">
                  <c:v>44835</c:v>
                </c:pt>
                <c:pt idx="9">
                  <c:v>44834</c:v>
                </c:pt>
                <c:pt idx="10">
                  <c:v>44833</c:v>
                </c:pt>
                <c:pt idx="11">
                  <c:v>44832</c:v>
                </c:pt>
                <c:pt idx="12">
                  <c:v>44831</c:v>
                </c:pt>
                <c:pt idx="13">
                  <c:v>44828</c:v>
                </c:pt>
                <c:pt idx="14">
                  <c:v>44827</c:v>
                </c:pt>
                <c:pt idx="15">
                  <c:v>44826</c:v>
                </c:pt>
                <c:pt idx="16">
                  <c:v>44825</c:v>
                </c:pt>
                <c:pt idx="17">
                  <c:v>44821</c:v>
                </c:pt>
                <c:pt idx="18">
                  <c:v>44820</c:v>
                </c:pt>
                <c:pt idx="19">
                  <c:v>44819</c:v>
                </c:pt>
                <c:pt idx="20">
                  <c:v>44818</c:v>
                </c:pt>
                <c:pt idx="21">
                  <c:v>44817</c:v>
                </c:pt>
                <c:pt idx="22">
                  <c:v>44814</c:v>
                </c:pt>
                <c:pt idx="23">
                  <c:v>44813</c:v>
                </c:pt>
                <c:pt idx="24">
                  <c:v>44812</c:v>
                </c:pt>
                <c:pt idx="25">
                  <c:v>44811</c:v>
                </c:pt>
                <c:pt idx="26">
                  <c:v>44810</c:v>
                </c:pt>
                <c:pt idx="27">
                  <c:v>44807</c:v>
                </c:pt>
                <c:pt idx="28">
                  <c:v>44806</c:v>
                </c:pt>
                <c:pt idx="29">
                  <c:v>44805</c:v>
                </c:pt>
                <c:pt idx="30">
                  <c:v>44804</c:v>
                </c:pt>
                <c:pt idx="31">
                  <c:v>44800</c:v>
                </c:pt>
                <c:pt idx="32">
                  <c:v>44799</c:v>
                </c:pt>
                <c:pt idx="33">
                  <c:v>44798</c:v>
                </c:pt>
                <c:pt idx="34">
                  <c:v>44797</c:v>
                </c:pt>
                <c:pt idx="35">
                  <c:v>44796</c:v>
                </c:pt>
                <c:pt idx="36">
                  <c:v>44793</c:v>
                </c:pt>
                <c:pt idx="37">
                  <c:v>44792</c:v>
                </c:pt>
                <c:pt idx="38">
                  <c:v>44791</c:v>
                </c:pt>
                <c:pt idx="39">
                  <c:v>44790</c:v>
                </c:pt>
                <c:pt idx="40">
                  <c:v>44786</c:v>
                </c:pt>
                <c:pt idx="41">
                  <c:v>44785</c:v>
                </c:pt>
                <c:pt idx="42">
                  <c:v>44784</c:v>
                </c:pt>
                <c:pt idx="43">
                  <c:v>44783</c:v>
                </c:pt>
                <c:pt idx="44">
                  <c:v>44782</c:v>
                </c:pt>
                <c:pt idx="45">
                  <c:v>44779</c:v>
                </c:pt>
                <c:pt idx="46">
                  <c:v>44778</c:v>
                </c:pt>
                <c:pt idx="47">
                  <c:v>44777</c:v>
                </c:pt>
                <c:pt idx="48">
                  <c:v>44776</c:v>
                </c:pt>
                <c:pt idx="49">
                  <c:v>44775</c:v>
                </c:pt>
                <c:pt idx="50">
                  <c:v>44772</c:v>
                </c:pt>
                <c:pt idx="51">
                  <c:v>44771</c:v>
                </c:pt>
                <c:pt idx="52">
                  <c:v>44770</c:v>
                </c:pt>
                <c:pt idx="53">
                  <c:v>44769</c:v>
                </c:pt>
                <c:pt idx="54">
                  <c:v>44768</c:v>
                </c:pt>
                <c:pt idx="55">
                  <c:v>44765</c:v>
                </c:pt>
                <c:pt idx="56">
                  <c:v>44764</c:v>
                </c:pt>
                <c:pt idx="57">
                  <c:v>44763</c:v>
                </c:pt>
                <c:pt idx="58">
                  <c:v>44762</c:v>
                </c:pt>
                <c:pt idx="59">
                  <c:v>44761</c:v>
                </c:pt>
                <c:pt idx="60">
                  <c:v>44758</c:v>
                </c:pt>
                <c:pt idx="61">
                  <c:v>44757</c:v>
                </c:pt>
                <c:pt idx="62">
                  <c:v>44756</c:v>
                </c:pt>
                <c:pt idx="63">
                  <c:v>44755</c:v>
                </c:pt>
                <c:pt idx="64">
                  <c:v>44754</c:v>
                </c:pt>
                <c:pt idx="65">
                  <c:v>44751</c:v>
                </c:pt>
                <c:pt idx="66">
                  <c:v>44750</c:v>
                </c:pt>
                <c:pt idx="67">
                  <c:v>44749</c:v>
                </c:pt>
                <c:pt idx="68">
                  <c:v>44748</c:v>
                </c:pt>
                <c:pt idx="69">
                  <c:v>44747</c:v>
                </c:pt>
                <c:pt idx="70">
                  <c:v>44744</c:v>
                </c:pt>
                <c:pt idx="71">
                  <c:v>44743</c:v>
                </c:pt>
                <c:pt idx="72">
                  <c:v>44742</c:v>
                </c:pt>
                <c:pt idx="73">
                  <c:v>44741</c:v>
                </c:pt>
                <c:pt idx="74">
                  <c:v>44740</c:v>
                </c:pt>
                <c:pt idx="75">
                  <c:v>44737</c:v>
                </c:pt>
                <c:pt idx="76">
                  <c:v>44736</c:v>
                </c:pt>
                <c:pt idx="77">
                  <c:v>44735</c:v>
                </c:pt>
                <c:pt idx="78">
                  <c:v>44734</c:v>
                </c:pt>
                <c:pt idx="79">
                  <c:v>44733</c:v>
                </c:pt>
                <c:pt idx="80">
                  <c:v>44730</c:v>
                </c:pt>
                <c:pt idx="81">
                  <c:v>44728</c:v>
                </c:pt>
                <c:pt idx="82">
                  <c:v>44727</c:v>
                </c:pt>
                <c:pt idx="83">
                  <c:v>44726</c:v>
                </c:pt>
                <c:pt idx="84">
                  <c:v>44723</c:v>
                </c:pt>
                <c:pt idx="85">
                  <c:v>44722</c:v>
                </c:pt>
                <c:pt idx="86">
                  <c:v>44721</c:v>
                </c:pt>
                <c:pt idx="87">
                  <c:v>44720</c:v>
                </c:pt>
                <c:pt idx="88">
                  <c:v>44719</c:v>
                </c:pt>
                <c:pt idx="89">
                  <c:v>44714</c:v>
                </c:pt>
                <c:pt idx="90">
                  <c:v>44713</c:v>
                </c:pt>
                <c:pt idx="91">
                  <c:v>44712</c:v>
                </c:pt>
                <c:pt idx="92">
                  <c:v>44709</c:v>
                </c:pt>
                <c:pt idx="93">
                  <c:v>44708</c:v>
                </c:pt>
                <c:pt idx="94">
                  <c:v>44707</c:v>
                </c:pt>
                <c:pt idx="95">
                  <c:v>44706</c:v>
                </c:pt>
                <c:pt idx="96">
                  <c:v>44705</c:v>
                </c:pt>
                <c:pt idx="97">
                  <c:v>44702</c:v>
                </c:pt>
                <c:pt idx="98">
                  <c:v>44701</c:v>
                </c:pt>
                <c:pt idx="99">
                  <c:v>44700</c:v>
                </c:pt>
                <c:pt idx="100">
                  <c:v>44699</c:v>
                </c:pt>
                <c:pt idx="101">
                  <c:v>44698</c:v>
                </c:pt>
                <c:pt idx="102">
                  <c:v>44695</c:v>
                </c:pt>
                <c:pt idx="103">
                  <c:v>44694</c:v>
                </c:pt>
                <c:pt idx="104">
                  <c:v>44693</c:v>
                </c:pt>
                <c:pt idx="105">
                  <c:v>44692</c:v>
                </c:pt>
                <c:pt idx="106">
                  <c:v>44691</c:v>
                </c:pt>
                <c:pt idx="107">
                  <c:v>44688</c:v>
                </c:pt>
                <c:pt idx="108">
                  <c:v>44687</c:v>
                </c:pt>
                <c:pt idx="109">
                  <c:v>44686</c:v>
                </c:pt>
                <c:pt idx="110">
                  <c:v>44681</c:v>
                </c:pt>
                <c:pt idx="111">
                  <c:v>44680</c:v>
                </c:pt>
                <c:pt idx="112">
                  <c:v>44679</c:v>
                </c:pt>
                <c:pt idx="113">
                  <c:v>44678</c:v>
                </c:pt>
                <c:pt idx="114">
                  <c:v>44677</c:v>
                </c:pt>
                <c:pt idx="115">
                  <c:v>44674</c:v>
                </c:pt>
                <c:pt idx="116">
                  <c:v>44673</c:v>
                </c:pt>
                <c:pt idx="117">
                  <c:v>44672</c:v>
                </c:pt>
                <c:pt idx="118">
                  <c:v>44671</c:v>
                </c:pt>
                <c:pt idx="119">
                  <c:v>44666</c:v>
                </c:pt>
                <c:pt idx="120">
                  <c:v>44665</c:v>
                </c:pt>
                <c:pt idx="121">
                  <c:v>44664</c:v>
                </c:pt>
                <c:pt idx="122">
                  <c:v>44663</c:v>
                </c:pt>
                <c:pt idx="123">
                  <c:v>44660</c:v>
                </c:pt>
                <c:pt idx="124">
                  <c:v>44659</c:v>
                </c:pt>
                <c:pt idx="125">
                  <c:v>44658</c:v>
                </c:pt>
                <c:pt idx="126">
                  <c:v>44657</c:v>
                </c:pt>
                <c:pt idx="127">
                  <c:v>44656</c:v>
                </c:pt>
                <c:pt idx="128">
                  <c:v>44653</c:v>
                </c:pt>
                <c:pt idx="129">
                  <c:v>44652</c:v>
                </c:pt>
                <c:pt idx="130">
                  <c:v>44651</c:v>
                </c:pt>
                <c:pt idx="131">
                  <c:v>44650</c:v>
                </c:pt>
                <c:pt idx="132">
                  <c:v>44649</c:v>
                </c:pt>
                <c:pt idx="133">
                  <c:v>44646</c:v>
                </c:pt>
                <c:pt idx="134">
                  <c:v>44645</c:v>
                </c:pt>
                <c:pt idx="135">
                  <c:v>44644</c:v>
                </c:pt>
                <c:pt idx="136">
                  <c:v>44643</c:v>
                </c:pt>
                <c:pt idx="137">
                  <c:v>44642</c:v>
                </c:pt>
                <c:pt idx="138">
                  <c:v>44639</c:v>
                </c:pt>
                <c:pt idx="139">
                  <c:v>44638</c:v>
                </c:pt>
                <c:pt idx="140">
                  <c:v>44637</c:v>
                </c:pt>
                <c:pt idx="141">
                  <c:v>44636</c:v>
                </c:pt>
                <c:pt idx="142">
                  <c:v>44635</c:v>
                </c:pt>
                <c:pt idx="143">
                  <c:v>44632</c:v>
                </c:pt>
                <c:pt idx="144">
                  <c:v>44631</c:v>
                </c:pt>
                <c:pt idx="145">
                  <c:v>44630</c:v>
                </c:pt>
                <c:pt idx="146">
                  <c:v>44629</c:v>
                </c:pt>
                <c:pt idx="147">
                  <c:v>44628</c:v>
                </c:pt>
                <c:pt idx="148">
                  <c:v>44625</c:v>
                </c:pt>
                <c:pt idx="149">
                  <c:v>44624</c:v>
                </c:pt>
                <c:pt idx="150">
                  <c:v>44623</c:v>
                </c:pt>
                <c:pt idx="151">
                  <c:v>44622</c:v>
                </c:pt>
                <c:pt idx="152">
                  <c:v>44621</c:v>
                </c:pt>
                <c:pt idx="153">
                  <c:v>44618</c:v>
                </c:pt>
                <c:pt idx="154">
                  <c:v>44617</c:v>
                </c:pt>
                <c:pt idx="155">
                  <c:v>44616</c:v>
                </c:pt>
                <c:pt idx="156">
                  <c:v>44615</c:v>
                </c:pt>
                <c:pt idx="157">
                  <c:v>44614</c:v>
                </c:pt>
                <c:pt idx="158">
                  <c:v>44611</c:v>
                </c:pt>
                <c:pt idx="159">
                  <c:v>44610</c:v>
                </c:pt>
                <c:pt idx="160">
                  <c:v>44609</c:v>
                </c:pt>
                <c:pt idx="161">
                  <c:v>44608</c:v>
                </c:pt>
                <c:pt idx="162">
                  <c:v>44607</c:v>
                </c:pt>
                <c:pt idx="163">
                  <c:v>44604</c:v>
                </c:pt>
                <c:pt idx="164">
                  <c:v>44603</c:v>
                </c:pt>
                <c:pt idx="165">
                  <c:v>44602</c:v>
                </c:pt>
                <c:pt idx="166">
                  <c:v>44601</c:v>
                </c:pt>
                <c:pt idx="167">
                  <c:v>44600</c:v>
                </c:pt>
                <c:pt idx="168">
                  <c:v>44597</c:v>
                </c:pt>
                <c:pt idx="169">
                  <c:v>44596</c:v>
                </c:pt>
                <c:pt idx="170">
                  <c:v>44595</c:v>
                </c:pt>
                <c:pt idx="171">
                  <c:v>44594</c:v>
                </c:pt>
                <c:pt idx="172">
                  <c:v>44593</c:v>
                </c:pt>
                <c:pt idx="173">
                  <c:v>44590</c:v>
                </c:pt>
                <c:pt idx="174">
                  <c:v>44589</c:v>
                </c:pt>
                <c:pt idx="175">
                  <c:v>44588</c:v>
                </c:pt>
                <c:pt idx="176">
                  <c:v>44587</c:v>
                </c:pt>
                <c:pt idx="177">
                  <c:v>44586</c:v>
                </c:pt>
                <c:pt idx="178">
                  <c:v>44583</c:v>
                </c:pt>
                <c:pt idx="179">
                  <c:v>44582</c:v>
                </c:pt>
                <c:pt idx="180">
                  <c:v>44581</c:v>
                </c:pt>
                <c:pt idx="181">
                  <c:v>44580</c:v>
                </c:pt>
                <c:pt idx="182">
                  <c:v>44579</c:v>
                </c:pt>
                <c:pt idx="183">
                  <c:v>44576</c:v>
                </c:pt>
                <c:pt idx="184">
                  <c:v>44575</c:v>
                </c:pt>
                <c:pt idx="185">
                  <c:v>44574</c:v>
                </c:pt>
                <c:pt idx="186">
                  <c:v>44573</c:v>
                </c:pt>
                <c:pt idx="187">
                  <c:v>44572</c:v>
                </c:pt>
                <c:pt idx="188">
                  <c:v>44569</c:v>
                </c:pt>
                <c:pt idx="189">
                  <c:v>44567</c:v>
                </c:pt>
                <c:pt idx="190">
                  <c:v>44566</c:v>
                </c:pt>
                <c:pt idx="191">
                  <c:v>44562</c:v>
                </c:pt>
              </c:numCache>
            </c:numRef>
          </c:cat>
          <c:val>
            <c:numRef>
              <c:f>paliwo!$C$4:$C$195</c:f>
              <c:numCache>
                <c:formatCode>#\ ##0.00\ "zł"</c:formatCode>
                <c:ptCount val="192"/>
                <c:pt idx="0">
                  <c:v>6395</c:v>
                </c:pt>
                <c:pt idx="1">
                  <c:v>6378</c:v>
                </c:pt>
                <c:pt idx="2">
                  <c:v>6453</c:v>
                </c:pt>
                <c:pt idx="3">
                  <c:v>6435</c:v>
                </c:pt>
                <c:pt idx="4">
                  <c:v>6192</c:v>
                </c:pt>
                <c:pt idx="5">
                  <c:v>6099</c:v>
                </c:pt>
                <c:pt idx="6">
                  <c:v>6096</c:v>
                </c:pt>
                <c:pt idx="7">
                  <c:v>6027</c:v>
                </c:pt>
                <c:pt idx="8">
                  <c:v>5942</c:v>
                </c:pt>
                <c:pt idx="9">
                  <c:v>5970</c:v>
                </c:pt>
                <c:pt idx="10">
                  <c:v>5925</c:v>
                </c:pt>
                <c:pt idx="11">
                  <c:v>5742</c:v>
                </c:pt>
                <c:pt idx="12">
                  <c:v>5705</c:v>
                </c:pt>
                <c:pt idx="13">
                  <c:v>5732</c:v>
                </c:pt>
                <c:pt idx="14">
                  <c:v>5770</c:v>
                </c:pt>
                <c:pt idx="15">
                  <c:v>5668</c:v>
                </c:pt>
                <c:pt idx="16">
                  <c:v>5670</c:v>
                </c:pt>
                <c:pt idx="17">
                  <c:v>5699</c:v>
                </c:pt>
                <c:pt idx="18">
                  <c:v>5700</c:v>
                </c:pt>
                <c:pt idx="19">
                  <c:v>5685</c:v>
                </c:pt>
                <c:pt idx="20">
                  <c:v>5641</c:v>
                </c:pt>
                <c:pt idx="21">
                  <c:v>5647</c:v>
                </c:pt>
                <c:pt idx="22">
                  <c:v>5691</c:v>
                </c:pt>
                <c:pt idx="23">
                  <c:v>5725</c:v>
                </c:pt>
                <c:pt idx="24">
                  <c:v>5762</c:v>
                </c:pt>
                <c:pt idx="25">
                  <c:v>5804</c:v>
                </c:pt>
                <c:pt idx="26">
                  <c:v>5815</c:v>
                </c:pt>
                <c:pt idx="27">
                  <c:v>5800</c:v>
                </c:pt>
                <c:pt idx="28">
                  <c:v>5863</c:v>
                </c:pt>
                <c:pt idx="29">
                  <c:v>5949</c:v>
                </c:pt>
                <c:pt idx="30">
                  <c:v>5973</c:v>
                </c:pt>
                <c:pt idx="31">
                  <c:v>6021</c:v>
                </c:pt>
                <c:pt idx="32">
                  <c:v>6075</c:v>
                </c:pt>
                <c:pt idx="33">
                  <c:v>6062</c:v>
                </c:pt>
                <c:pt idx="34">
                  <c:v>6062</c:v>
                </c:pt>
                <c:pt idx="35">
                  <c:v>6017</c:v>
                </c:pt>
                <c:pt idx="36">
                  <c:v>6013</c:v>
                </c:pt>
                <c:pt idx="37">
                  <c:v>5970</c:v>
                </c:pt>
                <c:pt idx="38">
                  <c:v>5967</c:v>
                </c:pt>
                <c:pt idx="39">
                  <c:v>5979</c:v>
                </c:pt>
                <c:pt idx="40">
                  <c:v>5992</c:v>
                </c:pt>
                <c:pt idx="41">
                  <c:v>5979</c:v>
                </c:pt>
                <c:pt idx="42">
                  <c:v>5985</c:v>
                </c:pt>
                <c:pt idx="43">
                  <c:v>5998</c:v>
                </c:pt>
                <c:pt idx="44">
                  <c:v>6019</c:v>
                </c:pt>
                <c:pt idx="45">
                  <c:v>6062</c:v>
                </c:pt>
                <c:pt idx="46">
                  <c:v>6183</c:v>
                </c:pt>
                <c:pt idx="47">
                  <c:v>6253</c:v>
                </c:pt>
                <c:pt idx="48">
                  <c:v>6299</c:v>
                </c:pt>
                <c:pt idx="49">
                  <c:v>6437</c:v>
                </c:pt>
                <c:pt idx="50">
                  <c:v>6497</c:v>
                </c:pt>
                <c:pt idx="51">
                  <c:v>6493</c:v>
                </c:pt>
                <c:pt idx="52">
                  <c:v>6453</c:v>
                </c:pt>
                <c:pt idx="53">
                  <c:v>6429</c:v>
                </c:pt>
                <c:pt idx="54">
                  <c:v>6446</c:v>
                </c:pt>
                <c:pt idx="55">
                  <c:v>6470</c:v>
                </c:pt>
                <c:pt idx="56">
                  <c:v>6524</c:v>
                </c:pt>
                <c:pt idx="57">
                  <c:v>6583</c:v>
                </c:pt>
                <c:pt idx="58">
                  <c:v>6607</c:v>
                </c:pt>
                <c:pt idx="59">
                  <c:v>6662</c:v>
                </c:pt>
                <c:pt idx="60">
                  <c:v>6739</c:v>
                </c:pt>
                <c:pt idx="61">
                  <c:v>6807</c:v>
                </c:pt>
                <c:pt idx="62">
                  <c:v>6850</c:v>
                </c:pt>
                <c:pt idx="63">
                  <c:v>6911</c:v>
                </c:pt>
                <c:pt idx="64">
                  <c:v>6977</c:v>
                </c:pt>
                <c:pt idx="65">
                  <c:v>6992</c:v>
                </c:pt>
                <c:pt idx="66">
                  <c:v>6956</c:v>
                </c:pt>
                <c:pt idx="67">
                  <c:v>6861</c:v>
                </c:pt>
                <c:pt idx="68">
                  <c:v>6939</c:v>
                </c:pt>
                <c:pt idx="69">
                  <c:v>7057</c:v>
                </c:pt>
                <c:pt idx="70">
                  <c:v>7035</c:v>
                </c:pt>
                <c:pt idx="71">
                  <c:v>7108</c:v>
                </c:pt>
                <c:pt idx="72">
                  <c:v>7184</c:v>
                </c:pt>
                <c:pt idx="73">
                  <c:v>7162</c:v>
                </c:pt>
                <c:pt idx="74">
                  <c:v>7151</c:v>
                </c:pt>
                <c:pt idx="75">
                  <c:v>7124</c:v>
                </c:pt>
                <c:pt idx="76">
                  <c:v>7115</c:v>
                </c:pt>
                <c:pt idx="77">
                  <c:v>7111</c:v>
                </c:pt>
                <c:pt idx="78">
                  <c:v>7163</c:v>
                </c:pt>
                <c:pt idx="79">
                  <c:v>7150</c:v>
                </c:pt>
                <c:pt idx="80">
                  <c:v>7187</c:v>
                </c:pt>
                <c:pt idx="81">
                  <c:v>7304</c:v>
                </c:pt>
                <c:pt idx="82">
                  <c:v>7331</c:v>
                </c:pt>
                <c:pt idx="83">
                  <c:v>7323</c:v>
                </c:pt>
                <c:pt idx="84">
                  <c:v>7328</c:v>
                </c:pt>
                <c:pt idx="85">
                  <c:v>7323</c:v>
                </c:pt>
                <c:pt idx="86">
                  <c:v>7316</c:v>
                </c:pt>
                <c:pt idx="87">
                  <c:v>7397</c:v>
                </c:pt>
                <c:pt idx="88">
                  <c:v>7463</c:v>
                </c:pt>
                <c:pt idx="89">
                  <c:v>7519</c:v>
                </c:pt>
                <c:pt idx="90">
                  <c:v>7406</c:v>
                </c:pt>
                <c:pt idx="91">
                  <c:v>7213</c:v>
                </c:pt>
                <c:pt idx="92">
                  <c:v>7129</c:v>
                </c:pt>
                <c:pt idx="93">
                  <c:v>7076</c:v>
                </c:pt>
                <c:pt idx="94">
                  <c:v>6895</c:v>
                </c:pt>
                <c:pt idx="95">
                  <c:v>6714</c:v>
                </c:pt>
                <c:pt idx="96">
                  <c:v>6770</c:v>
                </c:pt>
                <c:pt idx="97">
                  <c:v>6822</c:v>
                </c:pt>
                <c:pt idx="98">
                  <c:v>6826</c:v>
                </c:pt>
                <c:pt idx="99">
                  <c:v>6876</c:v>
                </c:pt>
                <c:pt idx="100">
                  <c:v>6942</c:v>
                </c:pt>
                <c:pt idx="101">
                  <c:v>6932</c:v>
                </c:pt>
                <c:pt idx="102">
                  <c:v>6791</c:v>
                </c:pt>
                <c:pt idx="103">
                  <c:v>6515</c:v>
                </c:pt>
                <c:pt idx="104">
                  <c:v>6407</c:v>
                </c:pt>
                <c:pt idx="105">
                  <c:v>6408</c:v>
                </c:pt>
                <c:pt idx="106">
                  <c:v>6430</c:v>
                </c:pt>
                <c:pt idx="107">
                  <c:v>6517</c:v>
                </c:pt>
                <c:pt idx="108">
                  <c:v>6352</c:v>
                </c:pt>
                <c:pt idx="109">
                  <c:v>6343</c:v>
                </c:pt>
                <c:pt idx="110">
                  <c:v>6237</c:v>
                </c:pt>
                <c:pt idx="111">
                  <c:v>6260</c:v>
                </c:pt>
                <c:pt idx="112">
                  <c:v>6128</c:v>
                </c:pt>
                <c:pt idx="113">
                  <c:v>5947</c:v>
                </c:pt>
                <c:pt idx="114">
                  <c:v>5857</c:v>
                </c:pt>
                <c:pt idx="115">
                  <c:v>5916</c:v>
                </c:pt>
                <c:pt idx="116">
                  <c:v>5896</c:v>
                </c:pt>
                <c:pt idx="117">
                  <c:v>5867</c:v>
                </c:pt>
                <c:pt idx="118">
                  <c:v>5861</c:v>
                </c:pt>
                <c:pt idx="119">
                  <c:v>5862</c:v>
                </c:pt>
                <c:pt idx="120">
                  <c:v>5874</c:v>
                </c:pt>
                <c:pt idx="121">
                  <c:v>5794</c:v>
                </c:pt>
                <c:pt idx="122">
                  <c:v>5686</c:v>
                </c:pt>
                <c:pt idx="123">
                  <c:v>5731</c:v>
                </c:pt>
                <c:pt idx="124">
                  <c:v>5752</c:v>
                </c:pt>
                <c:pt idx="125">
                  <c:v>5796</c:v>
                </c:pt>
                <c:pt idx="126">
                  <c:v>5831</c:v>
                </c:pt>
                <c:pt idx="127">
                  <c:v>5851</c:v>
                </c:pt>
                <c:pt idx="128">
                  <c:v>5884</c:v>
                </c:pt>
                <c:pt idx="129">
                  <c:v>5967</c:v>
                </c:pt>
                <c:pt idx="130">
                  <c:v>6024</c:v>
                </c:pt>
                <c:pt idx="131">
                  <c:v>6063</c:v>
                </c:pt>
                <c:pt idx="132">
                  <c:v>6117</c:v>
                </c:pt>
                <c:pt idx="133">
                  <c:v>6213</c:v>
                </c:pt>
                <c:pt idx="134">
                  <c:v>6142</c:v>
                </c:pt>
                <c:pt idx="135">
                  <c:v>6104</c:v>
                </c:pt>
                <c:pt idx="136">
                  <c:v>5981</c:v>
                </c:pt>
                <c:pt idx="137">
                  <c:v>5963</c:v>
                </c:pt>
                <c:pt idx="138">
                  <c:v>5699</c:v>
                </c:pt>
                <c:pt idx="139">
                  <c:v>5657</c:v>
                </c:pt>
                <c:pt idx="140">
                  <c:v>5670</c:v>
                </c:pt>
                <c:pt idx="141">
                  <c:v>5815</c:v>
                </c:pt>
                <c:pt idx="142">
                  <c:v>6041</c:v>
                </c:pt>
                <c:pt idx="143">
                  <c:v>6216</c:v>
                </c:pt>
                <c:pt idx="144">
                  <c:v>6307</c:v>
                </c:pt>
                <c:pt idx="145">
                  <c:v>6470</c:v>
                </c:pt>
                <c:pt idx="146">
                  <c:v>6628</c:v>
                </c:pt>
                <c:pt idx="147">
                  <c:v>6530</c:v>
                </c:pt>
                <c:pt idx="148">
                  <c:v>6070</c:v>
                </c:pt>
                <c:pt idx="149">
                  <c:v>5825</c:v>
                </c:pt>
                <c:pt idx="150">
                  <c:v>5668</c:v>
                </c:pt>
                <c:pt idx="151">
                  <c:v>5476</c:v>
                </c:pt>
                <c:pt idx="152">
                  <c:v>5296</c:v>
                </c:pt>
                <c:pt idx="153">
                  <c:v>5238</c:v>
                </c:pt>
                <c:pt idx="154">
                  <c:v>5302</c:v>
                </c:pt>
                <c:pt idx="155">
                  <c:v>4982</c:v>
                </c:pt>
                <c:pt idx="156">
                  <c:v>4977</c:v>
                </c:pt>
                <c:pt idx="157">
                  <c:v>4937</c:v>
                </c:pt>
                <c:pt idx="158">
                  <c:v>4927</c:v>
                </c:pt>
                <c:pt idx="159">
                  <c:v>4928</c:v>
                </c:pt>
                <c:pt idx="160">
                  <c:v>4948</c:v>
                </c:pt>
                <c:pt idx="161">
                  <c:v>4955</c:v>
                </c:pt>
                <c:pt idx="162">
                  <c:v>5018</c:v>
                </c:pt>
                <c:pt idx="163">
                  <c:v>4917</c:v>
                </c:pt>
                <c:pt idx="164">
                  <c:v>4868</c:v>
                </c:pt>
                <c:pt idx="165">
                  <c:v>4832</c:v>
                </c:pt>
                <c:pt idx="166">
                  <c:v>4834</c:v>
                </c:pt>
                <c:pt idx="167">
                  <c:v>4867</c:v>
                </c:pt>
                <c:pt idx="168">
                  <c:v>4844</c:v>
                </c:pt>
                <c:pt idx="169">
                  <c:v>4791</c:v>
                </c:pt>
                <c:pt idx="170">
                  <c:v>4790</c:v>
                </c:pt>
                <c:pt idx="171">
                  <c:v>4793</c:v>
                </c:pt>
                <c:pt idx="172">
                  <c:v>4807</c:v>
                </c:pt>
                <c:pt idx="173">
                  <c:v>4799</c:v>
                </c:pt>
                <c:pt idx="174">
                  <c:v>4753</c:v>
                </c:pt>
                <c:pt idx="175">
                  <c:v>4751</c:v>
                </c:pt>
                <c:pt idx="176">
                  <c:v>4662</c:v>
                </c:pt>
                <c:pt idx="177">
                  <c:v>4616</c:v>
                </c:pt>
                <c:pt idx="178">
                  <c:v>4632</c:v>
                </c:pt>
                <c:pt idx="179">
                  <c:v>4640</c:v>
                </c:pt>
                <c:pt idx="180">
                  <c:v>4602</c:v>
                </c:pt>
                <c:pt idx="181">
                  <c:v>4558</c:v>
                </c:pt>
                <c:pt idx="182">
                  <c:v>4550</c:v>
                </c:pt>
                <c:pt idx="183">
                  <c:v>4543</c:v>
                </c:pt>
                <c:pt idx="184">
                  <c:v>4527</c:v>
                </c:pt>
                <c:pt idx="185">
                  <c:v>4520</c:v>
                </c:pt>
                <c:pt idx="186">
                  <c:v>4511</c:v>
                </c:pt>
                <c:pt idx="187">
                  <c:v>4498</c:v>
                </c:pt>
                <c:pt idx="188">
                  <c:v>4496</c:v>
                </c:pt>
                <c:pt idx="189">
                  <c:v>4482</c:v>
                </c:pt>
                <c:pt idx="190">
                  <c:v>4470</c:v>
                </c:pt>
                <c:pt idx="191">
                  <c:v>4473</c:v>
                </c:pt>
              </c:numCache>
            </c:numRef>
          </c:val>
          <c:smooth val="0"/>
          <c:extLst>
            <c:ext xmlns:c16="http://schemas.microsoft.com/office/drawing/2014/chart" uri="{C3380CC4-5D6E-409C-BE32-E72D297353CC}">
              <c16:uniqueId val="{00000000-5993-420B-9466-6D1B7407910F}"/>
            </c:ext>
          </c:extLst>
        </c:ser>
        <c:ser>
          <c:idx val="2"/>
          <c:order val="1"/>
          <c:tx>
            <c:strRef>
              <c:f>paliwo!$E$2</c:f>
              <c:strCache>
                <c:ptCount val="1"/>
                <c:pt idx="0">
                  <c:v>DIESEL</c:v>
                </c:pt>
              </c:strCache>
            </c:strRef>
          </c:tx>
          <c:spPr>
            <a:ln w="28575" cap="rnd">
              <a:solidFill>
                <a:schemeClr val="tx1">
                  <a:alpha val="53000"/>
                </a:schemeClr>
              </a:solidFill>
              <a:round/>
            </a:ln>
            <a:effectLst/>
          </c:spPr>
          <c:marker>
            <c:symbol val="none"/>
          </c:marker>
          <c:cat>
            <c:numRef>
              <c:f>paliwo!$B$4:$B$195</c:f>
              <c:numCache>
                <c:formatCode>m/d/yyyy</c:formatCode>
                <c:ptCount val="192"/>
                <c:pt idx="0">
                  <c:v>44847</c:v>
                </c:pt>
                <c:pt idx="1">
                  <c:v>44846</c:v>
                </c:pt>
                <c:pt idx="2">
                  <c:v>44845</c:v>
                </c:pt>
                <c:pt idx="3">
                  <c:v>44842</c:v>
                </c:pt>
                <c:pt idx="4">
                  <c:v>44841</c:v>
                </c:pt>
                <c:pt idx="5">
                  <c:v>44840</c:v>
                </c:pt>
                <c:pt idx="6">
                  <c:v>44839</c:v>
                </c:pt>
                <c:pt idx="7">
                  <c:v>44838</c:v>
                </c:pt>
                <c:pt idx="8">
                  <c:v>44835</c:v>
                </c:pt>
                <c:pt idx="9">
                  <c:v>44834</c:v>
                </c:pt>
                <c:pt idx="10">
                  <c:v>44833</c:v>
                </c:pt>
                <c:pt idx="11">
                  <c:v>44832</c:v>
                </c:pt>
                <c:pt idx="12">
                  <c:v>44831</c:v>
                </c:pt>
                <c:pt idx="13">
                  <c:v>44828</c:v>
                </c:pt>
                <c:pt idx="14">
                  <c:v>44827</c:v>
                </c:pt>
                <c:pt idx="15">
                  <c:v>44826</c:v>
                </c:pt>
                <c:pt idx="16">
                  <c:v>44825</c:v>
                </c:pt>
                <c:pt idx="17">
                  <c:v>44821</c:v>
                </c:pt>
                <c:pt idx="18">
                  <c:v>44820</c:v>
                </c:pt>
                <c:pt idx="19">
                  <c:v>44819</c:v>
                </c:pt>
                <c:pt idx="20">
                  <c:v>44818</c:v>
                </c:pt>
                <c:pt idx="21">
                  <c:v>44817</c:v>
                </c:pt>
                <c:pt idx="22">
                  <c:v>44814</c:v>
                </c:pt>
                <c:pt idx="23">
                  <c:v>44813</c:v>
                </c:pt>
                <c:pt idx="24">
                  <c:v>44812</c:v>
                </c:pt>
                <c:pt idx="25">
                  <c:v>44811</c:v>
                </c:pt>
                <c:pt idx="26">
                  <c:v>44810</c:v>
                </c:pt>
                <c:pt idx="27">
                  <c:v>44807</c:v>
                </c:pt>
                <c:pt idx="28">
                  <c:v>44806</c:v>
                </c:pt>
                <c:pt idx="29">
                  <c:v>44805</c:v>
                </c:pt>
                <c:pt idx="30">
                  <c:v>44804</c:v>
                </c:pt>
                <c:pt idx="31">
                  <c:v>44800</c:v>
                </c:pt>
                <c:pt idx="32">
                  <c:v>44799</c:v>
                </c:pt>
                <c:pt idx="33">
                  <c:v>44798</c:v>
                </c:pt>
                <c:pt idx="34">
                  <c:v>44797</c:v>
                </c:pt>
                <c:pt idx="35">
                  <c:v>44796</c:v>
                </c:pt>
                <c:pt idx="36">
                  <c:v>44793</c:v>
                </c:pt>
                <c:pt idx="37">
                  <c:v>44792</c:v>
                </c:pt>
                <c:pt idx="38">
                  <c:v>44791</c:v>
                </c:pt>
                <c:pt idx="39">
                  <c:v>44790</c:v>
                </c:pt>
                <c:pt idx="40">
                  <c:v>44786</c:v>
                </c:pt>
                <c:pt idx="41">
                  <c:v>44785</c:v>
                </c:pt>
                <c:pt idx="42">
                  <c:v>44784</c:v>
                </c:pt>
                <c:pt idx="43">
                  <c:v>44783</c:v>
                </c:pt>
                <c:pt idx="44">
                  <c:v>44782</c:v>
                </c:pt>
                <c:pt idx="45">
                  <c:v>44779</c:v>
                </c:pt>
                <c:pt idx="46">
                  <c:v>44778</c:v>
                </c:pt>
                <c:pt idx="47">
                  <c:v>44777</c:v>
                </c:pt>
                <c:pt idx="48">
                  <c:v>44776</c:v>
                </c:pt>
                <c:pt idx="49">
                  <c:v>44775</c:v>
                </c:pt>
                <c:pt idx="50">
                  <c:v>44772</c:v>
                </c:pt>
                <c:pt idx="51">
                  <c:v>44771</c:v>
                </c:pt>
                <c:pt idx="52">
                  <c:v>44770</c:v>
                </c:pt>
                <c:pt idx="53">
                  <c:v>44769</c:v>
                </c:pt>
                <c:pt idx="54">
                  <c:v>44768</c:v>
                </c:pt>
                <c:pt idx="55">
                  <c:v>44765</c:v>
                </c:pt>
                <c:pt idx="56">
                  <c:v>44764</c:v>
                </c:pt>
                <c:pt idx="57">
                  <c:v>44763</c:v>
                </c:pt>
                <c:pt idx="58">
                  <c:v>44762</c:v>
                </c:pt>
                <c:pt idx="59">
                  <c:v>44761</c:v>
                </c:pt>
                <c:pt idx="60">
                  <c:v>44758</c:v>
                </c:pt>
                <c:pt idx="61">
                  <c:v>44757</c:v>
                </c:pt>
                <c:pt idx="62">
                  <c:v>44756</c:v>
                </c:pt>
                <c:pt idx="63">
                  <c:v>44755</c:v>
                </c:pt>
                <c:pt idx="64">
                  <c:v>44754</c:v>
                </c:pt>
                <c:pt idx="65">
                  <c:v>44751</c:v>
                </c:pt>
                <c:pt idx="66">
                  <c:v>44750</c:v>
                </c:pt>
                <c:pt idx="67">
                  <c:v>44749</c:v>
                </c:pt>
                <c:pt idx="68">
                  <c:v>44748</c:v>
                </c:pt>
                <c:pt idx="69">
                  <c:v>44747</c:v>
                </c:pt>
                <c:pt idx="70">
                  <c:v>44744</c:v>
                </c:pt>
                <c:pt idx="71">
                  <c:v>44743</c:v>
                </c:pt>
                <c:pt idx="72">
                  <c:v>44742</c:v>
                </c:pt>
                <c:pt idx="73">
                  <c:v>44741</c:v>
                </c:pt>
                <c:pt idx="74">
                  <c:v>44740</c:v>
                </c:pt>
                <c:pt idx="75">
                  <c:v>44737</c:v>
                </c:pt>
                <c:pt idx="76">
                  <c:v>44736</c:v>
                </c:pt>
                <c:pt idx="77">
                  <c:v>44735</c:v>
                </c:pt>
                <c:pt idx="78">
                  <c:v>44734</c:v>
                </c:pt>
                <c:pt idx="79">
                  <c:v>44733</c:v>
                </c:pt>
                <c:pt idx="80">
                  <c:v>44730</c:v>
                </c:pt>
                <c:pt idx="81">
                  <c:v>44728</c:v>
                </c:pt>
                <c:pt idx="82">
                  <c:v>44727</c:v>
                </c:pt>
                <c:pt idx="83">
                  <c:v>44726</c:v>
                </c:pt>
                <c:pt idx="84">
                  <c:v>44723</c:v>
                </c:pt>
                <c:pt idx="85">
                  <c:v>44722</c:v>
                </c:pt>
                <c:pt idx="86">
                  <c:v>44721</c:v>
                </c:pt>
                <c:pt idx="87">
                  <c:v>44720</c:v>
                </c:pt>
                <c:pt idx="88">
                  <c:v>44719</c:v>
                </c:pt>
                <c:pt idx="89">
                  <c:v>44714</c:v>
                </c:pt>
                <c:pt idx="90">
                  <c:v>44713</c:v>
                </c:pt>
                <c:pt idx="91">
                  <c:v>44712</c:v>
                </c:pt>
                <c:pt idx="92">
                  <c:v>44709</c:v>
                </c:pt>
                <c:pt idx="93">
                  <c:v>44708</c:v>
                </c:pt>
                <c:pt idx="94">
                  <c:v>44707</c:v>
                </c:pt>
                <c:pt idx="95">
                  <c:v>44706</c:v>
                </c:pt>
                <c:pt idx="96">
                  <c:v>44705</c:v>
                </c:pt>
                <c:pt idx="97">
                  <c:v>44702</c:v>
                </c:pt>
                <c:pt idx="98">
                  <c:v>44701</c:v>
                </c:pt>
                <c:pt idx="99">
                  <c:v>44700</c:v>
                </c:pt>
                <c:pt idx="100">
                  <c:v>44699</c:v>
                </c:pt>
                <c:pt idx="101">
                  <c:v>44698</c:v>
                </c:pt>
                <c:pt idx="102">
                  <c:v>44695</c:v>
                </c:pt>
                <c:pt idx="103">
                  <c:v>44694</c:v>
                </c:pt>
                <c:pt idx="104">
                  <c:v>44693</c:v>
                </c:pt>
                <c:pt idx="105">
                  <c:v>44692</c:v>
                </c:pt>
                <c:pt idx="106">
                  <c:v>44691</c:v>
                </c:pt>
                <c:pt idx="107">
                  <c:v>44688</c:v>
                </c:pt>
                <c:pt idx="108">
                  <c:v>44687</c:v>
                </c:pt>
                <c:pt idx="109">
                  <c:v>44686</c:v>
                </c:pt>
                <c:pt idx="110">
                  <c:v>44681</c:v>
                </c:pt>
                <c:pt idx="111">
                  <c:v>44680</c:v>
                </c:pt>
                <c:pt idx="112">
                  <c:v>44679</c:v>
                </c:pt>
                <c:pt idx="113">
                  <c:v>44678</c:v>
                </c:pt>
                <c:pt idx="114">
                  <c:v>44677</c:v>
                </c:pt>
                <c:pt idx="115">
                  <c:v>44674</c:v>
                </c:pt>
                <c:pt idx="116">
                  <c:v>44673</c:v>
                </c:pt>
                <c:pt idx="117">
                  <c:v>44672</c:v>
                </c:pt>
                <c:pt idx="118">
                  <c:v>44671</c:v>
                </c:pt>
                <c:pt idx="119">
                  <c:v>44666</c:v>
                </c:pt>
                <c:pt idx="120">
                  <c:v>44665</c:v>
                </c:pt>
                <c:pt idx="121">
                  <c:v>44664</c:v>
                </c:pt>
                <c:pt idx="122">
                  <c:v>44663</c:v>
                </c:pt>
                <c:pt idx="123">
                  <c:v>44660</c:v>
                </c:pt>
                <c:pt idx="124">
                  <c:v>44659</c:v>
                </c:pt>
                <c:pt idx="125">
                  <c:v>44658</c:v>
                </c:pt>
                <c:pt idx="126">
                  <c:v>44657</c:v>
                </c:pt>
                <c:pt idx="127">
                  <c:v>44656</c:v>
                </c:pt>
                <c:pt idx="128">
                  <c:v>44653</c:v>
                </c:pt>
                <c:pt idx="129">
                  <c:v>44652</c:v>
                </c:pt>
                <c:pt idx="130">
                  <c:v>44651</c:v>
                </c:pt>
                <c:pt idx="131">
                  <c:v>44650</c:v>
                </c:pt>
                <c:pt idx="132">
                  <c:v>44649</c:v>
                </c:pt>
                <c:pt idx="133">
                  <c:v>44646</c:v>
                </c:pt>
                <c:pt idx="134">
                  <c:v>44645</c:v>
                </c:pt>
                <c:pt idx="135">
                  <c:v>44644</c:v>
                </c:pt>
                <c:pt idx="136">
                  <c:v>44643</c:v>
                </c:pt>
                <c:pt idx="137">
                  <c:v>44642</c:v>
                </c:pt>
                <c:pt idx="138">
                  <c:v>44639</c:v>
                </c:pt>
                <c:pt idx="139">
                  <c:v>44638</c:v>
                </c:pt>
                <c:pt idx="140">
                  <c:v>44637</c:v>
                </c:pt>
                <c:pt idx="141">
                  <c:v>44636</c:v>
                </c:pt>
                <c:pt idx="142">
                  <c:v>44635</c:v>
                </c:pt>
                <c:pt idx="143">
                  <c:v>44632</c:v>
                </c:pt>
                <c:pt idx="144">
                  <c:v>44631</c:v>
                </c:pt>
                <c:pt idx="145">
                  <c:v>44630</c:v>
                </c:pt>
                <c:pt idx="146">
                  <c:v>44629</c:v>
                </c:pt>
                <c:pt idx="147">
                  <c:v>44628</c:v>
                </c:pt>
                <c:pt idx="148">
                  <c:v>44625</c:v>
                </c:pt>
                <c:pt idx="149">
                  <c:v>44624</c:v>
                </c:pt>
                <c:pt idx="150">
                  <c:v>44623</c:v>
                </c:pt>
                <c:pt idx="151">
                  <c:v>44622</c:v>
                </c:pt>
                <c:pt idx="152">
                  <c:v>44621</c:v>
                </c:pt>
                <c:pt idx="153">
                  <c:v>44618</c:v>
                </c:pt>
                <c:pt idx="154">
                  <c:v>44617</c:v>
                </c:pt>
                <c:pt idx="155">
                  <c:v>44616</c:v>
                </c:pt>
                <c:pt idx="156">
                  <c:v>44615</c:v>
                </c:pt>
                <c:pt idx="157">
                  <c:v>44614</c:v>
                </c:pt>
                <c:pt idx="158">
                  <c:v>44611</c:v>
                </c:pt>
                <c:pt idx="159">
                  <c:v>44610</c:v>
                </c:pt>
                <c:pt idx="160">
                  <c:v>44609</c:v>
                </c:pt>
                <c:pt idx="161">
                  <c:v>44608</c:v>
                </c:pt>
                <c:pt idx="162">
                  <c:v>44607</c:v>
                </c:pt>
                <c:pt idx="163">
                  <c:v>44604</c:v>
                </c:pt>
                <c:pt idx="164">
                  <c:v>44603</c:v>
                </c:pt>
                <c:pt idx="165">
                  <c:v>44602</c:v>
                </c:pt>
                <c:pt idx="166">
                  <c:v>44601</c:v>
                </c:pt>
                <c:pt idx="167">
                  <c:v>44600</c:v>
                </c:pt>
                <c:pt idx="168">
                  <c:v>44597</c:v>
                </c:pt>
                <c:pt idx="169">
                  <c:v>44596</c:v>
                </c:pt>
                <c:pt idx="170">
                  <c:v>44595</c:v>
                </c:pt>
                <c:pt idx="171">
                  <c:v>44594</c:v>
                </c:pt>
                <c:pt idx="172">
                  <c:v>44593</c:v>
                </c:pt>
                <c:pt idx="173">
                  <c:v>44590</c:v>
                </c:pt>
                <c:pt idx="174">
                  <c:v>44589</c:v>
                </c:pt>
                <c:pt idx="175">
                  <c:v>44588</c:v>
                </c:pt>
                <c:pt idx="176">
                  <c:v>44587</c:v>
                </c:pt>
                <c:pt idx="177">
                  <c:v>44586</c:v>
                </c:pt>
                <c:pt idx="178">
                  <c:v>44583</c:v>
                </c:pt>
                <c:pt idx="179">
                  <c:v>44582</c:v>
                </c:pt>
                <c:pt idx="180">
                  <c:v>44581</c:v>
                </c:pt>
                <c:pt idx="181">
                  <c:v>44580</c:v>
                </c:pt>
                <c:pt idx="182">
                  <c:v>44579</c:v>
                </c:pt>
                <c:pt idx="183">
                  <c:v>44576</c:v>
                </c:pt>
                <c:pt idx="184">
                  <c:v>44575</c:v>
                </c:pt>
                <c:pt idx="185">
                  <c:v>44574</c:v>
                </c:pt>
                <c:pt idx="186">
                  <c:v>44573</c:v>
                </c:pt>
                <c:pt idx="187">
                  <c:v>44572</c:v>
                </c:pt>
                <c:pt idx="188">
                  <c:v>44569</c:v>
                </c:pt>
                <c:pt idx="189">
                  <c:v>44567</c:v>
                </c:pt>
                <c:pt idx="190">
                  <c:v>44566</c:v>
                </c:pt>
                <c:pt idx="191">
                  <c:v>44562</c:v>
                </c:pt>
              </c:numCache>
            </c:numRef>
          </c:cat>
          <c:val>
            <c:numRef>
              <c:f>paliwo!$F$4:$F$195</c:f>
              <c:numCache>
                <c:formatCode>#\ ##0.00\ "zł"</c:formatCode>
                <c:ptCount val="192"/>
                <c:pt idx="0">
                  <c:v>7536</c:v>
                </c:pt>
                <c:pt idx="1">
                  <c:v>7548</c:v>
                </c:pt>
                <c:pt idx="2">
                  <c:v>7669</c:v>
                </c:pt>
                <c:pt idx="3">
                  <c:v>7672</c:v>
                </c:pt>
                <c:pt idx="4">
                  <c:v>7381</c:v>
                </c:pt>
                <c:pt idx="5">
                  <c:v>7280</c:v>
                </c:pt>
                <c:pt idx="6">
                  <c:v>6977</c:v>
                </c:pt>
                <c:pt idx="7">
                  <c:v>6756</c:v>
                </c:pt>
                <c:pt idx="8">
                  <c:v>6748</c:v>
                </c:pt>
                <c:pt idx="9">
                  <c:v>6780</c:v>
                </c:pt>
                <c:pt idx="10">
                  <c:v>6765</c:v>
                </c:pt>
                <c:pt idx="11">
                  <c:v>6526</c:v>
                </c:pt>
                <c:pt idx="12">
                  <c:v>6468</c:v>
                </c:pt>
                <c:pt idx="13">
                  <c:v>6524</c:v>
                </c:pt>
                <c:pt idx="14">
                  <c:v>6580</c:v>
                </c:pt>
                <c:pt idx="15">
                  <c:v>6427</c:v>
                </c:pt>
                <c:pt idx="16">
                  <c:v>6392</c:v>
                </c:pt>
                <c:pt idx="17">
                  <c:v>6461</c:v>
                </c:pt>
                <c:pt idx="18">
                  <c:v>6521</c:v>
                </c:pt>
                <c:pt idx="19">
                  <c:v>6614</c:v>
                </c:pt>
                <c:pt idx="20">
                  <c:v>6676</c:v>
                </c:pt>
                <c:pt idx="21">
                  <c:v>6722</c:v>
                </c:pt>
                <c:pt idx="22">
                  <c:v>6754</c:v>
                </c:pt>
                <c:pt idx="23">
                  <c:v>6785</c:v>
                </c:pt>
                <c:pt idx="24">
                  <c:v>6827</c:v>
                </c:pt>
                <c:pt idx="25">
                  <c:v>6852</c:v>
                </c:pt>
                <c:pt idx="26">
                  <c:v>6893</c:v>
                </c:pt>
                <c:pt idx="27">
                  <c:v>6875</c:v>
                </c:pt>
                <c:pt idx="28">
                  <c:v>6963</c:v>
                </c:pt>
                <c:pt idx="29">
                  <c:v>7048</c:v>
                </c:pt>
                <c:pt idx="30">
                  <c:v>7067</c:v>
                </c:pt>
                <c:pt idx="31">
                  <c:v>7206</c:v>
                </c:pt>
                <c:pt idx="32">
                  <c:v>7155</c:v>
                </c:pt>
                <c:pt idx="33">
                  <c:v>7085</c:v>
                </c:pt>
                <c:pt idx="34">
                  <c:v>6979</c:v>
                </c:pt>
                <c:pt idx="35">
                  <c:v>6877</c:v>
                </c:pt>
                <c:pt idx="36">
                  <c:v>6811</c:v>
                </c:pt>
                <c:pt idx="37">
                  <c:v>6743</c:v>
                </c:pt>
                <c:pt idx="38">
                  <c:v>6670</c:v>
                </c:pt>
                <c:pt idx="39">
                  <c:v>6621</c:v>
                </c:pt>
                <c:pt idx="40">
                  <c:v>6517</c:v>
                </c:pt>
                <c:pt idx="41">
                  <c:v>6456</c:v>
                </c:pt>
                <c:pt idx="42">
                  <c:v>6442</c:v>
                </c:pt>
                <c:pt idx="43">
                  <c:v>6460</c:v>
                </c:pt>
                <c:pt idx="44">
                  <c:v>6464</c:v>
                </c:pt>
                <c:pt idx="45">
                  <c:v>6514</c:v>
                </c:pt>
                <c:pt idx="46">
                  <c:v>6552</c:v>
                </c:pt>
                <c:pt idx="47">
                  <c:v>6566</c:v>
                </c:pt>
                <c:pt idx="48">
                  <c:v>6617</c:v>
                </c:pt>
                <c:pt idx="49">
                  <c:v>6776</c:v>
                </c:pt>
                <c:pt idx="50">
                  <c:v>6895</c:v>
                </c:pt>
                <c:pt idx="51">
                  <c:v>6894</c:v>
                </c:pt>
                <c:pt idx="52">
                  <c:v>6866</c:v>
                </c:pt>
                <c:pt idx="53">
                  <c:v>6840</c:v>
                </c:pt>
                <c:pt idx="54">
                  <c:v>6848</c:v>
                </c:pt>
                <c:pt idx="55">
                  <c:v>6883</c:v>
                </c:pt>
                <c:pt idx="56">
                  <c:v>6937</c:v>
                </c:pt>
                <c:pt idx="57">
                  <c:v>6996</c:v>
                </c:pt>
                <c:pt idx="58">
                  <c:v>7041</c:v>
                </c:pt>
                <c:pt idx="59">
                  <c:v>7090</c:v>
                </c:pt>
                <c:pt idx="60">
                  <c:v>7137</c:v>
                </c:pt>
                <c:pt idx="61">
                  <c:v>7053</c:v>
                </c:pt>
                <c:pt idx="62">
                  <c:v>7080</c:v>
                </c:pt>
                <c:pt idx="63">
                  <c:v>7040</c:v>
                </c:pt>
                <c:pt idx="64">
                  <c:v>7074</c:v>
                </c:pt>
                <c:pt idx="65">
                  <c:v>6951</c:v>
                </c:pt>
                <c:pt idx="66">
                  <c:v>6976</c:v>
                </c:pt>
                <c:pt idx="67">
                  <c:v>6979</c:v>
                </c:pt>
                <c:pt idx="68">
                  <c:v>7046</c:v>
                </c:pt>
                <c:pt idx="69">
                  <c:v>7114</c:v>
                </c:pt>
                <c:pt idx="70">
                  <c:v>7095</c:v>
                </c:pt>
                <c:pt idx="71">
                  <c:v>7044</c:v>
                </c:pt>
                <c:pt idx="72">
                  <c:v>7140</c:v>
                </c:pt>
                <c:pt idx="73">
                  <c:v>7177</c:v>
                </c:pt>
                <c:pt idx="74">
                  <c:v>7245</c:v>
                </c:pt>
                <c:pt idx="75">
                  <c:v>7258</c:v>
                </c:pt>
                <c:pt idx="76">
                  <c:v>7274</c:v>
                </c:pt>
                <c:pt idx="77">
                  <c:v>7299</c:v>
                </c:pt>
                <c:pt idx="78">
                  <c:v>7301</c:v>
                </c:pt>
                <c:pt idx="79">
                  <c:v>7378</c:v>
                </c:pt>
                <c:pt idx="80">
                  <c:v>7374</c:v>
                </c:pt>
                <c:pt idx="81">
                  <c:v>7358</c:v>
                </c:pt>
                <c:pt idx="82">
                  <c:v>7261</c:v>
                </c:pt>
                <c:pt idx="83">
                  <c:v>7198</c:v>
                </c:pt>
                <c:pt idx="84">
                  <c:v>7167</c:v>
                </c:pt>
                <c:pt idx="85">
                  <c:v>7098</c:v>
                </c:pt>
                <c:pt idx="86">
                  <c:v>7254</c:v>
                </c:pt>
                <c:pt idx="87">
                  <c:v>7130</c:v>
                </c:pt>
                <c:pt idx="88">
                  <c:v>7166</c:v>
                </c:pt>
                <c:pt idx="89">
                  <c:v>7172</c:v>
                </c:pt>
                <c:pt idx="90">
                  <c:v>6912</c:v>
                </c:pt>
                <c:pt idx="91">
                  <c:v>6754</c:v>
                </c:pt>
                <c:pt idx="92">
                  <c:v>6711</c:v>
                </c:pt>
                <c:pt idx="93">
                  <c:v>6704</c:v>
                </c:pt>
                <c:pt idx="94">
                  <c:v>6502</c:v>
                </c:pt>
                <c:pt idx="95">
                  <c:v>6421</c:v>
                </c:pt>
                <c:pt idx="96">
                  <c:v>6405</c:v>
                </c:pt>
                <c:pt idx="97">
                  <c:v>6457</c:v>
                </c:pt>
                <c:pt idx="98">
                  <c:v>6523</c:v>
                </c:pt>
                <c:pt idx="99">
                  <c:v>6570</c:v>
                </c:pt>
                <c:pt idx="100">
                  <c:v>6625</c:v>
                </c:pt>
                <c:pt idx="101">
                  <c:v>6653</c:v>
                </c:pt>
                <c:pt idx="102">
                  <c:v>6677</c:v>
                </c:pt>
                <c:pt idx="103">
                  <c:v>6594</c:v>
                </c:pt>
                <c:pt idx="104">
                  <c:v>6582</c:v>
                </c:pt>
                <c:pt idx="105">
                  <c:v>6532</c:v>
                </c:pt>
                <c:pt idx="106">
                  <c:v>6550</c:v>
                </c:pt>
                <c:pt idx="107">
                  <c:v>6792</c:v>
                </c:pt>
                <c:pt idx="108">
                  <c:v>6844</c:v>
                </c:pt>
                <c:pt idx="109">
                  <c:v>6919</c:v>
                </c:pt>
                <c:pt idx="110">
                  <c:v>6901</c:v>
                </c:pt>
                <c:pt idx="111">
                  <c:v>6944</c:v>
                </c:pt>
                <c:pt idx="112">
                  <c:v>6889</c:v>
                </c:pt>
                <c:pt idx="113">
                  <c:v>6667</c:v>
                </c:pt>
                <c:pt idx="114">
                  <c:v>6591</c:v>
                </c:pt>
                <c:pt idx="115">
                  <c:v>6666</c:v>
                </c:pt>
                <c:pt idx="116">
                  <c:v>6627</c:v>
                </c:pt>
                <c:pt idx="117">
                  <c:v>6683</c:v>
                </c:pt>
                <c:pt idx="118">
                  <c:v>6646</c:v>
                </c:pt>
                <c:pt idx="119">
                  <c:v>6666</c:v>
                </c:pt>
                <c:pt idx="120">
                  <c:v>6491</c:v>
                </c:pt>
                <c:pt idx="121">
                  <c:v>6403</c:v>
                </c:pt>
                <c:pt idx="122">
                  <c:v>6237</c:v>
                </c:pt>
                <c:pt idx="123">
                  <c:v>6311</c:v>
                </c:pt>
                <c:pt idx="124">
                  <c:v>6356</c:v>
                </c:pt>
                <c:pt idx="125">
                  <c:v>6415</c:v>
                </c:pt>
                <c:pt idx="126">
                  <c:v>6460</c:v>
                </c:pt>
                <c:pt idx="127">
                  <c:v>6554</c:v>
                </c:pt>
                <c:pt idx="128">
                  <c:v>6518</c:v>
                </c:pt>
                <c:pt idx="129">
                  <c:v>6652</c:v>
                </c:pt>
                <c:pt idx="130">
                  <c:v>6836</c:v>
                </c:pt>
                <c:pt idx="131">
                  <c:v>6991</c:v>
                </c:pt>
                <c:pt idx="132">
                  <c:v>7091</c:v>
                </c:pt>
                <c:pt idx="133">
                  <c:v>7187</c:v>
                </c:pt>
                <c:pt idx="134">
                  <c:v>7254</c:v>
                </c:pt>
                <c:pt idx="135">
                  <c:v>7198</c:v>
                </c:pt>
                <c:pt idx="136">
                  <c:v>6847</c:v>
                </c:pt>
                <c:pt idx="137">
                  <c:v>6766</c:v>
                </c:pt>
                <c:pt idx="138">
                  <c:v>6482</c:v>
                </c:pt>
                <c:pt idx="139">
                  <c:v>6413</c:v>
                </c:pt>
                <c:pt idx="140">
                  <c:v>6173</c:v>
                </c:pt>
                <c:pt idx="141">
                  <c:v>6354</c:v>
                </c:pt>
                <c:pt idx="142">
                  <c:v>6701</c:v>
                </c:pt>
                <c:pt idx="143">
                  <c:v>6922</c:v>
                </c:pt>
                <c:pt idx="144">
                  <c:v>7060</c:v>
                </c:pt>
                <c:pt idx="145">
                  <c:v>7348</c:v>
                </c:pt>
                <c:pt idx="146">
                  <c:v>7704</c:v>
                </c:pt>
                <c:pt idx="147">
                  <c:v>7276</c:v>
                </c:pt>
                <c:pt idx="148">
                  <c:v>6632</c:v>
                </c:pt>
                <c:pt idx="149">
                  <c:v>6367</c:v>
                </c:pt>
                <c:pt idx="150">
                  <c:v>6203</c:v>
                </c:pt>
                <c:pt idx="151">
                  <c:v>5833</c:v>
                </c:pt>
                <c:pt idx="152">
                  <c:v>5530</c:v>
                </c:pt>
                <c:pt idx="153">
                  <c:v>5436</c:v>
                </c:pt>
                <c:pt idx="154">
                  <c:v>5504</c:v>
                </c:pt>
                <c:pt idx="155">
                  <c:v>5152</c:v>
                </c:pt>
                <c:pt idx="156">
                  <c:v>5158</c:v>
                </c:pt>
                <c:pt idx="157">
                  <c:v>5084</c:v>
                </c:pt>
                <c:pt idx="158">
                  <c:v>5060</c:v>
                </c:pt>
                <c:pt idx="159">
                  <c:v>5057</c:v>
                </c:pt>
                <c:pt idx="160">
                  <c:v>5075</c:v>
                </c:pt>
                <c:pt idx="161">
                  <c:v>5080</c:v>
                </c:pt>
                <c:pt idx="162">
                  <c:v>5134</c:v>
                </c:pt>
                <c:pt idx="163">
                  <c:v>5024</c:v>
                </c:pt>
                <c:pt idx="164">
                  <c:v>4994</c:v>
                </c:pt>
                <c:pt idx="165">
                  <c:v>4995</c:v>
                </c:pt>
                <c:pt idx="166">
                  <c:v>5004</c:v>
                </c:pt>
                <c:pt idx="167">
                  <c:v>5050</c:v>
                </c:pt>
                <c:pt idx="168">
                  <c:v>5042</c:v>
                </c:pt>
                <c:pt idx="169">
                  <c:v>4996</c:v>
                </c:pt>
                <c:pt idx="170">
                  <c:v>4984</c:v>
                </c:pt>
                <c:pt idx="171">
                  <c:v>4988</c:v>
                </c:pt>
                <c:pt idx="172">
                  <c:v>4993</c:v>
                </c:pt>
                <c:pt idx="173">
                  <c:v>5002</c:v>
                </c:pt>
                <c:pt idx="174">
                  <c:v>4934</c:v>
                </c:pt>
                <c:pt idx="175">
                  <c:v>4928</c:v>
                </c:pt>
                <c:pt idx="176">
                  <c:v>4844</c:v>
                </c:pt>
                <c:pt idx="177">
                  <c:v>4827</c:v>
                </c:pt>
                <c:pt idx="178">
                  <c:v>4843</c:v>
                </c:pt>
                <c:pt idx="179">
                  <c:v>4846</c:v>
                </c:pt>
                <c:pt idx="180">
                  <c:v>4831</c:v>
                </c:pt>
                <c:pt idx="181">
                  <c:v>4799</c:v>
                </c:pt>
                <c:pt idx="182">
                  <c:v>4773</c:v>
                </c:pt>
                <c:pt idx="183">
                  <c:v>4765</c:v>
                </c:pt>
                <c:pt idx="184">
                  <c:v>4761</c:v>
                </c:pt>
                <c:pt idx="185">
                  <c:v>4758</c:v>
                </c:pt>
                <c:pt idx="186">
                  <c:v>4747</c:v>
                </c:pt>
                <c:pt idx="187">
                  <c:v>4731</c:v>
                </c:pt>
                <c:pt idx="188">
                  <c:v>4713</c:v>
                </c:pt>
                <c:pt idx="189">
                  <c:v>4672</c:v>
                </c:pt>
                <c:pt idx="190">
                  <c:v>4641</c:v>
                </c:pt>
                <c:pt idx="191">
                  <c:v>4622</c:v>
                </c:pt>
              </c:numCache>
            </c:numRef>
          </c:val>
          <c:smooth val="0"/>
          <c:extLst>
            <c:ext xmlns:c16="http://schemas.microsoft.com/office/drawing/2014/chart" uri="{C3380CC4-5D6E-409C-BE32-E72D297353CC}">
              <c16:uniqueId val="{00000001-5993-420B-9466-6D1B7407910F}"/>
            </c:ext>
          </c:extLst>
        </c:ser>
        <c:dLbls>
          <c:showLegendKey val="0"/>
          <c:showVal val="0"/>
          <c:showCatName val="0"/>
          <c:showSerName val="0"/>
          <c:showPercent val="0"/>
          <c:showBubbleSize val="0"/>
        </c:dLbls>
        <c:smooth val="0"/>
        <c:axId val="11955647"/>
        <c:axId val="11940671"/>
      </c:lineChart>
      <c:dateAx>
        <c:axId val="11955647"/>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1940671"/>
        <c:crosses val="autoZero"/>
        <c:auto val="1"/>
        <c:lblOffset val="100"/>
        <c:baseTimeUnit val="days"/>
      </c:dateAx>
      <c:valAx>
        <c:axId val="11940671"/>
        <c:scaling>
          <c:orientation val="minMax"/>
          <c:max val="8100"/>
          <c:min val="4100"/>
        </c:scaling>
        <c:delete val="0"/>
        <c:axPos val="l"/>
        <c:majorGridlines>
          <c:spPr>
            <a:ln w="9525" cap="flat" cmpd="sng" algn="ctr">
              <a:solidFill>
                <a:schemeClr val="tx1">
                  <a:lumMod val="15000"/>
                  <a:lumOff val="85000"/>
                </a:schemeClr>
              </a:solidFill>
              <a:round/>
            </a:ln>
            <a:effectLst/>
          </c:spPr>
        </c:majorGridlines>
        <c:numFmt formatCode="#\ ##0.00\ &quot;zł&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195564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45AB4-1C64-4219-BE50-485C0B40A4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AEE720A6-D2D4-4C9F-89FE-11D0C8E84E71}">
      <dgm:prSet phldrT="[Tekst]"/>
      <dgm:spPr/>
      <dgm:t>
        <a:bodyPr/>
        <a:lstStyle/>
        <a:p>
          <a:r>
            <a:rPr lang="pl-PL" b="1" baseline="0" dirty="0"/>
            <a:t>OCHRONA WYKONAWCY PRZED WZROSTEM CEN</a:t>
          </a:r>
        </a:p>
      </dgm:t>
    </dgm:pt>
    <dgm:pt modelId="{F280D3D0-69D0-4B0E-8D84-A1711C4A76CB}" type="parTrans" cxnId="{BF559D27-C9DA-490A-A777-196B5013EBD6}">
      <dgm:prSet/>
      <dgm:spPr/>
      <dgm:t>
        <a:bodyPr/>
        <a:lstStyle/>
        <a:p>
          <a:endParaRPr lang="pl-PL"/>
        </a:p>
      </dgm:t>
    </dgm:pt>
    <dgm:pt modelId="{3864BD39-695C-4946-B339-0FC838F5A1D5}" type="sibTrans" cxnId="{BF559D27-C9DA-490A-A777-196B5013EBD6}">
      <dgm:prSet/>
      <dgm:spPr/>
      <dgm:t>
        <a:bodyPr/>
        <a:lstStyle/>
        <a:p>
          <a:endParaRPr lang="pl-PL"/>
        </a:p>
      </dgm:t>
    </dgm:pt>
    <dgm:pt modelId="{558248E1-386B-45AE-8735-472FF76EC181}">
      <dgm:prSet phldrT="[Tekst]"/>
      <dgm:spPr>
        <a:solidFill>
          <a:schemeClr val="bg2">
            <a:lumMod val="50000"/>
          </a:schemeClr>
        </a:solidFill>
      </dgm:spPr>
      <dgm:t>
        <a:bodyPr/>
        <a:lstStyle/>
        <a:p>
          <a:r>
            <a:rPr lang="pl-PL" b="0" baseline="0" dirty="0"/>
            <a:t>NEGOCJACJE W SPRAWIE ZMIANY UMOWY</a:t>
          </a:r>
        </a:p>
      </dgm:t>
    </dgm:pt>
    <dgm:pt modelId="{E2E579D6-3B3A-49C7-A7F9-538E875356AA}" type="parTrans" cxnId="{AB959D90-B6CD-4432-803E-6DCE33E951EC}">
      <dgm:prSet/>
      <dgm:spPr/>
      <dgm:t>
        <a:bodyPr/>
        <a:lstStyle/>
        <a:p>
          <a:endParaRPr lang="pl-PL" baseline="0"/>
        </a:p>
      </dgm:t>
    </dgm:pt>
    <dgm:pt modelId="{FEAC3FA9-F531-4A34-8F4F-562C977DC2A7}" type="sibTrans" cxnId="{AB959D90-B6CD-4432-803E-6DCE33E951EC}">
      <dgm:prSet/>
      <dgm:spPr/>
      <dgm:t>
        <a:bodyPr/>
        <a:lstStyle/>
        <a:p>
          <a:endParaRPr lang="pl-PL"/>
        </a:p>
      </dgm:t>
    </dgm:pt>
    <dgm:pt modelId="{9728B534-BFB7-4E5D-A336-7C47D156DAC9}">
      <dgm:prSet phldrT="[Tekst]"/>
      <dgm:spPr>
        <a:solidFill>
          <a:schemeClr val="bg2">
            <a:lumMod val="65000"/>
          </a:schemeClr>
        </a:solidFill>
      </dgm:spPr>
      <dgm:t>
        <a:bodyPr/>
        <a:lstStyle/>
        <a:p>
          <a:r>
            <a:rPr lang="pl-PL" b="0" baseline="0" dirty="0"/>
            <a:t>ODSTĄPIENIE OD UMOWY</a:t>
          </a:r>
        </a:p>
      </dgm:t>
    </dgm:pt>
    <dgm:pt modelId="{01A92DCD-6F94-4A84-8A91-EDE2C4B067A5}" type="parTrans" cxnId="{8FCC237E-17A0-4E27-9D23-D4CCFE848F20}">
      <dgm:prSet/>
      <dgm:spPr/>
      <dgm:t>
        <a:bodyPr/>
        <a:lstStyle/>
        <a:p>
          <a:endParaRPr lang="pl-PL" baseline="0"/>
        </a:p>
      </dgm:t>
    </dgm:pt>
    <dgm:pt modelId="{116257C3-6887-426A-A23D-221E4270FBBB}" type="sibTrans" cxnId="{8FCC237E-17A0-4E27-9D23-D4CCFE848F20}">
      <dgm:prSet/>
      <dgm:spPr/>
      <dgm:t>
        <a:bodyPr/>
        <a:lstStyle/>
        <a:p>
          <a:endParaRPr lang="pl-PL"/>
        </a:p>
      </dgm:t>
    </dgm:pt>
    <dgm:pt modelId="{D6623D31-F969-4B5C-8C38-27DC7D7BBEA3}">
      <dgm:prSet phldrT="[Tekst]"/>
      <dgm:spPr>
        <a:solidFill>
          <a:schemeClr val="accent2">
            <a:lumMod val="60000"/>
            <a:lumOff val="40000"/>
          </a:schemeClr>
        </a:solidFill>
      </dgm:spPr>
      <dgm:t>
        <a:bodyPr/>
        <a:lstStyle/>
        <a:p>
          <a:r>
            <a:rPr lang="pl-PL" b="0" baseline="0" dirty="0"/>
            <a:t>ZMIANA WYNAGRODZENIA W PROCESIE SĄDOWYM</a:t>
          </a:r>
        </a:p>
      </dgm:t>
    </dgm:pt>
    <dgm:pt modelId="{F3B296AD-8698-4960-B233-DC2BD853C993}" type="parTrans" cxnId="{A142DF6F-D451-4128-8293-88C3921A00FC}">
      <dgm:prSet/>
      <dgm:spPr/>
      <dgm:t>
        <a:bodyPr/>
        <a:lstStyle/>
        <a:p>
          <a:endParaRPr lang="pl-PL" baseline="0"/>
        </a:p>
      </dgm:t>
    </dgm:pt>
    <dgm:pt modelId="{D583E67F-EFBD-499B-B109-7E17711E76BF}" type="sibTrans" cxnId="{A142DF6F-D451-4128-8293-88C3921A00FC}">
      <dgm:prSet/>
      <dgm:spPr/>
      <dgm:t>
        <a:bodyPr/>
        <a:lstStyle/>
        <a:p>
          <a:endParaRPr lang="pl-PL"/>
        </a:p>
      </dgm:t>
    </dgm:pt>
    <dgm:pt modelId="{E4661046-BCF4-4F74-9817-64D14AE582AF}">
      <dgm:prSet/>
      <dgm:spPr/>
      <dgm:t>
        <a:bodyPr/>
        <a:lstStyle/>
        <a:p>
          <a:r>
            <a:rPr lang="pl-PL" baseline="0" dirty="0"/>
            <a:t>MODYFIKACJA ISTNIEJĄCEJ KALUZULI WALORYZACYJNEJ</a:t>
          </a:r>
        </a:p>
      </dgm:t>
    </dgm:pt>
    <dgm:pt modelId="{953031EB-6506-493F-984D-E09FBC2889C4}" type="parTrans" cxnId="{F2AE8DF8-B507-4038-9FFB-5CD6DD5B6A0E}">
      <dgm:prSet/>
      <dgm:spPr/>
      <dgm:t>
        <a:bodyPr/>
        <a:lstStyle/>
        <a:p>
          <a:endParaRPr lang="pl-PL" baseline="0"/>
        </a:p>
      </dgm:t>
    </dgm:pt>
    <dgm:pt modelId="{F314C454-327B-489B-922F-8B08905644F3}" type="sibTrans" cxnId="{F2AE8DF8-B507-4038-9FFB-5CD6DD5B6A0E}">
      <dgm:prSet/>
      <dgm:spPr/>
      <dgm:t>
        <a:bodyPr/>
        <a:lstStyle/>
        <a:p>
          <a:endParaRPr lang="pl-PL"/>
        </a:p>
      </dgm:t>
    </dgm:pt>
    <dgm:pt modelId="{FF574B91-A209-43E0-9D41-B1425A290987}">
      <dgm:prSet/>
      <dgm:spPr>
        <a:ln>
          <a:solidFill>
            <a:schemeClr val="bg1"/>
          </a:solidFill>
        </a:ln>
      </dgm:spPr>
      <dgm:t>
        <a:bodyPr/>
        <a:lstStyle/>
        <a:p>
          <a:r>
            <a:rPr lang="pl-PL" baseline="0" dirty="0"/>
            <a:t>ZMIANA WYNAGRODZENIA</a:t>
          </a:r>
        </a:p>
      </dgm:t>
    </dgm:pt>
    <dgm:pt modelId="{737289ED-3CFA-4F6B-8A44-7F45C924410B}" type="parTrans" cxnId="{015821E1-4565-4E48-B435-3E6AFA43D8DE}">
      <dgm:prSet/>
      <dgm:spPr/>
      <dgm:t>
        <a:bodyPr/>
        <a:lstStyle/>
        <a:p>
          <a:endParaRPr lang="pl-PL" baseline="0"/>
        </a:p>
      </dgm:t>
    </dgm:pt>
    <dgm:pt modelId="{18BE636F-68D2-4BCB-90E3-648370FD364B}" type="sibTrans" cxnId="{015821E1-4565-4E48-B435-3E6AFA43D8DE}">
      <dgm:prSet/>
      <dgm:spPr/>
      <dgm:t>
        <a:bodyPr/>
        <a:lstStyle/>
        <a:p>
          <a:endParaRPr lang="pl-PL"/>
        </a:p>
      </dgm:t>
    </dgm:pt>
    <dgm:pt modelId="{DFE197AE-5058-48A1-A6DD-CCDA5BD27FF5}">
      <dgm:prSet/>
      <dgm:spPr/>
      <dgm:t>
        <a:bodyPr/>
        <a:lstStyle/>
        <a:p>
          <a:r>
            <a:rPr lang="pl-PL" baseline="0" dirty="0"/>
            <a:t>WPROWADZENIE KALUZULI WALORYZACYJNEJ</a:t>
          </a:r>
        </a:p>
      </dgm:t>
    </dgm:pt>
    <dgm:pt modelId="{1924A597-C828-4605-BAB9-59772802CFD6}" type="parTrans" cxnId="{71F068D5-94B4-4746-A928-F9F4F065A3D5}">
      <dgm:prSet/>
      <dgm:spPr/>
      <dgm:t>
        <a:bodyPr/>
        <a:lstStyle/>
        <a:p>
          <a:endParaRPr lang="pl-PL" baseline="0"/>
        </a:p>
      </dgm:t>
    </dgm:pt>
    <dgm:pt modelId="{ACD5DB3A-6C18-4074-9EC7-254E19431E6A}" type="sibTrans" cxnId="{71F068D5-94B4-4746-A928-F9F4F065A3D5}">
      <dgm:prSet/>
      <dgm:spPr/>
      <dgm:t>
        <a:bodyPr/>
        <a:lstStyle/>
        <a:p>
          <a:endParaRPr lang="pl-PL"/>
        </a:p>
      </dgm:t>
    </dgm:pt>
    <dgm:pt modelId="{E399A809-8878-4BB9-8C8B-72D0C14877CE}" type="pres">
      <dgm:prSet presAssocID="{A3145AB4-1C64-4219-BE50-485C0B40A491}" presName="hierChild1" presStyleCnt="0">
        <dgm:presLayoutVars>
          <dgm:orgChart val="1"/>
          <dgm:chPref val="1"/>
          <dgm:dir/>
          <dgm:animOne val="branch"/>
          <dgm:animLvl val="lvl"/>
          <dgm:resizeHandles/>
        </dgm:presLayoutVars>
      </dgm:prSet>
      <dgm:spPr/>
    </dgm:pt>
    <dgm:pt modelId="{8FA37E80-0027-4C72-81E2-4BB6C09075F7}" type="pres">
      <dgm:prSet presAssocID="{AEE720A6-D2D4-4C9F-89FE-11D0C8E84E71}" presName="hierRoot1" presStyleCnt="0">
        <dgm:presLayoutVars>
          <dgm:hierBranch val="init"/>
        </dgm:presLayoutVars>
      </dgm:prSet>
      <dgm:spPr/>
    </dgm:pt>
    <dgm:pt modelId="{2D3CE949-9850-4741-9192-AEE4BE241337}" type="pres">
      <dgm:prSet presAssocID="{AEE720A6-D2D4-4C9F-89FE-11D0C8E84E71}" presName="rootComposite1" presStyleCnt="0"/>
      <dgm:spPr/>
    </dgm:pt>
    <dgm:pt modelId="{EE7CD6EE-F781-4524-ABFD-513355D6DD1D}" type="pres">
      <dgm:prSet presAssocID="{AEE720A6-D2D4-4C9F-89FE-11D0C8E84E71}" presName="rootText1" presStyleLbl="node0" presStyleIdx="0" presStyleCnt="1">
        <dgm:presLayoutVars>
          <dgm:chPref val="3"/>
        </dgm:presLayoutVars>
      </dgm:prSet>
      <dgm:spPr/>
    </dgm:pt>
    <dgm:pt modelId="{760ED8C5-A900-4AA7-A9D3-6369F68014C9}" type="pres">
      <dgm:prSet presAssocID="{AEE720A6-D2D4-4C9F-89FE-11D0C8E84E71}" presName="rootConnector1" presStyleLbl="node1" presStyleIdx="0" presStyleCnt="0"/>
      <dgm:spPr/>
    </dgm:pt>
    <dgm:pt modelId="{747FEAC1-08B9-4C60-B683-16A99BB81B6D}" type="pres">
      <dgm:prSet presAssocID="{AEE720A6-D2D4-4C9F-89FE-11D0C8E84E71}" presName="hierChild2" presStyleCnt="0"/>
      <dgm:spPr/>
    </dgm:pt>
    <dgm:pt modelId="{534DDEAF-5A9B-4248-B951-5C7D4AB8E8C4}" type="pres">
      <dgm:prSet presAssocID="{E2E579D6-3B3A-49C7-A7F9-538E875356AA}" presName="Name37" presStyleLbl="parChTrans1D2" presStyleIdx="0" presStyleCnt="3"/>
      <dgm:spPr/>
    </dgm:pt>
    <dgm:pt modelId="{3C17504C-F120-46A1-A741-6FF267FD09C1}" type="pres">
      <dgm:prSet presAssocID="{558248E1-386B-45AE-8735-472FF76EC181}" presName="hierRoot2" presStyleCnt="0">
        <dgm:presLayoutVars>
          <dgm:hierBranch val="init"/>
        </dgm:presLayoutVars>
      </dgm:prSet>
      <dgm:spPr/>
    </dgm:pt>
    <dgm:pt modelId="{058993B1-6F03-4B69-9EE3-00CC3135B009}" type="pres">
      <dgm:prSet presAssocID="{558248E1-386B-45AE-8735-472FF76EC181}" presName="rootComposite" presStyleCnt="0"/>
      <dgm:spPr/>
    </dgm:pt>
    <dgm:pt modelId="{5AA52515-AB04-4182-8AAD-F5E2097E6F32}" type="pres">
      <dgm:prSet presAssocID="{558248E1-386B-45AE-8735-472FF76EC181}" presName="rootText" presStyleLbl="node2" presStyleIdx="0" presStyleCnt="3">
        <dgm:presLayoutVars>
          <dgm:chPref val="3"/>
        </dgm:presLayoutVars>
      </dgm:prSet>
      <dgm:spPr/>
    </dgm:pt>
    <dgm:pt modelId="{AB8895BD-5833-40D5-83C3-595B0655D28A}" type="pres">
      <dgm:prSet presAssocID="{558248E1-386B-45AE-8735-472FF76EC181}" presName="rootConnector" presStyleLbl="node2" presStyleIdx="0" presStyleCnt="3"/>
      <dgm:spPr/>
    </dgm:pt>
    <dgm:pt modelId="{B4AE6CD1-3E71-4184-8286-50839AE32DA3}" type="pres">
      <dgm:prSet presAssocID="{558248E1-386B-45AE-8735-472FF76EC181}" presName="hierChild4" presStyleCnt="0"/>
      <dgm:spPr/>
    </dgm:pt>
    <dgm:pt modelId="{FAB60CB5-75F4-4304-AB69-1B0A9BDB23B3}" type="pres">
      <dgm:prSet presAssocID="{737289ED-3CFA-4F6B-8A44-7F45C924410B}" presName="Name37" presStyleLbl="parChTrans1D3" presStyleIdx="0" presStyleCnt="3"/>
      <dgm:spPr/>
    </dgm:pt>
    <dgm:pt modelId="{B66A323F-8159-4ADE-BC7F-9AB3AE785D67}" type="pres">
      <dgm:prSet presAssocID="{FF574B91-A209-43E0-9D41-B1425A290987}" presName="hierRoot2" presStyleCnt="0">
        <dgm:presLayoutVars>
          <dgm:hierBranch val="init"/>
        </dgm:presLayoutVars>
      </dgm:prSet>
      <dgm:spPr/>
    </dgm:pt>
    <dgm:pt modelId="{42108ED2-1F51-4F35-BBD3-2AD24CF50695}" type="pres">
      <dgm:prSet presAssocID="{FF574B91-A209-43E0-9D41-B1425A290987}" presName="rootComposite" presStyleCnt="0"/>
      <dgm:spPr/>
    </dgm:pt>
    <dgm:pt modelId="{AE3A4D80-D506-4D2F-90BE-734B746C2707}" type="pres">
      <dgm:prSet presAssocID="{FF574B91-A209-43E0-9D41-B1425A290987}" presName="rootText" presStyleLbl="node3" presStyleIdx="0" presStyleCnt="3" custLinFactX="-30058" custLinFactNeighborX="-100000" custLinFactNeighborY="14375">
        <dgm:presLayoutVars>
          <dgm:chPref val="3"/>
        </dgm:presLayoutVars>
      </dgm:prSet>
      <dgm:spPr/>
    </dgm:pt>
    <dgm:pt modelId="{CD90E98F-294F-4D04-947E-3278AAE41DD0}" type="pres">
      <dgm:prSet presAssocID="{FF574B91-A209-43E0-9D41-B1425A290987}" presName="rootConnector" presStyleLbl="node3" presStyleIdx="0" presStyleCnt="3"/>
      <dgm:spPr/>
    </dgm:pt>
    <dgm:pt modelId="{37472D29-46AB-4DFB-92C8-BB28AF026959}" type="pres">
      <dgm:prSet presAssocID="{FF574B91-A209-43E0-9D41-B1425A290987}" presName="hierChild4" presStyleCnt="0"/>
      <dgm:spPr/>
    </dgm:pt>
    <dgm:pt modelId="{34D66B95-BEC6-47BA-8AAC-8639CA2899A1}" type="pres">
      <dgm:prSet presAssocID="{FF574B91-A209-43E0-9D41-B1425A290987}" presName="hierChild5" presStyleCnt="0"/>
      <dgm:spPr/>
    </dgm:pt>
    <dgm:pt modelId="{CCAA2F08-127C-42CE-8B12-2B4F89324C47}" type="pres">
      <dgm:prSet presAssocID="{953031EB-6506-493F-984D-E09FBC2889C4}" presName="Name37" presStyleLbl="parChTrans1D3" presStyleIdx="1" presStyleCnt="3"/>
      <dgm:spPr/>
    </dgm:pt>
    <dgm:pt modelId="{6C8C408C-47ED-43EF-93E7-26F86BD9D628}" type="pres">
      <dgm:prSet presAssocID="{E4661046-BCF4-4F74-9817-64D14AE582AF}" presName="hierRoot2" presStyleCnt="0">
        <dgm:presLayoutVars>
          <dgm:hierBranch val="init"/>
        </dgm:presLayoutVars>
      </dgm:prSet>
      <dgm:spPr/>
    </dgm:pt>
    <dgm:pt modelId="{3E620400-5AEF-485D-909D-373B1F0AFAB2}" type="pres">
      <dgm:prSet presAssocID="{E4661046-BCF4-4F74-9817-64D14AE582AF}" presName="rootComposite" presStyleCnt="0"/>
      <dgm:spPr/>
    </dgm:pt>
    <dgm:pt modelId="{A329698D-6E90-4A33-B19E-1F4E0AAAA817}" type="pres">
      <dgm:prSet presAssocID="{E4661046-BCF4-4F74-9817-64D14AE582AF}" presName="rootText" presStyleLbl="node3" presStyleIdx="1" presStyleCnt="3" custLinFactY="-27625" custLinFactNeighborX="8977" custLinFactNeighborY="-100000">
        <dgm:presLayoutVars>
          <dgm:chPref val="3"/>
        </dgm:presLayoutVars>
      </dgm:prSet>
      <dgm:spPr/>
    </dgm:pt>
    <dgm:pt modelId="{059604A7-4ADF-4F3C-9169-FCBE78494D39}" type="pres">
      <dgm:prSet presAssocID="{E4661046-BCF4-4F74-9817-64D14AE582AF}" presName="rootConnector" presStyleLbl="node3" presStyleIdx="1" presStyleCnt="3"/>
      <dgm:spPr/>
    </dgm:pt>
    <dgm:pt modelId="{1A346F8E-5C79-4C28-83AB-B30CADE31539}" type="pres">
      <dgm:prSet presAssocID="{E4661046-BCF4-4F74-9817-64D14AE582AF}" presName="hierChild4" presStyleCnt="0"/>
      <dgm:spPr/>
    </dgm:pt>
    <dgm:pt modelId="{ABF434A9-8476-46CB-8A9D-0C4E6D6D50E1}" type="pres">
      <dgm:prSet presAssocID="{E4661046-BCF4-4F74-9817-64D14AE582AF}" presName="hierChild5" presStyleCnt="0"/>
      <dgm:spPr/>
    </dgm:pt>
    <dgm:pt modelId="{88B4B12B-5C98-4C72-88EF-AF4D44A7885D}" type="pres">
      <dgm:prSet presAssocID="{1924A597-C828-4605-BAB9-59772802CFD6}" presName="Name37" presStyleLbl="parChTrans1D3" presStyleIdx="2" presStyleCnt="3"/>
      <dgm:spPr/>
    </dgm:pt>
    <dgm:pt modelId="{19E4EC2D-569F-4E42-9F0E-AB7FC9E27473}" type="pres">
      <dgm:prSet presAssocID="{DFE197AE-5058-48A1-A6DD-CCDA5BD27FF5}" presName="hierRoot2" presStyleCnt="0">
        <dgm:presLayoutVars>
          <dgm:hierBranch val="hang"/>
        </dgm:presLayoutVars>
      </dgm:prSet>
      <dgm:spPr/>
    </dgm:pt>
    <dgm:pt modelId="{5870BC9E-E247-4501-8C05-8A502B684375}" type="pres">
      <dgm:prSet presAssocID="{DFE197AE-5058-48A1-A6DD-CCDA5BD27FF5}" presName="rootComposite" presStyleCnt="0"/>
      <dgm:spPr/>
    </dgm:pt>
    <dgm:pt modelId="{250E3EFE-1FAA-40F1-883A-E7FD44B44E39}" type="pres">
      <dgm:prSet presAssocID="{DFE197AE-5058-48A1-A6DD-CCDA5BD27FF5}" presName="rootText" presStyleLbl="node3" presStyleIdx="2" presStyleCnt="3" custLinFactY="-52111" custLinFactNeighborX="-14990" custLinFactNeighborY="-100000">
        <dgm:presLayoutVars>
          <dgm:chPref val="3"/>
        </dgm:presLayoutVars>
      </dgm:prSet>
      <dgm:spPr/>
    </dgm:pt>
    <dgm:pt modelId="{03463E5B-3F59-4B3E-BA53-A4F8A3B16DFF}" type="pres">
      <dgm:prSet presAssocID="{DFE197AE-5058-48A1-A6DD-CCDA5BD27FF5}" presName="rootConnector" presStyleLbl="node3" presStyleIdx="2" presStyleCnt="3"/>
      <dgm:spPr/>
    </dgm:pt>
    <dgm:pt modelId="{F9DBD4C6-F8E2-46BF-BFF4-7036F0C5ECB1}" type="pres">
      <dgm:prSet presAssocID="{DFE197AE-5058-48A1-A6DD-CCDA5BD27FF5}" presName="hierChild4" presStyleCnt="0"/>
      <dgm:spPr/>
    </dgm:pt>
    <dgm:pt modelId="{53A05D9E-9C97-41F8-927F-40F1CC3A72E3}" type="pres">
      <dgm:prSet presAssocID="{DFE197AE-5058-48A1-A6DD-CCDA5BD27FF5}" presName="hierChild5" presStyleCnt="0"/>
      <dgm:spPr/>
    </dgm:pt>
    <dgm:pt modelId="{BD6B659B-64AB-460D-B0C8-F7427B12B78E}" type="pres">
      <dgm:prSet presAssocID="{558248E1-386B-45AE-8735-472FF76EC181}" presName="hierChild5" presStyleCnt="0"/>
      <dgm:spPr/>
    </dgm:pt>
    <dgm:pt modelId="{3E77BD09-9F16-468F-8118-64C19D31FEFF}" type="pres">
      <dgm:prSet presAssocID="{01A92DCD-6F94-4A84-8A91-EDE2C4B067A5}" presName="Name37" presStyleLbl="parChTrans1D2" presStyleIdx="1" presStyleCnt="3"/>
      <dgm:spPr/>
    </dgm:pt>
    <dgm:pt modelId="{D1110982-A5DB-4F4A-9A3F-87228B52D572}" type="pres">
      <dgm:prSet presAssocID="{9728B534-BFB7-4E5D-A336-7C47D156DAC9}" presName="hierRoot2" presStyleCnt="0">
        <dgm:presLayoutVars>
          <dgm:hierBranch val="init"/>
        </dgm:presLayoutVars>
      </dgm:prSet>
      <dgm:spPr/>
    </dgm:pt>
    <dgm:pt modelId="{BA3518FD-F2EF-4CF4-98F9-7C592DC7553D}" type="pres">
      <dgm:prSet presAssocID="{9728B534-BFB7-4E5D-A336-7C47D156DAC9}" presName="rootComposite" presStyleCnt="0"/>
      <dgm:spPr/>
    </dgm:pt>
    <dgm:pt modelId="{349BBE2B-ACF6-4552-8E63-1B9DA4AA4031}" type="pres">
      <dgm:prSet presAssocID="{9728B534-BFB7-4E5D-A336-7C47D156DAC9}" presName="rootText" presStyleLbl="node2" presStyleIdx="1" presStyleCnt="3">
        <dgm:presLayoutVars>
          <dgm:chPref val="3"/>
        </dgm:presLayoutVars>
      </dgm:prSet>
      <dgm:spPr/>
    </dgm:pt>
    <dgm:pt modelId="{C8B4BF59-A489-482D-AF2F-2209868D2DEA}" type="pres">
      <dgm:prSet presAssocID="{9728B534-BFB7-4E5D-A336-7C47D156DAC9}" presName="rootConnector" presStyleLbl="node2" presStyleIdx="1" presStyleCnt="3"/>
      <dgm:spPr/>
    </dgm:pt>
    <dgm:pt modelId="{DD5A2E3B-725F-49A7-8D82-CAB07B6C169A}" type="pres">
      <dgm:prSet presAssocID="{9728B534-BFB7-4E5D-A336-7C47D156DAC9}" presName="hierChild4" presStyleCnt="0"/>
      <dgm:spPr/>
    </dgm:pt>
    <dgm:pt modelId="{D24BB1E2-A7C3-41F8-88DB-447E443A5EC2}" type="pres">
      <dgm:prSet presAssocID="{9728B534-BFB7-4E5D-A336-7C47D156DAC9}" presName="hierChild5" presStyleCnt="0"/>
      <dgm:spPr/>
    </dgm:pt>
    <dgm:pt modelId="{0162C05A-6241-456D-9F12-48608F459EB7}" type="pres">
      <dgm:prSet presAssocID="{F3B296AD-8698-4960-B233-DC2BD853C993}" presName="Name37" presStyleLbl="parChTrans1D2" presStyleIdx="2" presStyleCnt="3"/>
      <dgm:spPr/>
    </dgm:pt>
    <dgm:pt modelId="{131D8E9C-CB71-4B71-BAEA-785DA26F0BAE}" type="pres">
      <dgm:prSet presAssocID="{D6623D31-F969-4B5C-8C38-27DC7D7BBEA3}" presName="hierRoot2" presStyleCnt="0">
        <dgm:presLayoutVars>
          <dgm:hierBranch val="init"/>
        </dgm:presLayoutVars>
      </dgm:prSet>
      <dgm:spPr/>
    </dgm:pt>
    <dgm:pt modelId="{F682E6A4-ED76-49A5-A537-F887E59A148D}" type="pres">
      <dgm:prSet presAssocID="{D6623D31-F969-4B5C-8C38-27DC7D7BBEA3}" presName="rootComposite" presStyleCnt="0"/>
      <dgm:spPr/>
    </dgm:pt>
    <dgm:pt modelId="{3132EBA4-3625-45CA-9171-444722D16D72}" type="pres">
      <dgm:prSet presAssocID="{D6623D31-F969-4B5C-8C38-27DC7D7BBEA3}" presName="rootText" presStyleLbl="node2" presStyleIdx="2" presStyleCnt="3">
        <dgm:presLayoutVars>
          <dgm:chPref val="3"/>
        </dgm:presLayoutVars>
      </dgm:prSet>
      <dgm:spPr/>
    </dgm:pt>
    <dgm:pt modelId="{D4E34F3E-B83A-4F51-991E-CDBFCD26F95C}" type="pres">
      <dgm:prSet presAssocID="{D6623D31-F969-4B5C-8C38-27DC7D7BBEA3}" presName="rootConnector" presStyleLbl="node2" presStyleIdx="2" presStyleCnt="3"/>
      <dgm:spPr/>
    </dgm:pt>
    <dgm:pt modelId="{1B85E3B1-1DF9-49BC-B793-F3C7BA4AC3F6}" type="pres">
      <dgm:prSet presAssocID="{D6623D31-F969-4B5C-8C38-27DC7D7BBEA3}" presName="hierChild4" presStyleCnt="0"/>
      <dgm:spPr/>
    </dgm:pt>
    <dgm:pt modelId="{1465CA31-F03C-42DE-BFB4-148A89B04EC1}" type="pres">
      <dgm:prSet presAssocID="{D6623D31-F969-4B5C-8C38-27DC7D7BBEA3}" presName="hierChild5" presStyleCnt="0"/>
      <dgm:spPr/>
    </dgm:pt>
    <dgm:pt modelId="{37700037-BAF7-4306-AD41-878E07D420E6}" type="pres">
      <dgm:prSet presAssocID="{AEE720A6-D2D4-4C9F-89FE-11D0C8E84E71}" presName="hierChild3" presStyleCnt="0"/>
      <dgm:spPr/>
    </dgm:pt>
  </dgm:ptLst>
  <dgm:cxnLst>
    <dgm:cxn modelId="{9E291B00-1C15-4247-ACD4-F6B5E4576D5B}" type="presOf" srcId="{FF574B91-A209-43E0-9D41-B1425A290987}" destId="{CD90E98F-294F-4D04-947E-3278AAE41DD0}" srcOrd="1" destOrd="0" presId="urn:microsoft.com/office/officeart/2005/8/layout/orgChart1"/>
    <dgm:cxn modelId="{F2A2A80E-B5A9-41A4-837E-52CEAAABC2E3}" type="presOf" srcId="{9728B534-BFB7-4E5D-A336-7C47D156DAC9}" destId="{C8B4BF59-A489-482D-AF2F-2209868D2DEA}" srcOrd="1" destOrd="0" presId="urn:microsoft.com/office/officeart/2005/8/layout/orgChart1"/>
    <dgm:cxn modelId="{ED23DE16-2886-4B95-A8D9-1240DFADB3CC}" type="presOf" srcId="{AEE720A6-D2D4-4C9F-89FE-11D0C8E84E71}" destId="{760ED8C5-A900-4AA7-A9D3-6369F68014C9}" srcOrd="1" destOrd="0" presId="urn:microsoft.com/office/officeart/2005/8/layout/orgChart1"/>
    <dgm:cxn modelId="{BF559D27-C9DA-490A-A777-196B5013EBD6}" srcId="{A3145AB4-1C64-4219-BE50-485C0B40A491}" destId="{AEE720A6-D2D4-4C9F-89FE-11D0C8E84E71}" srcOrd="0" destOrd="0" parTransId="{F280D3D0-69D0-4B0E-8D84-A1711C4A76CB}" sibTransId="{3864BD39-695C-4946-B339-0FC838F5A1D5}"/>
    <dgm:cxn modelId="{B63BF936-1572-4FF0-96EA-2994C85C6F2F}" type="presOf" srcId="{AEE720A6-D2D4-4C9F-89FE-11D0C8E84E71}" destId="{EE7CD6EE-F781-4524-ABFD-513355D6DD1D}" srcOrd="0" destOrd="0" presId="urn:microsoft.com/office/officeart/2005/8/layout/orgChart1"/>
    <dgm:cxn modelId="{500F7E3D-26EA-4179-B276-0E2DEC96B2C7}" type="presOf" srcId="{A3145AB4-1C64-4219-BE50-485C0B40A491}" destId="{E399A809-8878-4BB9-8C8B-72D0C14877CE}" srcOrd="0" destOrd="0" presId="urn:microsoft.com/office/officeart/2005/8/layout/orgChart1"/>
    <dgm:cxn modelId="{D470B63E-1F27-486F-9AEF-74E8F471BA9E}" type="presOf" srcId="{558248E1-386B-45AE-8735-472FF76EC181}" destId="{5AA52515-AB04-4182-8AAD-F5E2097E6F32}" srcOrd="0" destOrd="0" presId="urn:microsoft.com/office/officeart/2005/8/layout/orgChart1"/>
    <dgm:cxn modelId="{67D76841-D5A0-4A5D-8AF4-AC12763ABDF5}" type="presOf" srcId="{9728B534-BFB7-4E5D-A336-7C47D156DAC9}" destId="{349BBE2B-ACF6-4552-8E63-1B9DA4AA4031}" srcOrd="0" destOrd="0" presId="urn:microsoft.com/office/officeart/2005/8/layout/orgChart1"/>
    <dgm:cxn modelId="{41C0E665-FBBD-4070-8CDE-DD64066BC493}" type="presOf" srcId="{E4661046-BCF4-4F74-9817-64D14AE582AF}" destId="{059604A7-4ADF-4F3C-9169-FCBE78494D39}" srcOrd="1" destOrd="0" presId="urn:microsoft.com/office/officeart/2005/8/layout/orgChart1"/>
    <dgm:cxn modelId="{F7C8816D-6628-4BAE-B274-F84628F8A095}" type="presOf" srcId="{1924A597-C828-4605-BAB9-59772802CFD6}" destId="{88B4B12B-5C98-4C72-88EF-AF4D44A7885D}" srcOrd="0" destOrd="0" presId="urn:microsoft.com/office/officeart/2005/8/layout/orgChart1"/>
    <dgm:cxn modelId="{38826E4E-4C10-458E-ACFD-E24F067DAD4D}" type="presOf" srcId="{F3B296AD-8698-4960-B233-DC2BD853C993}" destId="{0162C05A-6241-456D-9F12-48608F459EB7}" srcOrd="0" destOrd="0" presId="urn:microsoft.com/office/officeart/2005/8/layout/orgChart1"/>
    <dgm:cxn modelId="{746A576F-5787-4E75-B709-139E18FEA35E}" type="presOf" srcId="{D6623D31-F969-4B5C-8C38-27DC7D7BBEA3}" destId="{3132EBA4-3625-45CA-9171-444722D16D72}" srcOrd="0" destOrd="0" presId="urn:microsoft.com/office/officeart/2005/8/layout/orgChart1"/>
    <dgm:cxn modelId="{A142DF6F-D451-4128-8293-88C3921A00FC}" srcId="{AEE720A6-D2D4-4C9F-89FE-11D0C8E84E71}" destId="{D6623D31-F969-4B5C-8C38-27DC7D7BBEA3}" srcOrd="2" destOrd="0" parTransId="{F3B296AD-8698-4960-B233-DC2BD853C993}" sibTransId="{D583E67F-EFBD-499B-B109-7E17711E76BF}"/>
    <dgm:cxn modelId="{F2089677-8DCB-42A3-8290-383C47CB81BB}" type="presOf" srcId="{FF574B91-A209-43E0-9D41-B1425A290987}" destId="{AE3A4D80-D506-4D2F-90BE-734B746C2707}" srcOrd="0" destOrd="0" presId="urn:microsoft.com/office/officeart/2005/8/layout/orgChart1"/>
    <dgm:cxn modelId="{8FCC237E-17A0-4E27-9D23-D4CCFE848F20}" srcId="{AEE720A6-D2D4-4C9F-89FE-11D0C8E84E71}" destId="{9728B534-BFB7-4E5D-A336-7C47D156DAC9}" srcOrd="1" destOrd="0" parTransId="{01A92DCD-6F94-4A84-8A91-EDE2C4B067A5}" sibTransId="{116257C3-6887-426A-A23D-221E4270FBBB}"/>
    <dgm:cxn modelId="{A5151B86-297C-4432-AE77-366FC4270546}" type="presOf" srcId="{01A92DCD-6F94-4A84-8A91-EDE2C4B067A5}" destId="{3E77BD09-9F16-468F-8118-64C19D31FEFF}" srcOrd="0" destOrd="0" presId="urn:microsoft.com/office/officeart/2005/8/layout/orgChart1"/>
    <dgm:cxn modelId="{434E5A8D-F379-45E1-BF4A-4065E10D96AD}" type="presOf" srcId="{953031EB-6506-493F-984D-E09FBC2889C4}" destId="{CCAA2F08-127C-42CE-8B12-2B4F89324C47}" srcOrd="0" destOrd="0" presId="urn:microsoft.com/office/officeart/2005/8/layout/orgChart1"/>
    <dgm:cxn modelId="{AB959D90-B6CD-4432-803E-6DCE33E951EC}" srcId="{AEE720A6-D2D4-4C9F-89FE-11D0C8E84E71}" destId="{558248E1-386B-45AE-8735-472FF76EC181}" srcOrd="0" destOrd="0" parTransId="{E2E579D6-3B3A-49C7-A7F9-538E875356AA}" sibTransId="{FEAC3FA9-F531-4A34-8F4F-562C977DC2A7}"/>
    <dgm:cxn modelId="{56584991-50E0-450A-91FD-6596EE4162F0}" type="presOf" srcId="{D6623D31-F969-4B5C-8C38-27DC7D7BBEA3}" destId="{D4E34F3E-B83A-4F51-991E-CDBFCD26F95C}" srcOrd="1" destOrd="0" presId="urn:microsoft.com/office/officeart/2005/8/layout/orgChart1"/>
    <dgm:cxn modelId="{7C2B86B2-8383-4837-B291-DB8811EA4780}" type="presOf" srcId="{737289ED-3CFA-4F6B-8A44-7F45C924410B}" destId="{FAB60CB5-75F4-4304-AB69-1B0A9BDB23B3}" srcOrd="0" destOrd="0" presId="urn:microsoft.com/office/officeart/2005/8/layout/orgChart1"/>
    <dgm:cxn modelId="{3CA546BC-5C85-4443-A234-84578A841DC3}" type="presOf" srcId="{DFE197AE-5058-48A1-A6DD-CCDA5BD27FF5}" destId="{250E3EFE-1FAA-40F1-883A-E7FD44B44E39}" srcOrd="0" destOrd="0" presId="urn:microsoft.com/office/officeart/2005/8/layout/orgChart1"/>
    <dgm:cxn modelId="{4512D6BF-1229-4BFF-8029-7D26047E8BB7}" type="presOf" srcId="{E4661046-BCF4-4F74-9817-64D14AE582AF}" destId="{A329698D-6E90-4A33-B19E-1F4E0AAAA817}" srcOrd="0" destOrd="0" presId="urn:microsoft.com/office/officeart/2005/8/layout/orgChart1"/>
    <dgm:cxn modelId="{71F068D5-94B4-4746-A928-F9F4F065A3D5}" srcId="{558248E1-386B-45AE-8735-472FF76EC181}" destId="{DFE197AE-5058-48A1-A6DD-CCDA5BD27FF5}" srcOrd="2" destOrd="0" parTransId="{1924A597-C828-4605-BAB9-59772802CFD6}" sibTransId="{ACD5DB3A-6C18-4074-9EC7-254E19431E6A}"/>
    <dgm:cxn modelId="{015821E1-4565-4E48-B435-3E6AFA43D8DE}" srcId="{558248E1-386B-45AE-8735-472FF76EC181}" destId="{FF574B91-A209-43E0-9D41-B1425A290987}" srcOrd="0" destOrd="0" parTransId="{737289ED-3CFA-4F6B-8A44-7F45C924410B}" sibTransId="{18BE636F-68D2-4BCB-90E3-648370FD364B}"/>
    <dgm:cxn modelId="{47D14CE8-FD46-4CF0-A93D-587DAC5A80F0}" type="presOf" srcId="{DFE197AE-5058-48A1-A6DD-CCDA5BD27FF5}" destId="{03463E5B-3F59-4B3E-BA53-A4F8A3B16DFF}" srcOrd="1" destOrd="0" presId="urn:microsoft.com/office/officeart/2005/8/layout/orgChart1"/>
    <dgm:cxn modelId="{8FD419E9-952E-4A9A-82B9-BF853ACB7236}" type="presOf" srcId="{E2E579D6-3B3A-49C7-A7F9-538E875356AA}" destId="{534DDEAF-5A9B-4248-B951-5C7D4AB8E8C4}" srcOrd="0" destOrd="0" presId="urn:microsoft.com/office/officeart/2005/8/layout/orgChart1"/>
    <dgm:cxn modelId="{8E0DA8F6-ED0C-4EED-B544-4F68160CA6F6}" type="presOf" srcId="{558248E1-386B-45AE-8735-472FF76EC181}" destId="{AB8895BD-5833-40D5-83C3-595B0655D28A}" srcOrd="1" destOrd="0" presId="urn:microsoft.com/office/officeart/2005/8/layout/orgChart1"/>
    <dgm:cxn modelId="{F2AE8DF8-B507-4038-9FFB-5CD6DD5B6A0E}" srcId="{558248E1-386B-45AE-8735-472FF76EC181}" destId="{E4661046-BCF4-4F74-9817-64D14AE582AF}" srcOrd="1" destOrd="0" parTransId="{953031EB-6506-493F-984D-E09FBC2889C4}" sibTransId="{F314C454-327B-489B-922F-8B08905644F3}"/>
    <dgm:cxn modelId="{3FF65B9E-13C6-4E69-AF43-2D356FBD138E}" type="presParOf" srcId="{E399A809-8878-4BB9-8C8B-72D0C14877CE}" destId="{8FA37E80-0027-4C72-81E2-4BB6C09075F7}" srcOrd="0" destOrd="0" presId="urn:microsoft.com/office/officeart/2005/8/layout/orgChart1"/>
    <dgm:cxn modelId="{C5EE8D06-E06C-4C04-A6A9-F0A50E08FFC1}" type="presParOf" srcId="{8FA37E80-0027-4C72-81E2-4BB6C09075F7}" destId="{2D3CE949-9850-4741-9192-AEE4BE241337}" srcOrd="0" destOrd="0" presId="urn:microsoft.com/office/officeart/2005/8/layout/orgChart1"/>
    <dgm:cxn modelId="{23092AC1-687E-44A7-8E5F-31E1148030AB}" type="presParOf" srcId="{2D3CE949-9850-4741-9192-AEE4BE241337}" destId="{EE7CD6EE-F781-4524-ABFD-513355D6DD1D}" srcOrd="0" destOrd="0" presId="urn:microsoft.com/office/officeart/2005/8/layout/orgChart1"/>
    <dgm:cxn modelId="{875E5C61-8E89-4A42-8DFF-77AD5B5EE726}" type="presParOf" srcId="{2D3CE949-9850-4741-9192-AEE4BE241337}" destId="{760ED8C5-A900-4AA7-A9D3-6369F68014C9}" srcOrd="1" destOrd="0" presId="urn:microsoft.com/office/officeart/2005/8/layout/orgChart1"/>
    <dgm:cxn modelId="{AD20168E-E98B-42CB-A8B2-15F0DD11BEF1}" type="presParOf" srcId="{8FA37E80-0027-4C72-81E2-4BB6C09075F7}" destId="{747FEAC1-08B9-4C60-B683-16A99BB81B6D}" srcOrd="1" destOrd="0" presId="urn:microsoft.com/office/officeart/2005/8/layout/orgChart1"/>
    <dgm:cxn modelId="{5AFFEEEB-FB4A-4F36-A836-E294C6F6C1DB}" type="presParOf" srcId="{747FEAC1-08B9-4C60-B683-16A99BB81B6D}" destId="{534DDEAF-5A9B-4248-B951-5C7D4AB8E8C4}" srcOrd="0" destOrd="0" presId="urn:microsoft.com/office/officeart/2005/8/layout/orgChart1"/>
    <dgm:cxn modelId="{92C5CB4A-684D-4EC7-93C7-73608146EBA0}" type="presParOf" srcId="{747FEAC1-08B9-4C60-B683-16A99BB81B6D}" destId="{3C17504C-F120-46A1-A741-6FF267FD09C1}" srcOrd="1" destOrd="0" presId="urn:microsoft.com/office/officeart/2005/8/layout/orgChart1"/>
    <dgm:cxn modelId="{580DEAA5-BD27-45A0-A435-CAB852D73DC7}" type="presParOf" srcId="{3C17504C-F120-46A1-A741-6FF267FD09C1}" destId="{058993B1-6F03-4B69-9EE3-00CC3135B009}" srcOrd="0" destOrd="0" presId="urn:microsoft.com/office/officeart/2005/8/layout/orgChart1"/>
    <dgm:cxn modelId="{465411B2-B693-4B08-811A-B0D17261831C}" type="presParOf" srcId="{058993B1-6F03-4B69-9EE3-00CC3135B009}" destId="{5AA52515-AB04-4182-8AAD-F5E2097E6F32}" srcOrd="0" destOrd="0" presId="urn:microsoft.com/office/officeart/2005/8/layout/orgChart1"/>
    <dgm:cxn modelId="{C47FC58E-F9FB-4286-9FD2-284C6ABAB7F3}" type="presParOf" srcId="{058993B1-6F03-4B69-9EE3-00CC3135B009}" destId="{AB8895BD-5833-40D5-83C3-595B0655D28A}" srcOrd="1" destOrd="0" presId="urn:microsoft.com/office/officeart/2005/8/layout/orgChart1"/>
    <dgm:cxn modelId="{E1DA0CDA-4B45-4671-8DFE-25F42D07C2E4}" type="presParOf" srcId="{3C17504C-F120-46A1-A741-6FF267FD09C1}" destId="{B4AE6CD1-3E71-4184-8286-50839AE32DA3}" srcOrd="1" destOrd="0" presId="urn:microsoft.com/office/officeart/2005/8/layout/orgChart1"/>
    <dgm:cxn modelId="{2C03B908-EF7E-4F66-827C-5A4E368DEC00}" type="presParOf" srcId="{B4AE6CD1-3E71-4184-8286-50839AE32DA3}" destId="{FAB60CB5-75F4-4304-AB69-1B0A9BDB23B3}" srcOrd="0" destOrd="0" presId="urn:microsoft.com/office/officeart/2005/8/layout/orgChart1"/>
    <dgm:cxn modelId="{5787E580-9CCA-4817-82F3-EE99C9C17615}" type="presParOf" srcId="{B4AE6CD1-3E71-4184-8286-50839AE32DA3}" destId="{B66A323F-8159-4ADE-BC7F-9AB3AE785D67}" srcOrd="1" destOrd="0" presId="urn:microsoft.com/office/officeart/2005/8/layout/orgChart1"/>
    <dgm:cxn modelId="{21FB0018-2DE6-4551-B7E4-29CC58D55B4A}" type="presParOf" srcId="{B66A323F-8159-4ADE-BC7F-9AB3AE785D67}" destId="{42108ED2-1F51-4F35-BBD3-2AD24CF50695}" srcOrd="0" destOrd="0" presId="urn:microsoft.com/office/officeart/2005/8/layout/orgChart1"/>
    <dgm:cxn modelId="{47675B08-D9EA-45A2-99A1-B52E65F1A37B}" type="presParOf" srcId="{42108ED2-1F51-4F35-BBD3-2AD24CF50695}" destId="{AE3A4D80-D506-4D2F-90BE-734B746C2707}" srcOrd="0" destOrd="0" presId="urn:microsoft.com/office/officeart/2005/8/layout/orgChart1"/>
    <dgm:cxn modelId="{DF7ECCA6-A048-4088-97B7-F658865B9230}" type="presParOf" srcId="{42108ED2-1F51-4F35-BBD3-2AD24CF50695}" destId="{CD90E98F-294F-4D04-947E-3278AAE41DD0}" srcOrd="1" destOrd="0" presId="urn:microsoft.com/office/officeart/2005/8/layout/orgChart1"/>
    <dgm:cxn modelId="{AEA74396-4D15-439A-BB05-8F0978A9B1B3}" type="presParOf" srcId="{B66A323F-8159-4ADE-BC7F-9AB3AE785D67}" destId="{37472D29-46AB-4DFB-92C8-BB28AF026959}" srcOrd="1" destOrd="0" presId="urn:microsoft.com/office/officeart/2005/8/layout/orgChart1"/>
    <dgm:cxn modelId="{7E1234BC-237A-4F54-BE54-7094B0CEA033}" type="presParOf" srcId="{B66A323F-8159-4ADE-BC7F-9AB3AE785D67}" destId="{34D66B95-BEC6-47BA-8AAC-8639CA2899A1}" srcOrd="2" destOrd="0" presId="urn:microsoft.com/office/officeart/2005/8/layout/orgChart1"/>
    <dgm:cxn modelId="{84229FC9-2C58-447D-B60F-B9E04BE0988B}" type="presParOf" srcId="{B4AE6CD1-3E71-4184-8286-50839AE32DA3}" destId="{CCAA2F08-127C-42CE-8B12-2B4F89324C47}" srcOrd="2" destOrd="0" presId="urn:microsoft.com/office/officeart/2005/8/layout/orgChart1"/>
    <dgm:cxn modelId="{198F85E5-D3FD-4244-AF9B-6F063D271443}" type="presParOf" srcId="{B4AE6CD1-3E71-4184-8286-50839AE32DA3}" destId="{6C8C408C-47ED-43EF-93E7-26F86BD9D628}" srcOrd="3" destOrd="0" presId="urn:microsoft.com/office/officeart/2005/8/layout/orgChart1"/>
    <dgm:cxn modelId="{169708CF-E328-4AC5-89F6-037FBE6762A4}" type="presParOf" srcId="{6C8C408C-47ED-43EF-93E7-26F86BD9D628}" destId="{3E620400-5AEF-485D-909D-373B1F0AFAB2}" srcOrd="0" destOrd="0" presId="urn:microsoft.com/office/officeart/2005/8/layout/orgChart1"/>
    <dgm:cxn modelId="{DDB066B8-D34E-4395-B6E4-1A715A771DF1}" type="presParOf" srcId="{3E620400-5AEF-485D-909D-373B1F0AFAB2}" destId="{A329698D-6E90-4A33-B19E-1F4E0AAAA817}" srcOrd="0" destOrd="0" presId="urn:microsoft.com/office/officeart/2005/8/layout/orgChart1"/>
    <dgm:cxn modelId="{1C894686-8D9F-48B4-8060-E18138FBFB56}" type="presParOf" srcId="{3E620400-5AEF-485D-909D-373B1F0AFAB2}" destId="{059604A7-4ADF-4F3C-9169-FCBE78494D39}" srcOrd="1" destOrd="0" presId="urn:microsoft.com/office/officeart/2005/8/layout/orgChart1"/>
    <dgm:cxn modelId="{394A3F50-CA95-4011-B979-56C4022453F8}" type="presParOf" srcId="{6C8C408C-47ED-43EF-93E7-26F86BD9D628}" destId="{1A346F8E-5C79-4C28-83AB-B30CADE31539}" srcOrd="1" destOrd="0" presId="urn:microsoft.com/office/officeart/2005/8/layout/orgChart1"/>
    <dgm:cxn modelId="{6B81FCD4-0A6E-4C98-92B3-26A399ED7635}" type="presParOf" srcId="{6C8C408C-47ED-43EF-93E7-26F86BD9D628}" destId="{ABF434A9-8476-46CB-8A9D-0C4E6D6D50E1}" srcOrd="2" destOrd="0" presId="urn:microsoft.com/office/officeart/2005/8/layout/orgChart1"/>
    <dgm:cxn modelId="{970CF658-06FD-41C6-9F03-50DA23C1D9BB}" type="presParOf" srcId="{B4AE6CD1-3E71-4184-8286-50839AE32DA3}" destId="{88B4B12B-5C98-4C72-88EF-AF4D44A7885D}" srcOrd="4" destOrd="0" presId="urn:microsoft.com/office/officeart/2005/8/layout/orgChart1"/>
    <dgm:cxn modelId="{5AC148E2-74E6-4B5B-B39A-3340640FEEF4}" type="presParOf" srcId="{B4AE6CD1-3E71-4184-8286-50839AE32DA3}" destId="{19E4EC2D-569F-4E42-9F0E-AB7FC9E27473}" srcOrd="5" destOrd="0" presId="urn:microsoft.com/office/officeart/2005/8/layout/orgChart1"/>
    <dgm:cxn modelId="{1E284CD0-14CD-441D-A7AE-CB3B8F41BDCF}" type="presParOf" srcId="{19E4EC2D-569F-4E42-9F0E-AB7FC9E27473}" destId="{5870BC9E-E247-4501-8C05-8A502B684375}" srcOrd="0" destOrd="0" presId="urn:microsoft.com/office/officeart/2005/8/layout/orgChart1"/>
    <dgm:cxn modelId="{36AB19CA-48D0-46EA-B824-059D21420BD6}" type="presParOf" srcId="{5870BC9E-E247-4501-8C05-8A502B684375}" destId="{250E3EFE-1FAA-40F1-883A-E7FD44B44E39}" srcOrd="0" destOrd="0" presId="urn:microsoft.com/office/officeart/2005/8/layout/orgChart1"/>
    <dgm:cxn modelId="{3FFFA9E8-53F8-4DE9-AAF7-1F69678DABAE}" type="presParOf" srcId="{5870BC9E-E247-4501-8C05-8A502B684375}" destId="{03463E5B-3F59-4B3E-BA53-A4F8A3B16DFF}" srcOrd="1" destOrd="0" presId="urn:microsoft.com/office/officeart/2005/8/layout/orgChart1"/>
    <dgm:cxn modelId="{5F0F1803-4013-46CB-BF16-01DF340F5F56}" type="presParOf" srcId="{19E4EC2D-569F-4E42-9F0E-AB7FC9E27473}" destId="{F9DBD4C6-F8E2-46BF-BFF4-7036F0C5ECB1}" srcOrd="1" destOrd="0" presId="urn:microsoft.com/office/officeart/2005/8/layout/orgChart1"/>
    <dgm:cxn modelId="{3B435DB4-F0E1-4C9B-88F9-5975DA4BB618}" type="presParOf" srcId="{19E4EC2D-569F-4E42-9F0E-AB7FC9E27473}" destId="{53A05D9E-9C97-41F8-927F-40F1CC3A72E3}" srcOrd="2" destOrd="0" presId="urn:microsoft.com/office/officeart/2005/8/layout/orgChart1"/>
    <dgm:cxn modelId="{5D4E1620-7F3B-49B6-B52C-F9605E0830D7}" type="presParOf" srcId="{3C17504C-F120-46A1-A741-6FF267FD09C1}" destId="{BD6B659B-64AB-460D-B0C8-F7427B12B78E}" srcOrd="2" destOrd="0" presId="urn:microsoft.com/office/officeart/2005/8/layout/orgChart1"/>
    <dgm:cxn modelId="{1DF954F2-A87A-4E78-BD07-41910D7ECFF0}" type="presParOf" srcId="{747FEAC1-08B9-4C60-B683-16A99BB81B6D}" destId="{3E77BD09-9F16-468F-8118-64C19D31FEFF}" srcOrd="2" destOrd="0" presId="urn:microsoft.com/office/officeart/2005/8/layout/orgChart1"/>
    <dgm:cxn modelId="{1E614EB7-099C-432F-818E-1A49873809A0}" type="presParOf" srcId="{747FEAC1-08B9-4C60-B683-16A99BB81B6D}" destId="{D1110982-A5DB-4F4A-9A3F-87228B52D572}" srcOrd="3" destOrd="0" presId="urn:microsoft.com/office/officeart/2005/8/layout/orgChart1"/>
    <dgm:cxn modelId="{B8BAFB20-F245-472C-8E4D-815D2A72B769}" type="presParOf" srcId="{D1110982-A5DB-4F4A-9A3F-87228B52D572}" destId="{BA3518FD-F2EF-4CF4-98F9-7C592DC7553D}" srcOrd="0" destOrd="0" presId="urn:microsoft.com/office/officeart/2005/8/layout/orgChart1"/>
    <dgm:cxn modelId="{34BA66F3-7904-4E64-A76D-608DB2EE6AF6}" type="presParOf" srcId="{BA3518FD-F2EF-4CF4-98F9-7C592DC7553D}" destId="{349BBE2B-ACF6-4552-8E63-1B9DA4AA4031}" srcOrd="0" destOrd="0" presId="urn:microsoft.com/office/officeart/2005/8/layout/orgChart1"/>
    <dgm:cxn modelId="{9BB0B97A-97BC-40A0-959E-750DA51C07F0}" type="presParOf" srcId="{BA3518FD-F2EF-4CF4-98F9-7C592DC7553D}" destId="{C8B4BF59-A489-482D-AF2F-2209868D2DEA}" srcOrd="1" destOrd="0" presId="urn:microsoft.com/office/officeart/2005/8/layout/orgChart1"/>
    <dgm:cxn modelId="{0D0B5D17-30B1-4553-A8CF-C18E84032BB2}" type="presParOf" srcId="{D1110982-A5DB-4F4A-9A3F-87228B52D572}" destId="{DD5A2E3B-725F-49A7-8D82-CAB07B6C169A}" srcOrd="1" destOrd="0" presId="urn:microsoft.com/office/officeart/2005/8/layout/orgChart1"/>
    <dgm:cxn modelId="{C465C3A4-FEDB-4576-A881-A3EA5FF8BF59}" type="presParOf" srcId="{D1110982-A5DB-4F4A-9A3F-87228B52D572}" destId="{D24BB1E2-A7C3-41F8-88DB-447E443A5EC2}" srcOrd="2" destOrd="0" presId="urn:microsoft.com/office/officeart/2005/8/layout/orgChart1"/>
    <dgm:cxn modelId="{E8BDFB56-7DB0-41D3-8E91-FBD24B8D4F97}" type="presParOf" srcId="{747FEAC1-08B9-4C60-B683-16A99BB81B6D}" destId="{0162C05A-6241-456D-9F12-48608F459EB7}" srcOrd="4" destOrd="0" presId="urn:microsoft.com/office/officeart/2005/8/layout/orgChart1"/>
    <dgm:cxn modelId="{1E4C08AC-BB2C-47B6-B1DE-2D5E95565A77}" type="presParOf" srcId="{747FEAC1-08B9-4C60-B683-16A99BB81B6D}" destId="{131D8E9C-CB71-4B71-BAEA-785DA26F0BAE}" srcOrd="5" destOrd="0" presId="urn:microsoft.com/office/officeart/2005/8/layout/orgChart1"/>
    <dgm:cxn modelId="{D5E8CA8B-04D8-4E1B-BE27-E1B684144C5E}" type="presParOf" srcId="{131D8E9C-CB71-4B71-BAEA-785DA26F0BAE}" destId="{F682E6A4-ED76-49A5-A537-F887E59A148D}" srcOrd="0" destOrd="0" presId="urn:microsoft.com/office/officeart/2005/8/layout/orgChart1"/>
    <dgm:cxn modelId="{8F3F8E3B-4FE6-4608-9D53-7405B914740A}" type="presParOf" srcId="{F682E6A4-ED76-49A5-A537-F887E59A148D}" destId="{3132EBA4-3625-45CA-9171-444722D16D72}" srcOrd="0" destOrd="0" presId="urn:microsoft.com/office/officeart/2005/8/layout/orgChart1"/>
    <dgm:cxn modelId="{40792964-625B-449E-A17E-8E03D6C9AE2B}" type="presParOf" srcId="{F682E6A4-ED76-49A5-A537-F887E59A148D}" destId="{D4E34F3E-B83A-4F51-991E-CDBFCD26F95C}" srcOrd="1" destOrd="0" presId="urn:microsoft.com/office/officeart/2005/8/layout/orgChart1"/>
    <dgm:cxn modelId="{AC1D8C71-21C3-4689-B79E-DACD43DA2D1D}" type="presParOf" srcId="{131D8E9C-CB71-4B71-BAEA-785DA26F0BAE}" destId="{1B85E3B1-1DF9-49BC-B793-F3C7BA4AC3F6}" srcOrd="1" destOrd="0" presId="urn:microsoft.com/office/officeart/2005/8/layout/orgChart1"/>
    <dgm:cxn modelId="{181B5C9E-8383-4755-868C-18EF4D8A2D94}" type="presParOf" srcId="{131D8E9C-CB71-4B71-BAEA-785DA26F0BAE}" destId="{1465CA31-F03C-42DE-BFB4-148A89B04EC1}" srcOrd="2" destOrd="0" presId="urn:microsoft.com/office/officeart/2005/8/layout/orgChart1"/>
    <dgm:cxn modelId="{66EED574-C5F3-4D44-A531-D430D82413F7}" type="presParOf" srcId="{8FA37E80-0027-4C72-81E2-4BB6C09075F7}" destId="{37700037-BAF7-4306-AD41-878E07D420E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57E428-2646-4F0B-B6F2-83ECF04FBFF3}" type="doc">
      <dgm:prSet loTypeId="urn:microsoft.com/office/officeart/2005/8/layout/chevron1" loCatId="process" qsTypeId="urn:microsoft.com/office/officeart/2005/8/quickstyle/3d2" qsCatId="3D" csTypeId="urn:microsoft.com/office/officeart/2005/8/colors/accent1_2" csCatId="accent1" phldr="1"/>
      <dgm:spPr/>
      <dgm:t>
        <a:bodyPr/>
        <a:lstStyle/>
        <a:p>
          <a:endParaRPr lang="pl-PL"/>
        </a:p>
      </dgm:t>
    </dgm:pt>
    <dgm:pt modelId="{AA8B5BB1-2A04-4A60-B6FC-4171FF19F8BE}">
      <dgm:prSet phldrT="[Tekst]" custT="1"/>
      <dgm:spPr/>
      <dgm:t>
        <a:bodyPr/>
        <a:lstStyle/>
        <a:p>
          <a:r>
            <a:rPr lang="pl-PL" sz="3600" b="1" dirty="0"/>
            <a:t>Aneks do Umowy</a:t>
          </a:r>
        </a:p>
      </dgm:t>
    </dgm:pt>
    <dgm:pt modelId="{409EE19F-0C93-4E18-91B5-525248ACBAB6}" type="parTrans" cxnId="{C733D90C-F9D0-4BC8-A107-E859F669414E}">
      <dgm:prSet/>
      <dgm:spPr/>
      <dgm:t>
        <a:bodyPr/>
        <a:lstStyle/>
        <a:p>
          <a:endParaRPr lang="pl-PL"/>
        </a:p>
      </dgm:t>
    </dgm:pt>
    <dgm:pt modelId="{A511A95E-5427-45F3-BD90-8E07969EE9ED}" type="sibTrans" cxnId="{C733D90C-F9D0-4BC8-A107-E859F669414E}">
      <dgm:prSet/>
      <dgm:spPr/>
      <dgm:t>
        <a:bodyPr/>
        <a:lstStyle/>
        <a:p>
          <a:endParaRPr lang="pl-PL"/>
        </a:p>
      </dgm:t>
    </dgm:pt>
    <dgm:pt modelId="{60044476-BDAA-490A-89EC-626E8C5E39ED}">
      <dgm:prSet phldrT="[Tekst]"/>
      <dgm:spPr/>
      <dgm:t>
        <a:bodyPr/>
        <a:lstStyle/>
        <a:p>
          <a:endParaRPr lang="pl-PL" b="1" dirty="0"/>
        </a:p>
      </dgm:t>
    </dgm:pt>
    <dgm:pt modelId="{EA47474D-EC5A-4A51-A2A5-6B2E4EC26D39}" type="parTrans" cxnId="{287AA17C-B602-49E0-8376-917F3E1E7BB2}">
      <dgm:prSet/>
      <dgm:spPr/>
      <dgm:t>
        <a:bodyPr/>
        <a:lstStyle/>
        <a:p>
          <a:endParaRPr lang="pl-PL"/>
        </a:p>
      </dgm:t>
    </dgm:pt>
    <dgm:pt modelId="{3936298D-4E01-4067-AE96-47B82742F4A9}" type="sibTrans" cxnId="{287AA17C-B602-49E0-8376-917F3E1E7BB2}">
      <dgm:prSet/>
      <dgm:spPr/>
      <dgm:t>
        <a:bodyPr/>
        <a:lstStyle/>
        <a:p>
          <a:endParaRPr lang="pl-PL"/>
        </a:p>
      </dgm:t>
    </dgm:pt>
    <dgm:pt modelId="{4ED73E8B-7FE6-4CC0-9F22-680F1D138FC9}">
      <dgm:prSet phldrT="[Tekst]" custT="1"/>
      <dgm:spPr/>
      <dgm:t>
        <a:bodyPr/>
        <a:lstStyle/>
        <a:p>
          <a:r>
            <a:rPr lang="pl-PL" sz="2400" b="1" dirty="0"/>
            <a:t>Rozliczenie dodatkowej płatności</a:t>
          </a:r>
        </a:p>
      </dgm:t>
    </dgm:pt>
    <dgm:pt modelId="{F3BE95DB-40BF-4207-9D24-49940EA41BD1}" type="sibTrans" cxnId="{CDBE2CAC-5416-4995-B7C8-4A453DD1345D}">
      <dgm:prSet/>
      <dgm:spPr/>
      <dgm:t>
        <a:bodyPr/>
        <a:lstStyle/>
        <a:p>
          <a:endParaRPr lang="pl-PL"/>
        </a:p>
      </dgm:t>
    </dgm:pt>
    <dgm:pt modelId="{069F54AB-F704-4B26-8985-D2913175CCDF}" type="parTrans" cxnId="{CDBE2CAC-5416-4995-B7C8-4A453DD1345D}">
      <dgm:prSet/>
      <dgm:spPr/>
      <dgm:t>
        <a:bodyPr/>
        <a:lstStyle/>
        <a:p>
          <a:endParaRPr lang="pl-PL"/>
        </a:p>
      </dgm:t>
    </dgm:pt>
    <dgm:pt modelId="{E81ABF3C-23E3-405F-B275-59507DB5DB12}">
      <dgm:prSet/>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pl-PL" i="1" dirty="0">
              <a:solidFill>
                <a:schemeClr val="tx1"/>
              </a:solidFill>
            </a:rPr>
            <a:t>Pisemne stanowisko zamawiającego w zakresie uznania wniosku Wykonawcy</a:t>
          </a:r>
        </a:p>
      </dgm:t>
    </dgm:pt>
    <dgm:pt modelId="{48EC7EFB-4FBD-4AC7-A518-A5E97452ABDD}" type="parTrans" cxnId="{5AC11E94-0BC9-42F1-8393-C742CEE5B7F1}">
      <dgm:prSet/>
      <dgm:spPr/>
      <dgm:t>
        <a:bodyPr/>
        <a:lstStyle/>
        <a:p>
          <a:endParaRPr lang="pl-PL"/>
        </a:p>
      </dgm:t>
    </dgm:pt>
    <dgm:pt modelId="{EDA0CF7F-B330-4395-835E-38E9B9B5DB9E}" type="sibTrans" cxnId="{5AC11E94-0BC9-42F1-8393-C742CEE5B7F1}">
      <dgm:prSet/>
      <dgm:spPr/>
      <dgm:t>
        <a:bodyPr/>
        <a:lstStyle/>
        <a:p>
          <a:endParaRPr lang="pl-PL"/>
        </a:p>
      </dgm:t>
    </dgm:pt>
    <dgm:pt modelId="{D64F0ABE-32D4-49E5-B391-1CDC525A0591}" type="pres">
      <dgm:prSet presAssocID="{6557E428-2646-4F0B-B6F2-83ECF04FBFF3}" presName="Name0" presStyleCnt="0">
        <dgm:presLayoutVars>
          <dgm:dir/>
          <dgm:animLvl val="lvl"/>
          <dgm:resizeHandles val="exact"/>
        </dgm:presLayoutVars>
      </dgm:prSet>
      <dgm:spPr/>
    </dgm:pt>
    <dgm:pt modelId="{B277B086-887A-4C40-B6EC-5AD100386B3E}" type="pres">
      <dgm:prSet presAssocID="{E81ABF3C-23E3-405F-B275-59507DB5DB12}" presName="composite" presStyleCnt="0"/>
      <dgm:spPr/>
    </dgm:pt>
    <dgm:pt modelId="{42AEAC2A-1661-491E-B213-AC7459CF87DD}" type="pres">
      <dgm:prSet presAssocID="{E81ABF3C-23E3-405F-B275-59507DB5DB12}" presName="parTx" presStyleLbl="node1" presStyleIdx="0" presStyleCnt="3" custLinFactNeighborX="1647" custLinFactNeighborY="19196">
        <dgm:presLayoutVars>
          <dgm:chMax val="0"/>
          <dgm:chPref val="0"/>
          <dgm:bulletEnabled val="1"/>
        </dgm:presLayoutVars>
      </dgm:prSet>
      <dgm:spPr/>
    </dgm:pt>
    <dgm:pt modelId="{3B470C28-4CE3-4428-A498-5C2D95C4DD64}" type="pres">
      <dgm:prSet presAssocID="{E81ABF3C-23E3-405F-B275-59507DB5DB12}" presName="desTx" presStyleLbl="revTx" presStyleIdx="0" presStyleCnt="1">
        <dgm:presLayoutVars>
          <dgm:bulletEnabled val="1"/>
        </dgm:presLayoutVars>
      </dgm:prSet>
      <dgm:spPr/>
    </dgm:pt>
    <dgm:pt modelId="{8257E2F1-5224-415A-92FC-2BB7064A2F49}" type="pres">
      <dgm:prSet presAssocID="{EDA0CF7F-B330-4395-835E-38E9B9B5DB9E}" presName="space" presStyleCnt="0"/>
      <dgm:spPr/>
    </dgm:pt>
    <dgm:pt modelId="{80CA9077-00DD-4C3E-A8AD-BBB6B9B871B1}" type="pres">
      <dgm:prSet presAssocID="{AA8B5BB1-2A04-4A60-B6FC-4171FF19F8BE}" presName="composite" presStyleCnt="0"/>
      <dgm:spPr/>
    </dgm:pt>
    <dgm:pt modelId="{884980D7-4C51-46D1-BE9D-B67E65D9B3C8}" type="pres">
      <dgm:prSet presAssocID="{AA8B5BB1-2A04-4A60-B6FC-4171FF19F8BE}" presName="parTx" presStyleLbl="node1" presStyleIdx="1" presStyleCnt="3" custScaleX="149219" custScaleY="171099" custLinFactNeighborX="-6177" custLinFactNeighborY="1280">
        <dgm:presLayoutVars>
          <dgm:chMax val="0"/>
          <dgm:chPref val="0"/>
          <dgm:bulletEnabled val="1"/>
        </dgm:presLayoutVars>
      </dgm:prSet>
      <dgm:spPr/>
    </dgm:pt>
    <dgm:pt modelId="{98379CD6-755F-40A4-B14B-6EC8899332FF}" type="pres">
      <dgm:prSet presAssocID="{AA8B5BB1-2A04-4A60-B6FC-4171FF19F8BE}" presName="desTx" presStyleLbl="revTx" presStyleIdx="0" presStyleCnt="1">
        <dgm:presLayoutVars>
          <dgm:bulletEnabled val="1"/>
        </dgm:presLayoutVars>
      </dgm:prSet>
      <dgm:spPr/>
    </dgm:pt>
    <dgm:pt modelId="{5F97464B-4628-4932-B9F4-A86A773C23CE}" type="pres">
      <dgm:prSet presAssocID="{A511A95E-5427-45F3-BD90-8E07969EE9ED}" presName="space" presStyleCnt="0"/>
      <dgm:spPr/>
    </dgm:pt>
    <dgm:pt modelId="{DA4CC633-5448-4835-B6CE-B00BAE0944D2}" type="pres">
      <dgm:prSet presAssocID="{4ED73E8B-7FE6-4CC0-9F22-680F1D138FC9}" presName="composite" presStyleCnt="0"/>
      <dgm:spPr/>
    </dgm:pt>
    <dgm:pt modelId="{82A993CB-8989-4CBC-99B4-EF3748E830EF}" type="pres">
      <dgm:prSet presAssocID="{4ED73E8B-7FE6-4CC0-9F22-680F1D138FC9}" presName="parTx" presStyleLbl="node1" presStyleIdx="2" presStyleCnt="3" custLinFactNeighborX="104" custLinFactNeighborY="18502">
        <dgm:presLayoutVars>
          <dgm:chMax val="0"/>
          <dgm:chPref val="0"/>
          <dgm:bulletEnabled val="1"/>
        </dgm:presLayoutVars>
      </dgm:prSet>
      <dgm:spPr/>
    </dgm:pt>
    <dgm:pt modelId="{0969076B-79D9-4496-A0C8-953BD69F7BBE}" type="pres">
      <dgm:prSet presAssocID="{4ED73E8B-7FE6-4CC0-9F22-680F1D138FC9}" presName="desTx" presStyleLbl="revTx" presStyleIdx="0" presStyleCnt="1">
        <dgm:presLayoutVars>
          <dgm:bulletEnabled val="1"/>
        </dgm:presLayoutVars>
      </dgm:prSet>
      <dgm:spPr/>
    </dgm:pt>
  </dgm:ptLst>
  <dgm:cxnLst>
    <dgm:cxn modelId="{C733D90C-F9D0-4BC8-A107-E859F669414E}" srcId="{6557E428-2646-4F0B-B6F2-83ECF04FBFF3}" destId="{AA8B5BB1-2A04-4A60-B6FC-4171FF19F8BE}" srcOrd="1" destOrd="0" parTransId="{409EE19F-0C93-4E18-91B5-525248ACBAB6}" sibTransId="{A511A95E-5427-45F3-BD90-8E07969EE9ED}"/>
    <dgm:cxn modelId="{D8B5025D-0635-4E8A-8438-72D3601AABD5}" type="presOf" srcId="{AA8B5BB1-2A04-4A60-B6FC-4171FF19F8BE}" destId="{884980D7-4C51-46D1-BE9D-B67E65D9B3C8}" srcOrd="0" destOrd="0" presId="urn:microsoft.com/office/officeart/2005/8/layout/chevron1"/>
    <dgm:cxn modelId="{4131844A-0017-4CF1-9092-62C0FD77752C}" type="presOf" srcId="{60044476-BDAA-490A-89EC-626E8C5E39ED}" destId="{98379CD6-755F-40A4-B14B-6EC8899332FF}" srcOrd="0" destOrd="0" presId="urn:microsoft.com/office/officeart/2005/8/layout/chevron1"/>
    <dgm:cxn modelId="{0AFE0776-9311-427C-91E0-4088EAA1FB30}" type="presOf" srcId="{E81ABF3C-23E3-405F-B275-59507DB5DB12}" destId="{42AEAC2A-1661-491E-B213-AC7459CF87DD}" srcOrd="0" destOrd="0" presId="urn:microsoft.com/office/officeart/2005/8/layout/chevron1"/>
    <dgm:cxn modelId="{287AA17C-B602-49E0-8376-917F3E1E7BB2}" srcId="{AA8B5BB1-2A04-4A60-B6FC-4171FF19F8BE}" destId="{60044476-BDAA-490A-89EC-626E8C5E39ED}" srcOrd="0" destOrd="0" parTransId="{EA47474D-EC5A-4A51-A2A5-6B2E4EC26D39}" sibTransId="{3936298D-4E01-4067-AE96-47B82742F4A9}"/>
    <dgm:cxn modelId="{48C8EA87-5B73-4440-AFA3-3C1CFC642F05}" type="presOf" srcId="{4ED73E8B-7FE6-4CC0-9F22-680F1D138FC9}" destId="{82A993CB-8989-4CBC-99B4-EF3748E830EF}" srcOrd="0" destOrd="0" presId="urn:microsoft.com/office/officeart/2005/8/layout/chevron1"/>
    <dgm:cxn modelId="{8FFE8988-F314-4724-88E5-461E87B93CEF}" type="presOf" srcId="{6557E428-2646-4F0B-B6F2-83ECF04FBFF3}" destId="{D64F0ABE-32D4-49E5-B391-1CDC525A0591}" srcOrd="0" destOrd="0" presId="urn:microsoft.com/office/officeart/2005/8/layout/chevron1"/>
    <dgm:cxn modelId="{5AC11E94-0BC9-42F1-8393-C742CEE5B7F1}" srcId="{6557E428-2646-4F0B-B6F2-83ECF04FBFF3}" destId="{E81ABF3C-23E3-405F-B275-59507DB5DB12}" srcOrd="0" destOrd="0" parTransId="{48EC7EFB-4FBD-4AC7-A518-A5E97452ABDD}" sibTransId="{EDA0CF7F-B330-4395-835E-38E9B9B5DB9E}"/>
    <dgm:cxn modelId="{CDBE2CAC-5416-4995-B7C8-4A453DD1345D}" srcId="{6557E428-2646-4F0B-B6F2-83ECF04FBFF3}" destId="{4ED73E8B-7FE6-4CC0-9F22-680F1D138FC9}" srcOrd="2" destOrd="0" parTransId="{069F54AB-F704-4B26-8985-D2913175CCDF}" sibTransId="{F3BE95DB-40BF-4207-9D24-49940EA41BD1}"/>
    <dgm:cxn modelId="{6460A67B-BD73-4060-B920-AF99512F94A2}" type="presParOf" srcId="{D64F0ABE-32D4-49E5-B391-1CDC525A0591}" destId="{B277B086-887A-4C40-B6EC-5AD100386B3E}" srcOrd="0" destOrd="0" presId="urn:microsoft.com/office/officeart/2005/8/layout/chevron1"/>
    <dgm:cxn modelId="{D0B84FEA-C8AC-438F-A003-F8305E8B89B6}" type="presParOf" srcId="{B277B086-887A-4C40-B6EC-5AD100386B3E}" destId="{42AEAC2A-1661-491E-B213-AC7459CF87DD}" srcOrd="0" destOrd="0" presId="urn:microsoft.com/office/officeart/2005/8/layout/chevron1"/>
    <dgm:cxn modelId="{E952DC52-0BFF-485D-9D2F-A4087DF0A10E}" type="presParOf" srcId="{B277B086-887A-4C40-B6EC-5AD100386B3E}" destId="{3B470C28-4CE3-4428-A498-5C2D95C4DD64}" srcOrd="1" destOrd="0" presId="urn:microsoft.com/office/officeart/2005/8/layout/chevron1"/>
    <dgm:cxn modelId="{12CC5FBB-F5ED-4B00-8D5A-2D35A9B7580A}" type="presParOf" srcId="{D64F0ABE-32D4-49E5-B391-1CDC525A0591}" destId="{8257E2F1-5224-415A-92FC-2BB7064A2F49}" srcOrd="1" destOrd="0" presId="urn:microsoft.com/office/officeart/2005/8/layout/chevron1"/>
    <dgm:cxn modelId="{882677B5-8584-4CD9-8ADC-3DABBCD93F08}" type="presParOf" srcId="{D64F0ABE-32D4-49E5-B391-1CDC525A0591}" destId="{80CA9077-00DD-4C3E-A8AD-BBB6B9B871B1}" srcOrd="2" destOrd="0" presId="urn:microsoft.com/office/officeart/2005/8/layout/chevron1"/>
    <dgm:cxn modelId="{F3D43751-B317-4491-A487-C228530F4DB6}" type="presParOf" srcId="{80CA9077-00DD-4C3E-A8AD-BBB6B9B871B1}" destId="{884980D7-4C51-46D1-BE9D-B67E65D9B3C8}" srcOrd="0" destOrd="0" presId="urn:microsoft.com/office/officeart/2005/8/layout/chevron1"/>
    <dgm:cxn modelId="{19241A75-C3B6-45EB-9EDE-3FB7E2B45EE7}" type="presParOf" srcId="{80CA9077-00DD-4C3E-A8AD-BBB6B9B871B1}" destId="{98379CD6-755F-40A4-B14B-6EC8899332FF}" srcOrd="1" destOrd="0" presId="urn:microsoft.com/office/officeart/2005/8/layout/chevron1"/>
    <dgm:cxn modelId="{D4AF5DEA-CC10-4828-AE83-7AB5C503FCF4}" type="presParOf" srcId="{D64F0ABE-32D4-49E5-B391-1CDC525A0591}" destId="{5F97464B-4628-4932-B9F4-A86A773C23CE}" srcOrd="3" destOrd="0" presId="urn:microsoft.com/office/officeart/2005/8/layout/chevron1"/>
    <dgm:cxn modelId="{0CDAFA5A-78D3-46FE-BB0F-01CF64D20163}" type="presParOf" srcId="{D64F0ABE-32D4-49E5-B391-1CDC525A0591}" destId="{DA4CC633-5448-4835-B6CE-B00BAE0944D2}" srcOrd="4" destOrd="0" presId="urn:microsoft.com/office/officeart/2005/8/layout/chevron1"/>
    <dgm:cxn modelId="{6D2984BA-F9C1-4C76-A7B1-9F17FECF7CE6}" type="presParOf" srcId="{DA4CC633-5448-4835-B6CE-B00BAE0944D2}" destId="{82A993CB-8989-4CBC-99B4-EF3748E830EF}" srcOrd="0" destOrd="0" presId="urn:microsoft.com/office/officeart/2005/8/layout/chevron1"/>
    <dgm:cxn modelId="{7E426E65-F683-4D53-BEE1-0EC2620C187C}" type="presParOf" srcId="{DA4CC633-5448-4835-B6CE-B00BAE0944D2}" destId="{0969076B-79D9-4496-A0C8-953BD69F7BB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2C05A-6241-456D-9F12-48608F459EB7}">
      <dsp:nvSpPr>
        <dsp:cNvPr id="0" name=""/>
        <dsp:cNvSpPr/>
      </dsp:nvSpPr>
      <dsp:spPr>
        <a:xfrm>
          <a:off x="5870420" y="981904"/>
          <a:ext cx="2375828" cy="412333"/>
        </a:xfrm>
        <a:custGeom>
          <a:avLst/>
          <a:gdLst/>
          <a:ahLst/>
          <a:cxnLst/>
          <a:rect l="0" t="0" r="0" b="0"/>
          <a:pathLst>
            <a:path>
              <a:moveTo>
                <a:pt x="0" y="0"/>
              </a:moveTo>
              <a:lnTo>
                <a:pt x="0" y="206166"/>
              </a:lnTo>
              <a:lnTo>
                <a:pt x="2375828" y="206166"/>
              </a:lnTo>
              <a:lnTo>
                <a:pt x="2375828" y="4123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77BD09-9F16-468F-8118-64C19D31FEFF}">
      <dsp:nvSpPr>
        <dsp:cNvPr id="0" name=""/>
        <dsp:cNvSpPr/>
      </dsp:nvSpPr>
      <dsp:spPr>
        <a:xfrm>
          <a:off x="5824700" y="981904"/>
          <a:ext cx="91440" cy="412333"/>
        </a:xfrm>
        <a:custGeom>
          <a:avLst/>
          <a:gdLst/>
          <a:ahLst/>
          <a:cxnLst/>
          <a:rect l="0" t="0" r="0" b="0"/>
          <a:pathLst>
            <a:path>
              <a:moveTo>
                <a:pt x="45720" y="0"/>
              </a:moveTo>
              <a:lnTo>
                <a:pt x="45720" y="4123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B4B12B-5C98-4C72-88EF-AF4D44A7885D}">
      <dsp:nvSpPr>
        <dsp:cNvPr id="0" name=""/>
        <dsp:cNvSpPr/>
      </dsp:nvSpPr>
      <dsp:spPr>
        <a:xfrm>
          <a:off x="2663473" y="2375986"/>
          <a:ext cx="91440" cy="2198024"/>
        </a:xfrm>
        <a:custGeom>
          <a:avLst/>
          <a:gdLst/>
          <a:ahLst/>
          <a:cxnLst/>
          <a:rect l="0" t="0" r="0" b="0"/>
          <a:pathLst>
            <a:path>
              <a:moveTo>
                <a:pt x="45720" y="0"/>
              </a:moveTo>
              <a:lnTo>
                <a:pt x="45720" y="2198024"/>
              </a:lnTo>
              <a:lnTo>
                <a:pt x="45916" y="21980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AA2F08-127C-42CE-8B12-2B4F89324C47}">
      <dsp:nvSpPr>
        <dsp:cNvPr id="0" name=""/>
        <dsp:cNvSpPr/>
      </dsp:nvSpPr>
      <dsp:spPr>
        <a:xfrm>
          <a:off x="2709193" y="2375986"/>
          <a:ext cx="470787" cy="1044333"/>
        </a:xfrm>
        <a:custGeom>
          <a:avLst/>
          <a:gdLst/>
          <a:ahLst/>
          <a:cxnLst/>
          <a:rect l="0" t="0" r="0" b="0"/>
          <a:pathLst>
            <a:path>
              <a:moveTo>
                <a:pt x="0" y="0"/>
              </a:moveTo>
              <a:lnTo>
                <a:pt x="0" y="1044333"/>
              </a:lnTo>
              <a:lnTo>
                <a:pt x="470787" y="10443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B60CB5-75F4-4304-AB69-1B0A9BDB23B3}">
      <dsp:nvSpPr>
        <dsp:cNvPr id="0" name=""/>
        <dsp:cNvSpPr/>
      </dsp:nvSpPr>
      <dsp:spPr>
        <a:xfrm>
          <a:off x="2413530" y="2375986"/>
          <a:ext cx="295663" cy="1044333"/>
        </a:xfrm>
        <a:custGeom>
          <a:avLst/>
          <a:gdLst/>
          <a:ahLst/>
          <a:cxnLst/>
          <a:rect l="0" t="0" r="0" b="0"/>
          <a:pathLst>
            <a:path>
              <a:moveTo>
                <a:pt x="295663" y="0"/>
              </a:moveTo>
              <a:lnTo>
                <a:pt x="295663" y="1044333"/>
              </a:lnTo>
              <a:lnTo>
                <a:pt x="0" y="10443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4DDEAF-5A9B-4248-B951-5C7D4AB8E8C4}">
      <dsp:nvSpPr>
        <dsp:cNvPr id="0" name=""/>
        <dsp:cNvSpPr/>
      </dsp:nvSpPr>
      <dsp:spPr>
        <a:xfrm>
          <a:off x="3494591" y="981904"/>
          <a:ext cx="2375828" cy="412333"/>
        </a:xfrm>
        <a:custGeom>
          <a:avLst/>
          <a:gdLst/>
          <a:ahLst/>
          <a:cxnLst/>
          <a:rect l="0" t="0" r="0" b="0"/>
          <a:pathLst>
            <a:path>
              <a:moveTo>
                <a:pt x="2375828" y="0"/>
              </a:moveTo>
              <a:lnTo>
                <a:pt x="2375828" y="206166"/>
              </a:lnTo>
              <a:lnTo>
                <a:pt x="0" y="206166"/>
              </a:lnTo>
              <a:lnTo>
                <a:pt x="0" y="4123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7CD6EE-F781-4524-ABFD-513355D6DD1D}">
      <dsp:nvSpPr>
        <dsp:cNvPr id="0" name=""/>
        <dsp:cNvSpPr/>
      </dsp:nvSpPr>
      <dsp:spPr>
        <a:xfrm>
          <a:off x="4888672" y="157"/>
          <a:ext cx="1963494" cy="9817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b="1" kern="1200" baseline="0" dirty="0"/>
            <a:t>OCHRONA WYKONAWCY PRZED WZROSTEM CEN</a:t>
          </a:r>
        </a:p>
      </dsp:txBody>
      <dsp:txXfrm>
        <a:off x="4888672" y="157"/>
        <a:ext cx="1963494" cy="981747"/>
      </dsp:txXfrm>
    </dsp:sp>
    <dsp:sp modelId="{5AA52515-AB04-4182-8AAD-F5E2097E6F32}">
      <dsp:nvSpPr>
        <dsp:cNvPr id="0" name=""/>
        <dsp:cNvSpPr/>
      </dsp:nvSpPr>
      <dsp:spPr>
        <a:xfrm>
          <a:off x="2512843" y="1394238"/>
          <a:ext cx="1963494" cy="981747"/>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b="0" kern="1200" baseline="0" dirty="0"/>
            <a:t>NEGOCJACJE W SPRAWIE ZMIANY UMOWY</a:t>
          </a:r>
        </a:p>
      </dsp:txBody>
      <dsp:txXfrm>
        <a:off x="2512843" y="1394238"/>
        <a:ext cx="1963494" cy="981747"/>
      </dsp:txXfrm>
    </dsp:sp>
    <dsp:sp modelId="{AE3A4D80-D506-4D2F-90BE-734B746C2707}">
      <dsp:nvSpPr>
        <dsp:cNvPr id="0" name=""/>
        <dsp:cNvSpPr/>
      </dsp:nvSpPr>
      <dsp:spPr>
        <a:xfrm>
          <a:off x="450035" y="2929446"/>
          <a:ext cx="1963494" cy="981747"/>
        </a:xfrm>
        <a:prstGeom prst="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baseline="0" dirty="0"/>
            <a:t>ZMIANA WYNAGRODZENIA</a:t>
          </a:r>
        </a:p>
      </dsp:txBody>
      <dsp:txXfrm>
        <a:off x="450035" y="2929446"/>
        <a:ext cx="1963494" cy="981747"/>
      </dsp:txXfrm>
    </dsp:sp>
    <dsp:sp modelId="{A329698D-6E90-4A33-B19E-1F4E0AAAA817}">
      <dsp:nvSpPr>
        <dsp:cNvPr id="0" name=""/>
        <dsp:cNvSpPr/>
      </dsp:nvSpPr>
      <dsp:spPr>
        <a:xfrm>
          <a:off x="3179980" y="2929446"/>
          <a:ext cx="1963494" cy="9817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baseline="0" dirty="0"/>
            <a:t>MODYFIKACJA ISTNIEJĄCEJ KALUZULI WALORYZACYJNEJ</a:t>
          </a:r>
        </a:p>
      </dsp:txBody>
      <dsp:txXfrm>
        <a:off x="3179980" y="2929446"/>
        <a:ext cx="1963494" cy="981747"/>
      </dsp:txXfrm>
    </dsp:sp>
    <dsp:sp modelId="{250E3EFE-1FAA-40F1-883A-E7FD44B44E39}">
      <dsp:nvSpPr>
        <dsp:cNvPr id="0" name=""/>
        <dsp:cNvSpPr/>
      </dsp:nvSpPr>
      <dsp:spPr>
        <a:xfrm>
          <a:off x="2709389" y="4083137"/>
          <a:ext cx="1963494" cy="9817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kern="1200" baseline="0" dirty="0"/>
            <a:t>WPROWADZENIE KALUZULI WALORYZACYJNEJ</a:t>
          </a:r>
        </a:p>
      </dsp:txBody>
      <dsp:txXfrm>
        <a:off x="2709389" y="4083137"/>
        <a:ext cx="1963494" cy="981747"/>
      </dsp:txXfrm>
    </dsp:sp>
    <dsp:sp modelId="{349BBE2B-ACF6-4552-8E63-1B9DA4AA4031}">
      <dsp:nvSpPr>
        <dsp:cNvPr id="0" name=""/>
        <dsp:cNvSpPr/>
      </dsp:nvSpPr>
      <dsp:spPr>
        <a:xfrm>
          <a:off x="4888672" y="1394238"/>
          <a:ext cx="1963494" cy="981747"/>
        </a:xfrm>
        <a:prstGeom prst="rect">
          <a:avLst/>
        </a:prstGeom>
        <a:solidFill>
          <a:schemeClr val="bg2">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b="0" kern="1200" baseline="0" dirty="0"/>
            <a:t>ODSTĄPIENIE OD UMOWY</a:t>
          </a:r>
        </a:p>
      </dsp:txBody>
      <dsp:txXfrm>
        <a:off x="4888672" y="1394238"/>
        <a:ext cx="1963494" cy="981747"/>
      </dsp:txXfrm>
    </dsp:sp>
    <dsp:sp modelId="{3132EBA4-3625-45CA-9171-444722D16D72}">
      <dsp:nvSpPr>
        <dsp:cNvPr id="0" name=""/>
        <dsp:cNvSpPr/>
      </dsp:nvSpPr>
      <dsp:spPr>
        <a:xfrm>
          <a:off x="7264501" y="1394238"/>
          <a:ext cx="1963494" cy="98174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l-PL" sz="1700" b="0" kern="1200" baseline="0" dirty="0"/>
            <a:t>ZMIANA WYNAGRODZENIA W PROCESIE SĄDOWYM</a:t>
          </a:r>
        </a:p>
      </dsp:txBody>
      <dsp:txXfrm>
        <a:off x="7264501" y="1394238"/>
        <a:ext cx="1963494" cy="981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EAC2A-1661-491E-B213-AC7459CF87DD}">
      <dsp:nvSpPr>
        <dsp:cNvPr id="0" name=""/>
        <dsp:cNvSpPr/>
      </dsp:nvSpPr>
      <dsp:spPr>
        <a:xfrm>
          <a:off x="51146" y="596485"/>
          <a:ext cx="2921766" cy="940176"/>
        </a:xfrm>
        <a:prstGeom prst="chevron">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pl-PL" sz="1600" i="1" kern="1200" dirty="0">
              <a:solidFill>
                <a:schemeClr val="tx1"/>
              </a:solidFill>
            </a:rPr>
            <a:t>Pisemne stanowisko zamawiającego w zakresie uznania wniosku Wykonawcy</a:t>
          </a:r>
        </a:p>
      </dsp:txBody>
      <dsp:txXfrm>
        <a:off x="521234" y="596485"/>
        <a:ext cx="1981590" cy="940176"/>
      </dsp:txXfrm>
    </dsp:sp>
    <dsp:sp modelId="{884980D7-4C51-46D1-BE9D-B67E65D9B3C8}">
      <dsp:nvSpPr>
        <dsp:cNvPr id="0" name=""/>
        <dsp:cNvSpPr/>
      </dsp:nvSpPr>
      <dsp:spPr>
        <a:xfrm>
          <a:off x="2528314" y="260929"/>
          <a:ext cx="4359830" cy="160863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pl-PL" sz="3600" b="1" kern="1200" dirty="0"/>
            <a:t>Aneks do Umowy</a:t>
          </a:r>
        </a:p>
      </dsp:txBody>
      <dsp:txXfrm>
        <a:off x="3332630" y="260929"/>
        <a:ext cx="2751198" cy="1608632"/>
      </dsp:txXfrm>
    </dsp:sp>
    <dsp:sp modelId="{98379CD6-755F-40A4-B14B-6EC8899332FF}">
      <dsp:nvSpPr>
        <dsp:cNvPr id="0" name=""/>
        <dsp:cNvSpPr/>
      </dsp:nvSpPr>
      <dsp:spPr>
        <a:xfrm>
          <a:off x="3427823" y="1640821"/>
          <a:ext cx="2337413" cy="2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endParaRPr lang="pl-PL" sz="1600" b="1" kern="1200" dirty="0"/>
        </a:p>
      </dsp:txBody>
      <dsp:txXfrm>
        <a:off x="3427823" y="1640821"/>
        <a:ext cx="2337413" cy="288000"/>
      </dsp:txXfrm>
    </dsp:sp>
    <dsp:sp modelId="{82A993CB-8989-4CBC-99B4-EF3748E830EF}">
      <dsp:nvSpPr>
        <dsp:cNvPr id="0" name=""/>
        <dsp:cNvSpPr/>
      </dsp:nvSpPr>
      <dsp:spPr>
        <a:xfrm>
          <a:off x="6855647" y="589960"/>
          <a:ext cx="2921766" cy="94017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l-PL" sz="2400" b="1" kern="1200" dirty="0"/>
            <a:t>Rozliczenie dodatkowej płatności</a:t>
          </a:r>
        </a:p>
      </dsp:txBody>
      <dsp:txXfrm>
        <a:off x="7325735" y="589960"/>
        <a:ext cx="1981590" cy="9401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0.21417</cdr:x>
      <cdr:y>0.08017</cdr:y>
    </cdr:from>
    <cdr:to>
      <cdr:x>0.21553</cdr:x>
      <cdr:y>0.95965</cdr:y>
    </cdr:to>
    <cdr:cxnSp macro="">
      <cdr:nvCxnSpPr>
        <cdr:cNvPr id="3" name="Łącznik prosty 2">
          <a:extLst xmlns:a="http://schemas.openxmlformats.org/drawingml/2006/main">
            <a:ext uri="{FF2B5EF4-FFF2-40B4-BE49-F238E27FC236}">
              <a16:creationId xmlns:a16="http://schemas.microsoft.com/office/drawing/2014/main" id="{4E6FDB1F-6985-F271-5D47-EB4D595C79F9}"/>
            </a:ext>
          </a:extLst>
        </cdr:cNvPr>
        <cdr:cNvCxnSpPr/>
      </cdr:nvCxnSpPr>
      <cdr:spPr>
        <a:xfrm xmlns:a="http://schemas.openxmlformats.org/drawingml/2006/main" flipH="1" flipV="1">
          <a:off x="2457165" y="592813"/>
          <a:ext cx="15596" cy="6503640"/>
        </a:xfrm>
        <a:prstGeom xmlns:a="http://schemas.openxmlformats.org/drawingml/2006/main" prst="line">
          <a:avLst/>
        </a:prstGeom>
        <a:ln xmlns:a="http://schemas.openxmlformats.org/drawingml/2006/main">
          <a:solidFill>
            <a:srgbClr val="FF0000"/>
          </a:solidFill>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4FAE1D-0095-4812-8295-08C5A062EBC7}" type="datetimeFigureOut">
              <a:rPr lang="pl-PL" smtClean="0"/>
              <a:t>15.02.2023</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B98FC5-AC7E-4DE0-924D-DD20C0226E6B}" type="slidenum">
              <a:rPr lang="pl-PL" smtClean="0"/>
              <a:t>‹#›</a:t>
            </a:fld>
            <a:endParaRPr lang="pl-PL"/>
          </a:p>
        </p:txBody>
      </p:sp>
    </p:spTree>
    <p:extLst>
      <p:ext uri="{BB962C8B-B14F-4D97-AF65-F5344CB8AC3E}">
        <p14:creationId xmlns:p14="http://schemas.microsoft.com/office/powerpoint/2010/main" val="2889885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3F06B-E549-45C4-86E9-68F8BC833C2C}" type="datetimeFigureOut">
              <a:rPr lang="pl-PL" smtClean="0"/>
              <a:t>15.02.2023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7E62D-71C1-4424-BC14-C15AD1C54CBB}" type="slidenum">
              <a:rPr lang="pl-PL" smtClean="0"/>
              <a:t>‹#›</a:t>
            </a:fld>
            <a:endParaRPr lang="pl-PL"/>
          </a:p>
        </p:txBody>
      </p:sp>
    </p:spTree>
    <p:extLst>
      <p:ext uri="{BB962C8B-B14F-4D97-AF65-F5344CB8AC3E}">
        <p14:creationId xmlns:p14="http://schemas.microsoft.com/office/powerpoint/2010/main" val="331590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2</a:t>
            </a:fld>
            <a:endParaRPr lang="pl-PL"/>
          </a:p>
        </p:txBody>
      </p:sp>
    </p:spTree>
    <p:extLst>
      <p:ext uri="{BB962C8B-B14F-4D97-AF65-F5344CB8AC3E}">
        <p14:creationId xmlns:p14="http://schemas.microsoft.com/office/powerpoint/2010/main" val="1548520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Wyjaśnić co oznacza „samoistność” przesłanki zmiany umowy – to jest, że nie jest wymagane wskazanie możliwości zmiany w treści umowy, lecz przepis ustawy stosuje się bezpośrednio. Na tej podstawie zmian w umowach dokonywała m.in. GDDKiA w przypadku zmian limitów waloryzacyjnych w zawartych umowach – nawet nowo zawartych (co istotne).</a:t>
            </a:r>
          </a:p>
          <a:p>
            <a:r>
              <a:rPr lang="pl-PL" dirty="0"/>
              <a:t>Podkreślam – SAMOISTNOŚĆ – wielu zamawiających mimo powielanych opinii (o których wspomnimy dalej) uważa, że wskazany przepis nie stanowi podstawy do zmiany umowy, gdyż nie został wskazany w treści umowy, a działanie zamawiającego mogłoby naruszyć równe szanse wykonawców – nic bardziej mylnego, wszak każdy z wykonawców był świadomy treści przepisów powszechnie obowiązującego prawa toteż zakładał prawidłową interpretację przepisów przez zamawiającego.</a:t>
            </a:r>
          </a:p>
        </p:txBody>
      </p:sp>
      <p:sp>
        <p:nvSpPr>
          <p:cNvPr id="4" name="Symbol zastępczy numeru slajdu 3"/>
          <p:cNvSpPr>
            <a:spLocks noGrp="1"/>
          </p:cNvSpPr>
          <p:nvPr>
            <p:ph type="sldNum" sz="quarter" idx="5"/>
          </p:nvPr>
        </p:nvSpPr>
        <p:spPr/>
        <p:txBody>
          <a:bodyPr/>
          <a:lstStyle/>
          <a:p>
            <a:fld id="{3147E62D-71C1-4424-BC14-C15AD1C54CBB}" type="slidenum">
              <a:rPr lang="pl-PL" smtClean="0"/>
              <a:t>16</a:t>
            </a:fld>
            <a:endParaRPr lang="pl-PL"/>
          </a:p>
        </p:txBody>
      </p:sp>
    </p:spTree>
    <p:extLst>
      <p:ext uri="{BB962C8B-B14F-4D97-AF65-F5344CB8AC3E}">
        <p14:creationId xmlns:p14="http://schemas.microsoft.com/office/powerpoint/2010/main" val="3783314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Podkreślenia wymaga, że podział ryzyka poprzez „równomierne rozłożenie na obie strony kosztów ryzyka nadzwyczajnego wzrostu cen” nie znajduje potwierdzenia w treści postanowień ustawy w tym zakresie.</a:t>
            </a:r>
          </a:p>
        </p:txBody>
      </p:sp>
      <p:sp>
        <p:nvSpPr>
          <p:cNvPr id="4" name="Symbol zastępczy numeru slajdu 3"/>
          <p:cNvSpPr>
            <a:spLocks noGrp="1"/>
          </p:cNvSpPr>
          <p:nvPr>
            <p:ph type="sldNum" sz="quarter" idx="5"/>
          </p:nvPr>
        </p:nvSpPr>
        <p:spPr/>
        <p:txBody>
          <a:bodyPr/>
          <a:lstStyle/>
          <a:p>
            <a:fld id="{3147E62D-71C1-4424-BC14-C15AD1C54CBB}" type="slidenum">
              <a:rPr lang="pl-PL" smtClean="0"/>
              <a:t>20</a:t>
            </a:fld>
            <a:endParaRPr lang="pl-PL"/>
          </a:p>
        </p:txBody>
      </p:sp>
    </p:spTree>
    <p:extLst>
      <p:ext uri="{BB962C8B-B14F-4D97-AF65-F5344CB8AC3E}">
        <p14:creationId xmlns:p14="http://schemas.microsoft.com/office/powerpoint/2010/main" val="351336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Pełna nazwa nowej ustawy - ustawa z dnia 7 października 2022 r. o zmianie niektórych ustaw w celu uproszczenia procedur administracyjnych dla obywateli i przedsiębiorców.</a:t>
            </a:r>
          </a:p>
          <a:p>
            <a:endParaRPr lang="pl-PL" dirty="0"/>
          </a:p>
          <a:p>
            <a:r>
              <a:rPr lang="pl-PL" dirty="0"/>
              <a:t>Należy wskazać na przebieg procesu legislacyjnego – w ramach ustawy nieuchwalone poprawki senatu zakładały wprowadzenie obowiązku zmiany umowy, wprowadzenie zmian umowy poprzez uwzględnienie wskaźnika CPI (miesięcznego), obowiązek partycypacji zamawiającego co najmniej w połowie we wzroście cen. </a:t>
            </a:r>
          </a:p>
        </p:txBody>
      </p:sp>
      <p:sp>
        <p:nvSpPr>
          <p:cNvPr id="4" name="Symbol zastępczy numeru slajdu 3"/>
          <p:cNvSpPr>
            <a:spLocks noGrp="1"/>
          </p:cNvSpPr>
          <p:nvPr>
            <p:ph type="sldNum" sz="quarter" idx="5"/>
          </p:nvPr>
        </p:nvSpPr>
        <p:spPr/>
        <p:txBody>
          <a:bodyPr/>
          <a:lstStyle/>
          <a:p>
            <a:fld id="{3147E62D-71C1-4424-BC14-C15AD1C54CBB}" type="slidenum">
              <a:rPr lang="pl-PL" smtClean="0"/>
              <a:t>21</a:t>
            </a:fld>
            <a:endParaRPr lang="pl-PL"/>
          </a:p>
        </p:txBody>
      </p:sp>
    </p:spTree>
    <p:extLst>
      <p:ext uri="{BB962C8B-B14F-4D97-AF65-F5344CB8AC3E}">
        <p14:creationId xmlns:p14="http://schemas.microsoft.com/office/powerpoint/2010/main" val="3638860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Pełna nazwa nowej ustawy - ustawa z dnia 7 października 2022 r. o zmianie niektórych ustaw w celu uproszczenia procedur administracyjnych dla obywateli i przedsiębiorców.</a:t>
            </a:r>
          </a:p>
          <a:p>
            <a:endParaRPr lang="pl-PL" dirty="0"/>
          </a:p>
          <a:p>
            <a:r>
              <a:rPr lang="pl-PL" dirty="0"/>
              <a:t>Należy wskazać na przebieg procesu legislacyjnego – w ramach ustawy nieuchwalone poprawki senatu zakładały wprowadzenie obowiązku zmiany umowy, wprowadzenie zmian umowy poprzez uwzględnienie wskaźnika CPI (miesięcznego), obowiązek partycypacji zamawiającego co najmniej w połowie we wzroście cen. </a:t>
            </a:r>
          </a:p>
        </p:txBody>
      </p:sp>
      <p:sp>
        <p:nvSpPr>
          <p:cNvPr id="4" name="Symbol zastępczy numeru slajdu 3"/>
          <p:cNvSpPr>
            <a:spLocks noGrp="1"/>
          </p:cNvSpPr>
          <p:nvPr>
            <p:ph type="sldNum" sz="quarter" idx="5"/>
          </p:nvPr>
        </p:nvSpPr>
        <p:spPr/>
        <p:txBody>
          <a:bodyPr/>
          <a:lstStyle/>
          <a:p>
            <a:fld id="{3147E62D-71C1-4424-BC14-C15AD1C54CBB}" type="slidenum">
              <a:rPr lang="pl-PL" smtClean="0"/>
              <a:t>22</a:t>
            </a:fld>
            <a:endParaRPr lang="pl-PL"/>
          </a:p>
        </p:txBody>
      </p:sp>
    </p:spTree>
    <p:extLst>
      <p:ext uri="{BB962C8B-B14F-4D97-AF65-F5344CB8AC3E}">
        <p14:creationId xmlns:p14="http://schemas.microsoft.com/office/powerpoint/2010/main" val="1488715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Pełna nazwa nowej ustawy - ustawa z dnia 7 października 2022 r. o zmianie niektórych ustaw w celu uproszczenia procedur administracyjnych dla obywateli i przedsiębiorców.</a:t>
            </a:r>
          </a:p>
          <a:p>
            <a:endParaRPr lang="pl-PL" dirty="0"/>
          </a:p>
          <a:p>
            <a:r>
              <a:rPr lang="pl-PL" dirty="0"/>
              <a:t>Należy wskazać na przebieg procesu legislacyjnego – w ramach ustawy nieuchwalone poprawki senatu zakładały wprowadzenie obowiązku zmiany umowy, wprowadzenie zmian umowy poprzez uwzględnienie wskaźnika CPI (miesięcznego), obowiązek partycypacji zamawiającego co najmniej w połowie we wzroście cen. </a:t>
            </a:r>
          </a:p>
        </p:txBody>
      </p:sp>
      <p:sp>
        <p:nvSpPr>
          <p:cNvPr id="4" name="Symbol zastępczy numeru slajdu 3"/>
          <p:cNvSpPr>
            <a:spLocks noGrp="1"/>
          </p:cNvSpPr>
          <p:nvPr>
            <p:ph type="sldNum" sz="quarter" idx="5"/>
          </p:nvPr>
        </p:nvSpPr>
        <p:spPr/>
        <p:txBody>
          <a:bodyPr/>
          <a:lstStyle/>
          <a:p>
            <a:fld id="{3147E62D-71C1-4424-BC14-C15AD1C54CBB}" type="slidenum">
              <a:rPr lang="pl-PL" smtClean="0"/>
              <a:t>23</a:t>
            </a:fld>
            <a:endParaRPr lang="pl-PL"/>
          </a:p>
        </p:txBody>
      </p:sp>
    </p:spTree>
    <p:extLst>
      <p:ext uri="{BB962C8B-B14F-4D97-AF65-F5344CB8AC3E}">
        <p14:creationId xmlns:p14="http://schemas.microsoft.com/office/powerpoint/2010/main" val="114073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W ramach nowych przepisów ustawodawca ograniczył możliwość zmiany do okoliczności związanych ze zmianą cen materiałów lub kosztów ponoszonych na realizację inwestycji. </a:t>
            </a:r>
          </a:p>
          <a:p>
            <a:pPr algn="just">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Ustawodawca w ramach dotychczasowych przepisów, w zasadzie nie ograniczył możliwości dokonywania zmian umowy. Nowa ustawa ogranicza możliwość zmiany do zasadniczych czterech zakresów to jest: zmiany wysokości wynagrodzenia, dodanie lub zmiana postanowień dot. zasad wprowadzania zmian wysokości wynagrodzenia wykonawcy oraz zmiana postanowień odnoszących się do wykonania umowy (zakres świadczenia, termin wykonania lub sposób wykonania).</a:t>
            </a:r>
          </a:p>
          <a:p>
            <a:pPr algn="just">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W tym zakresie ustawodawca także doprecyzował zasady dokonywania zmian umów w zakresie r</a:t>
            </a:r>
          </a:p>
          <a:p>
            <a:pPr algn="just">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Przepisy PZP w art. 439 ust. 5, kształtują obowiązek w zakresie zmiany wynagrodzenia podwykonawcom w ramach klauzul waloryzacyjnych, które są obowiązkowe w umowach. W przypadku więc modyfikacji takiej klauzuli lub jej wprowadzenia (jeśli zamawiający pominął ją na etapie projektu umowy) obowiązkiem Wykonawcy będzie odpowiedni podział dodatkowego wynagrodzenia z Podwykonawca. W przypadku jednak zmiany wysokości </a:t>
            </a:r>
            <a:r>
              <a:rPr lang="pl-PL" sz="1800" u="sng" dirty="0">
                <a:effectLst/>
                <a:latin typeface="Calibri" panose="020F0502020204030204" pitchFamily="34" charset="0"/>
                <a:ea typeface="Calibri" panose="020F0502020204030204" pitchFamily="34" charset="0"/>
                <a:cs typeface="Times New Roman" panose="02020603050405020304" pitchFamily="18" charset="0"/>
              </a:rPr>
              <a:t>samego wynagrodzenia</a:t>
            </a:r>
            <a:r>
              <a:rPr lang="pl-PL" sz="1800" dirty="0">
                <a:effectLst/>
                <a:latin typeface="Calibri" panose="020F0502020204030204" pitchFamily="34" charset="0"/>
                <a:ea typeface="Calibri" panose="020F0502020204030204" pitchFamily="34" charset="0"/>
                <a:cs typeface="Times New Roman" panose="02020603050405020304" pitchFamily="18" charset="0"/>
              </a:rPr>
              <a:t> na podstawie przepisu art. 455 ust. 1 pkt 4 PZP brak jest takiego ustawowego obowiązku. W przypadku nowych przepisów obowiązek odpowiedniej zmiany umowy jest szeroki to znaczy, że jeśli wykonawca wykorzystuje wsparcie podwykonawców w realizacji zamówienia publicznego, a zamawiający dokonał zmiany wynagrodzenia </a:t>
            </a:r>
          </a:p>
          <a:p>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24</a:t>
            </a:fld>
            <a:endParaRPr lang="pl-PL"/>
          </a:p>
        </p:txBody>
      </p:sp>
    </p:spTree>
    <p:extLst>
      <p:ext uri="{BB962C8B-B14F-4D97-AF65-F5344CB8AC3E}">
        <p14:creationId xmlns:p14="http://schemas.microsoft.com/office/powerpoint/2010/main" val="104526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25</a:t>
            </a:fld>
            <a:endParaRPr lang="pl-PL"/>
          </a:p>
        </p:txBody>
      </p:sp>
    </p:spTree>
    <p:extLst>
      <p:ext uri="{BB962C8B-B14F-4D97-AF65-F5344CB8AC3E}">
        <p14:creationId xmlns:p14="http://schemas.microsoft.com/office/powerpoint/2010/main" val="3005027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26</a:t>
            </a:fld>
            <a:endParaRPr lang="pl-PL"/>
          </a:p>
        </p:txBody>
      </p:sp>
    </p:spTree>
    <p:extLst>
      <p:ext uri="{BB962C8B-B14F-4D97-AF65-F5344CB8AC3E}">
        <p14:creationId xmlns:p14="http://schemas.microsoft.com/office/powerpoint/2010/main" val="2782301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Wskazać należy, że limity waloryzacyjne to zdecydowanie ukłon w stronę wykonawców, lecz stosowana przez GDDKiA zasada podziału ryzyka zmian cen na rynku nie pozwala na pełną i zupełną </a:t>
            </a:r>
            <a:r>
              <a:rPr lang="pl-PL" dirty="0" err="1"/>
              <a:t>kompenascję</a:t>
            </a:r>
            <a:r>
              <a:rPr lang="pl-PL" dirty="0"/>
              <a:t> „rażącej straty” wykonawców. Oczywiście wobec oparcia się na wskaźnikach jest to bardzo wygodny sposób poprawy finansowej kondycji realizowanych umów.</a:t>
            </a:r>
          </a:p>
        </p:txBody>
      </p:sp>
      <p:sp>
        <p:nvSpPr>
          <p:cNvPr id="4" name="Symbol zastępczy numeru slajdu 3"/>
          <p:cNvSpPr>
            <a:spLocks noGrp="1"/>
          </p:cNvSpPr>
          <p:nvPr>
            <p:ph type="sldNum" sz="quarter" idx="5"/>
          </p:nvPr>
        </p:nvSpPr>
        <p:spPr/>
        <p:txBody>
          <a:bodyPr/>
          <a:lstStyle/>
          <a:p>
            <a:fld id="{3147E62D-71C1-4424-BC14-C15AD1C54CBB}" type="slidenum">
              <a:rPr lang="pl-PL" smtClean="0"/>
              <a:t>27</a:t>
            </a:fld>
            <a:endParaRPr lang="pl-PL"/>
          </a:p>
        </p:txBody>
      </p:sp>
    </p:spTree>
    <p:extLst>
      <p:ext uri="{BB962C8B-B14F-4D97-AF65-F5344CB8AC3E}">
        <p14:creationId xmlns:p14="http://schemas.microsoft.com/office/powerpoint/2010/main" val="102559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Tutaj powinniśmy być krytyczni, autorzy przygotowali wytyczne ukierunkowane w bardzo wysokim stopniu na zaspokojenie interesów inwestorów, z całkowitym pominięciem interesów wykonawców, obecnych trudności rynkowych.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Koronnym przykładem jest lista proponowanych dokumentów niezbędnych do prawidłowej analizy roszczenia waloryzacyjnego wykonawcy – np. przekazanie faktur zakupowych czy szczegółowych danych ofertowych z etapu kalkulacji oferty oraz realizacji umowy. Takie działanie prowadzi w istocie do uniemożliwienia szybkiego i sprawnego rozpatrzenia wniosku. Brak jest rekomendacji co do na przykład powołania wspólnego zespołu biegłych, którzy na podstawie danych wykonawcy i swojego doświadczenia w szybki i transparentny sposób dokonają wyliczenia.</a:t>
            </a:r>
          </a:p>
        </p:txBody>
      </p:sp>
      <p:sp>
        <p:nvSpPr>
          <p:cNvPr id="4" name="Symbol zastępczy numeru slajdu 3"/>
          <p:cNvSpPr>
            <a:spLocks noGrp="1"/>
          </p:cNvSpPr>
          <p:nvPr>
            <p:ph type="sldNum" sz="quarter" idx="5"/>
          </p:nvPr>
        </p:nvSpPr>
        <p:spPr/>
        <p:txBody>
          <a:bodyPr/>
          <a:lstStyle/>
          <a:p>
            <a:fld id="{3147E62D-71C1-4424-BC14-C15AD1C54CBB}" type="slidenum">
              <a:rPr lang="pl-PL" smtClean="0"/>
              <a:t>28</a:t>
            </a:fld>
            <a:endParaRPr lang="pl-PL"/>
          </a:p>
        </p:txBody>
      </p:sp>
    </p:spTree>
    <p:extLst>
      <p:ext uri="{BB962C8B-B14F-4D97-AF65-F5344CB8AC3E}">
        <p14:creationId xmlns:p14="http://schemas.microsoft.com/office/powerpoint/2010/main" val="85694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AutoNum type="arabicPeriod"/>
            </a:pPr>
            <a:r>
              <a:rPr lang="pl-PL" dirty="0"/>
              <a:t>Sytuacja gospodarcza w kraju i poza jego granicami w ostatnich latach nie sprzyja realizacji długoterminowych inwestycji.</a:t>
            </a:r>
          </a:p>
          <a:p>
            <a:pPr marL="228600" indent="-228600">
              <a:buAutoNum type="arabicPeriod"/>
            </a:pPr>
            <a:r>
              <a:rPr lang="pl-PL" dirty="0"/>
              <a:t>Nie musimy się nawzajem przekonywać, że wzrost cen na polskim rynku budowlanym, szczególnie w latach 2021-22 ma charakter bezprecedensowy i nadzwyczajny.</a:t>
            </a:r>
          </a:p>
          <a:p>
            <a:pPr marL="228600" indent="-228600">
              <a:buAutoNum type="arabicPeriod"/>
            </a:pPr>
            <a:r>
              <a:rPr lang="pl-PL" dirty="0"/>
              <a:t>Przez ostatnie dwa lata głównymi determinantami wzrostów jest pandemia COVID, zaś od lutego bieżącego roku także napaść Federacji Rosyjskiej na Ukrainę. Wcześniej wpływ na wyniki finansowe realizowanych przedsięwzięć miała między innymi zbyt duża kumulacja inwestycji w krótkim okresie czasu.</a:t>
            </a:r>
          </a:p>
          <a:p>
            <a:pPr marL="228600" indent="-228600">
              <a:buAutoNum type="arabicPeriod"/>
            </a:pPr>
            <a:r>
              <a:rPr lang="pl-PL" dirty="0"/>
              <a:t>Dla zobrazowania skali tych wzrostów przybliżę Państwu kilka wykresów.</a:t>
            </a:r>
          </a:p>
        </p:txBody>
      </p:sp>
      <p:sp>
        <p:nvSpPr>
          <p:cNvPr id="4" name="Symbol zastępczy numeru slajdu 3"/>
          <p:cNvSpPr>
            <a:spLocks noGrp="1"/>
          </p:cNvSpPr>
          <p:nvPr>
            <p:ph type="sldNum" sz="quarter" idx="5"/>
          </p:nvPr>
        </p:nvSpPr>
        <p:spPr/>
        <p:txBody>
          <a:bodyPr/>
          <a:lstStyle/>
          <a:p>
            <a:fld id="{3147E62D-71C1-4424-BC14-C15AD1C54CBB}" type="slidenum">
              <a:rPr lang="pl-PL" smtClean="0"/>
              <a:t>5</a:t>
            </a:fld>
            <a:endParaRPr lang="pl-PL"/>
          </a:p>
        </p:txBody>
      </p:sp>
    </p:spTree>
    <p:extLst>
      <p:ext uri="{BB962C8B-B14F-4D97-AF65-F5344CB8AC3E}">
        <p14:creationId xmlns:p14="http://schemas.microsoft.com/office/powerpoint/2010/main" val="2732871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29</a:t>
            </a:fld>
            <a:endParaRPr lang="pl-PL"/>
          </a:p>
        </p:txBody>
      </p:sp>
    </p:spTree>
    <p:extLst>
      <p:ext uri="{BB962C8B-B14F-4D97-AF65-F5344CB8AC3E}">
        <p14:creationId xmlns:p14="http://schemas.microsoft.com/office/powerpoint/2010/main" val="2657010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800" b="0" i="0" u="none" strike="noStrike" baseline="0" dirty="0">
                <a:solidFill>
                  <a:srgbClr val="000000"/>
                </a:solidFill>
                <a:latin typeface="Verdana" panose="020B0604030504040204" pitchFamily="34" charset="0"/>
              </a:rPr>
              <a:t>W ramach wytycznych autorzy rekomendują </a:t>
            </a:r>
            <a:r>
              <a:rPr lang="pl-PL" sz="1800" b="0" i="0" u="none" strike="noStrike" baseline="0" dirty="0" err="1">
                <a:solidFill>
                  <a:srgbClr val="000000"/>
                </a:solidFill>
                <a:latin typeface="Verdana" panose="020B0604030504040204" pitchFamily="34" charset="0"/>
              </a:rPr>
              <a:t>międy</a:t>
            </a:r>
            <a:r>
              <a:rPr lang="pl-PL" sz="1800" b="0" i="0" u="none" strike="noStrike" baseline="0" dirty="0">
                <a:solidFill>
                  <a:srgbClr val="000000"/>
                </a:solidFill>
                <a:latin typeface="Verdana" panose="020B0604030504040204" pitchFamily="34" charset="0"/>
              </a:rPr>
              <a:t> innymi:</a:t>
            </a:r>
          </a:p>
          <a:p>
            <a:pPr marL="285750" indent="-285750">
              <a:buFontTx/>
              <a:buChar char="-"/>
            </a:pPr>
            <a:r>
              <a:rPr lang="pl-PL" sz="1800" b="0" i="0" u="none" strike="noStrike" baseline="0" dirty="0">
                <a:solidFill>
                  <a:srgbClr val="000000"/>
                </a:solidFill>
                <a:latin typeface="Verdana" panose="020B0604030504040204" pitchFamily="34" charset="0"/>
              </a:rPr>
              <a:t>ustalenie podziału ryzyk związanych z wystąpieniem nadzwyczajnych okoliczności,</a:t>
            </a:r>
          </a:p>
          <a:p>
            <a:pPr marL="285750" indent="-285750">
              <a:buFontTx/>
              <a:buChar char="-"/>
            </a:pPr>
            <a:r>
              <a:rPr lang="pl-PL" sz="1800" b="0" i="0" u="none" strike="noStrike" baseline="0" dirty="0">
                <a:solidFill>
                  <a:srgbClr val="000000"/>
                </a:solidFill>
                <a:latin typeface="Verdana" panose="020B0604030504040204" pitchFamily="34" charset="0"/>
              </a:rPr>
              <a:t>weryfikację zaawansowania czasowego realizacji umowy przez wykonawcę – np. w zakresie zwłoki w wykonaniu robót,</a:t>
            </a:r>
          </a:p>
          <a:p>
            <a:pPr marL="285750" indent="-285750">
              <a:buFontTx/>
              <a:buChar char="-"/>
            </a:pPr>
            <a:r>
              <a:rPr lang="pl-PL" sz="1800" b="0" i="0" u="none" strike="noStrike" baseline="0" dirty="0">
                <a:solidFill>
                  <a:srgbClr val="000000"/>
                </a:solidFill>
                <a:latin typeface="Verdana" panose="020B0604030504040204" pitchFamily="34" charset="0"/>
              </a:rPr>
              <a:t>odmowa waloryzacji prac dodatkowych powierzonych w toku wykonywania umowy (jeśli wycenianie były według wartości bieżących).</a:t>
            </a:r>
          </a:p>
          <a:p>
            <a:pPr marL="285750" indent="-285750">
              <a:buFontTx/>
              <a:buChar char="-"/>
            </a:pPr>
            <a:endParaRPr lang="pl-PL" sz="1800" b="0" i="0" u="none" strike="noStrike" baseline="0" dirty="0">
              <a:solidFill>
                <a:srgbClr val="000000"/>
              </a:solidFill>
              <a:latin typeface="Verdana" panose="020B0604030504040204" pitchFamily="34" charset="0"/>
            </a:endParaRPr>
          </a:p>
          <a:p>
            <a:pPr marL="0" indent="0">
              <a:buFontTx/>
              <a:buNone/>
            </a:pPr>
            <a:r>
              <a:rPr lang="pl-PL" sz="1800" b="0" i="0" u="none" strike="noStrike" baseline="0" dirty="0">
                <a:solidFill>
                  <a:srgbClr val="000000"/>
                </a:solidFill>
                <a:latin typeface="Verdana" panose="020B0604030504040204" pitchFamily="34" charset="0"/>
              </a:rPr>
              <a:t>Dodatkowo </a:t>
            </a:r>
          </a:p>
        </p:txBody>
      </p:sp>
      <p:sp>
        <p:nvSpPr>
          <p:cNvPr id="4" name="Symbol zastępczy numeru slajdu 3"/>
          <p:cNvSpPr>
            <a:spLocks noGrp="1"/>
          </p:cNvSpPr>
          <p:nvPr>
            <p:ph type="sldNum" sz="quarter" idx="5"/>
          </p:nvPr>
        </p:nvSpPr>
        <p:spPr/>
        <p:txBody>
          <a:bodyPr/>
          <a:lstStyle/>
          <a:p>
            <a:fld id="{3147E62D-71C1-4424-BC14-C15AD1C54CBB}" type="slidenum">
              <a:rPr lang="pl-PL" smtClean="0"/>
              <a:t>30</a:t>
            </a:fld>
            <a:endParaRPr lang="pl-PL"/>
          </a:p>
        </p:txBody>
      </p:sp>
    </p:spTree>
    <p:extLst>
      <p:ext uri="{BB962C8B-B14F-4D97-AF65-F5344CB8AC3E}">
        <p14:creationId xmlns:p14="http://schemas.microsoft.com/office/powerpoint/2010/main" val="801948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33</a:t>
            </a:fld>
            <a:endParaRPr lang="pl-PL"/>
          </a:p>
        </p:txBody>
      </p:sp>
    </p:spTree>
    <p:extLst>
      <p:ext uri="{BB962C8B-B14F-4D97-AF65-F5344CB8AC3E}">
        <p14:creationId xmlns:p14="http://schemas.microsoft.com/office/powerpoint/2010/main" val="2772620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34</a:t>
            </a:fld>
            <a:endParaRPr lang="pl-PL"/>
          </a:p>
        </p:txBody>
      </p:sp>
    </p:spTree>
    <p:extLst>
      <p:ext uri="{BB962C8B-B14F-4D97-AF65-F5344CB8AC3E}">
        <p14:creationId xmlns:p14="http://schemas.microsoft.com/office/powerpoint/2010/main" val="3072157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Należy wskazać, że przepisy ustawy </a:t>
            </a:r>
            <a:r>
              <a:rPr lang="pl-PL" dirty="0" err="1"/>
              <a:t>COVIDowej</a:t>
            </a:r>
            <a:r>
              <a:rPr lang="pl-PL" dirty="0"/>
              <a:t> stosujemy przede wszystkim w sytuacjach kiedy poza wpływem wojny w Ukrainie, na możliwość realizacji przez naszych klientów zobowiązań umownych wpływ mają okoliczności </a:t>
            </a:r>
            <a:r>
              <a:rPr lang="pl-PL" dirty="0" err="1"/>
              <a:t>COVIDowe</a:t>
            </a:r>
            <a:r>
              <a:rPr lang="pl-PL"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Art. </a:t>
            </a:r>
            <a:r>
              <a:rPr lang="pl-PL" sz="1200" dirty="0"/>
              <a:t>357</a:t>
            </a:r>
            <a:r>
              <a:rPr lang="pl-PL" sz="1200" i="0" baseline="30000" dirty="0">
                <a:solidFill>
                  <a:srgbClr val="333333"/>
                </a:solidFill>
                <a:effectLst/>
              </a:rPr>
              <a:t>1 </a:t>
            </a:r>
            <a:r>
              <a:rPr lang="pl-PL" sz="1200" dirty="0"/>
              <a:t>§1 (art. 632 §2) kodeksu cywilnego jest wprawdzie przepisem kształtującym uprawnienie do zmiany umowy po stronie niezawisłego sądu, należy jednak zgodzić się z poglądem dopuszczającym możliwość dokonania zmiany zawartej umowy w drodze wzajemnej umowy stron.</a:t>
            </a:r>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36</a:t>
            </a:fld>
            <a:endParaRPr lang="pl-PL"/>
          </a:p>
        </p:txBody>
      </p:sp>
    </p:spTree>
    <p:extLst>
      <p:ext uri="{BB962C8B-B14F-4D97-AF65-F5344CB8AC3E}">
        <p14:creationId xmlns:p14="http://schemas.microsoft.com/office/powerpoint/2010/main" val="341725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Należy wskazać, że przepisy ustawy </a:t>
            </a:r>
            <a:r>
              <a:rPr lang="pl-PL" dirty="0" err="1"/>
              <a:t>COVIDowej</a:t>
            </a:r>
            <a:r>
              <a:rPr lang="pl-PL" dirty="0"/>
              <a:t> stosujemy przede wszystkim w sytuacjach kiedy poza wpływem wojny w Ukrainie, na możliwość realizacji przez naszych klientów zobowiązań umownych wpływ mają okoliczności </a:t>
            </a:r>
            <a:r>
              <a:rPr lang="pl-PL" dirty="0" err="1"/>
              <a:t>COVIDowe</a:t>
            </a:r>
            <a:r>
              <a:rPr lang="pl-PL"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Art. </a:t>
            </a:r>
            <a:r>
              <a:rPr lang="pl-PL" sz="1200" dirty="0"/>
              <a:t>357</a:t>
            </a:r>
            <a:r>
              <a:rPr lang="pl-PL" sz="1200" i="0" baseline="30000" dirty="0">
                <a:solidFill>
                  <a:srgbClr val="333333"/>
                </a:solidFill>
                <a:effectLst/>
              </a:rPr>
              <a:t>1 </a:t>
            </a:r>
            <a:r>
              <a:rPr lang="pl-PL" sz="1200" dirty="0"/>
              <a:t>§1 (art. 632 §2) kodeksu cywilnego jest wprawdzie przepisem kształtującym uprawnienie do zmiany umowy po stronie niezawisłego sądu, należy jednak zgodzić się z poglądem dopuszczającym możliwość dokonania zmiany zawartej umowy w drodze wzajemnej umowy stron.</a:t>
            </a:r>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37</a:t>
            </a:fld>
            <a:endParaRPr lang="pl-PL"/>
          </a:p>
        </p:txBody>
      </p:sp>
    </p:spTree>
    <p:extLst>
      <p:ext uri="{BB962C8B-B14F-4D97-AF65-F5344CB8AC3E}">
        <p14:creationId xmlns:p14="http://schemas.microsoft.com/office/powerpoint/2010/main" val="3783268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Tutaj szczególnie należy zwrócić uwagę na przepisy: </a:t>
            </a:r>
          </a:p>
          <a:p>
            <a:r>
              <a:rPr lang="pl-PL" dirty="0"/>
              <a:t>art. 183(14) par. 3 – w zakresie zatwierdzenia ugody zawartej przez mediatorem:</a:t>
            </a:r>
          </a:p>
          <a:p>
            <a:r>
              <a:rPr lang="pl-PL" i="1" dirty="0"/>
              <a:t>„Sąd odmawia nadania klauzuli wykonalności albo zatwierdzenia ugody zawartej przed mediatorem, w całości lub części, </a:t>
            </a:r>
            <a:r>
              <a:rPr lang="pl-PL" b="1" i="1" dirty="0"/>
              <a:t>jeżeli ugoda jest sprzeczna z prawem </a:t>
            </a:r>
            <a:r>
              <a:rPr lang="pl-PL" i="1" dirty="0"/>
              <a:t>lub zasadami współżycia społecznego albo zmierza do obejścia prawa, a także gdy jest niezrozumiała lub zawiera sprzeczności.”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art. 203 par. 4 – w zakresie zatwierdzenia ugody zawartej przed sądem:</a:t>
            </a:r>
          </a:p>
          <a:p>
            <a:pPr algn="l"/>
            <a:r>
              <a:rPr lang="pl-PL" b="0" i="1" dirty="0">
                <a:solidFill>
                  <a:srgbClr val="333333"/>
                </a:solidFill>
                <a:effectLst/>
                <a:latin typeface="Open Sans" panose="020B0606030504020204" pitchFamily="34" charset="0"/>
              </a:rPr>
              <a:t>„Sąd może uznać za niedopuszczalne cofnięcie pozwu, zrzeczenie się lub ograniczenie roszczenia tylko wtedy, gdy </a:t>
            </a:r>
            <a:r>
              <a:rPr lang="pl-PL" b="1" i="1" dirty="0">
                <a:solidFill>
                  <a:srgbClr val="333333"/>
                </a:solidFill>
                <a:effectLst/>
                <a:latin typeface="Open Sans" panose="020B0606030504020204" pitchFamily="34" charset="0"/>
              </a:rPr>
              <a:t>okoliczności sprawy wskazują, że wymienione czynności są </a:t>
            </a:r>
            <a:r>
              <a:rPr lang="pl-PL" b="1" i="1" u="sng" dirty="0">
                <a:solidFill>
                  <a:srgbClr val="333333"/>
                </a:solidFill>
                <a:effectLst/>
                <a:latin typeface="Open Sans" panose="020B0606030504020204" pitchFamily="34" charset="0"/>
              </a:rPr>
              <a:t>sprzeczne z prawem </a:t>
            </a:r>
            <a:r>
              <a:rPr lang="pl-PL" b="0" i="1" dirty="0">
                <a:solidFill>
                  <a:srgbClr val="333333"/>
                </a:solidFill>
                <a:effectLst/>
                <a:latin typeface="Open Sans" panose="020B0606030504020204" pitchFamily="34" charset="0"/>
              </a:rPr>
              <a:t>lub zasadami współżycia społecznego albo zmierzają do obejścia prawa.”</a:t>
            </a:r>
          </a:p>
          <a:p>
            <a:br>
              <a:rPr lang="pl-PL" dirty="0"/>
            </a:br>
            <a:endParaRPr lang="pl-PL" dirty="0"/>
          </a:p>
          <a:p>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39</a:t>
            </a:fld>
            <a:endParaRPr lang="pl-PL"/>
          </a:p>
        </p:txBody>
      </p:sp>
    </p:spTree>
    <p:extLst>
      <p:ext uri="{BB962C8B-B14F-4D97-AF65-F5344CB8AC3E}">
        <p14:creationId xmlns:p14="http://schemas.microsoft.com/office/powerpoint/2010/main" val="982472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lvl="1" indent="0" algn="just">
              <a:spcBef>
                <a:spcPts val="300"/>
              </a:spcBef>
              <a:buNone/>
              <a:defRPr/>
            </a:pPr>
            <a:r>
              <a:rPr lang="pl-PL" sz="1200" b="1" dirty="0">
                <a:solidFill>
                  <a:srgbClr val="EA5B0C"/>
                </a:solidFill>
                <a:latin typeface="Verdana" panose="020B0604030504040204" pitchFamily="34" charset="0"/>
                <a:ea typeface="Verdana" panose="020B0604030504040204" pitchFamily="34" charset="0"/>
                <a:cs typeface="Arial" pitchFamily="34" charset="0"/>
              </a:rPr>
              <a:t>Spór odnośnie zastosowania art. 640 k.c. do umowy o roboty budowlane</a:t>
            </a:r>
          </a:p>
          <a:p>
            <a:pPr marL="0" lvl="1" indent="0" algn="just">
              <a:spcBef>
                <a:spcPts val="300"/>
              </a:spcBef>
              <a:buNone/>
              <a:defRPr/>
            </a:pPr>
            <a:endParaRPr lang="pl-PL" sz="1200" b="1" dirty="0">
              <a:solidFill>
                <a:srgbClr val="EA5B0C"/>
              </a:solidFill>
              <a:latin typeface="Verdana" panose="020B0604030504040204" pitchFamily="34" charset="0"/>
              <a:ea typeface="Verdana" panose="020B0604030504040204" pitchFamily="34" charset="0"/>
              <a:cs typeface="Arial" pitchFamily="34" charset="0"/>
            </a:endParaRPr>
          </a:p>
          <a:p>
            <a:pPr marL="228600" lvl="1" algn="just">
              <a:spcBef>
                <a:spcPts val="300"/>
              </a:spcBef>
              <a:buFont typeface="Wingdings" pitchFamily="2" charset="2"/>
              <a:buChar char="§"/>
              <a:defRPr/>
            </a:pPr>
            <a:r>
              <a:rPr lang="pl-PL" sz="1200" dirty="0">
                <a:latin typeface="Verdana" panose="020B0604030504040204" pitchFamily="34" charset="0"/>
                <a:ea typeface="Verdana" panose="020B0604030504040204" pitchFamily="34" charset="0"/>
                <a:cs typeface="Arial" pitchFamily="34" charset="0"/>
              </a:rPr>
              <a:t>Brak odesłania w art. 656 § 1 do odpowiedniego stosowania art. 640 k.c. do umowy o roboty budowlane</a:t>
            </a:r>
          </a:p>
          <a:p>
            <a:pPr marL="228600" lvl="1" algn="just">
              <a:spcBef>
                <a:spcPts val="300"/>
              </a:spcBef>
              <a:buFont typeface="Wingdings" pitchFamily="2" charset="2"/>
              <a:buChar char="§"/>
              <a:defRPr/>
            </a:pPr>
            <a:r>
              <a:rPr lang="pl-PL" sz="1200" dirty="0">
                <a:latin typeface="Verdana" panose="020B0604030504040204" pitchFamily="34" charset="0"/>
                <a:ea typeface="Verdana" panose="020B0604030504040204" pitchFamily="34" charset="0"/>
                <a:cs typeface="Arial" pitchFamily="34" charset="0"/>
              </a:rPr>
              <a:t>Wykonanie obiektu budowlanego wymaga współdziałania z szerszym zakresie, niż ma to miejsce w ramach umowy o dzieło</a:t>
            </a:r>
          </a:p>
          <a:p>
            <a:pPr marL="228600" lvl="1" algn="just">
              <a:spcBef>
                <a:spcPts val="300"/>
              </a:spcBef>
              <a:buFont typeface="Wingdings" pitchFamily="2" charset="2"/>
              <a:buChar char="§"/>
              <a:defRPr/>
            </a:pPr>
            <a:r>
              <a:rPr lang="pl-PL" sz="1200" dirty="0">
                <a:latin typeface="Verdana" panose="020B0604030504040204" pitchFamily="34" charset="0"/>
                <a:ea typeface="Verdana" panose="020B0604030504040204" pitchFamily="34" charset="0"/>
                <a:cs typeface="Arial" pitchFamily="34" charset="0"/>
              </a:rPr>
              <a:t>Wykładnia historyczna: umowa o roboty budowlane wywodzi się z umowy o dzieło jej przedmiot (obiekt budowlany) spełnia wszelkie cechy dzieła w rozumieniu przepisów tytułu XV księgi trzeciej k.c.</a:t>
            </a:r>
          </a:p>
          <a:p>
            <a:pPr marL="228600" lvl="1" algn="just">
              <a:spcBef>
                <a:spcPts val="300"/>
              </a:spcBef>
              <a:buFont typeface="Wingdings" pitchFamily="2" charset="2"/>
              <a:buChar char="§"/>
              <a:defRPr/>
            </a:pPr>
            <a:endParaRPr lang="pl-PL" sz="1200" dirty="0">
              <a:latin typeface="Verdana" panose="020B0604030504040204" pitchFamily="34" charset="0"/>
              <a:ea typeface="Verdana" panose="020B0604030504040204" pitchFamily="34" charset="0"/>
              <a:cs typeface="Arial" pitchFamily="34" charset="0"/>
            </a:endParaRPr>
          </a:p>
          <a:p>
            <a:pPr marL="228600" lvl="1" algn="just">
              <a:spcBef>
                <a:spcPts val="300"/>
              </a:spcBef>
              <a:buFont typeface="Wingdings" pitchFamily="2" charset="2"/>
              <a:buChar char="§"/>
              <a:defRPr/>
            </a:pPr>
            <a:r>
              <a:rPr lang="pl-PL" sz="1200" dirty="0">
                <a:latin typeface="Verdana" panose="020B0604030504040204" pitchFamily="34" charset="0"/>
                <a:ea typeface="Verdana" panose="020B0604030504040204" pitchFamily="34" charset="0"/>
                <a:cs typeface="Arial" pitchFamily="34" charset="0"/>
              </a:rPr>
              <a:t>Wskazać, że nie jest to rekomendowany przez nas sposób działania – w standardowych warunkach opiniowania (w zależności od przypadku).</a:t>
            </a:r>
          </a:p>
          <a:p>
            <a:endParaRPr lang="pl-PL" dirty="0"/>
          </a:p>
          <a:p>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40</a:t>
            </a:fld>
            <a:endParaRPr lang="pl-PL"/>
          </a:p>
        </p:txBody>
      </p:sp>
    </p:spTree>
    <p:extLst>
      <p:ext uri="{BB962C8B-B14F-4D97-AF65-F5344CB8AC3E}">
        <p14:creationId xmlns:p14="http://schemas.microsoft.com/office/powerpoint/2010/main" val="3386795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lvl="1" indent="0" algn="just">
              <a:spcBef>
                <a:spcPts val="300"/>
              </a:spcBef>
              <a:buNone/>
              <a:defRPr/>
            </a:pPr>
            <a:r>
              <a:rPr lang="pl-PL" sz="1200" b="1" dirty="0">
                <a:solidFill>
                  <a:srgbClr val="EA5B0C"/>
                </a:solidFill>
                <a:latin typeface="Verdana" panose="020B0604030504040204" pitchFamily="34" charset="0"/>
                <a:ea typeface="Verdana" panose="020B0604030504040204" pitchFamily="34" charset="0"/>
                <a:cs typeface="Arial" pitchFamily="34" charset="0"/>
              </a:rPr>
              <a:t>Spór odnośnie zastosowania art. 640 k.c. do umowy o roboty budowlane</a:t>
            </a:r>
          </a:p>
          <a:p>
            <a:pPr marL="0" lvl="1" indent="0" algn="just">
              <a:spcBef>
                <a:spcPts val="300"/>
              </a:spcBef>
              <a:buNone/>
              <a:defRPr/>
            </a:pPr>
            <a:endParaRPr lang="pl-PL" sz="1200" b="1" dirty="0">
              <a:solidFill>
                <a:srgbClr val="EA5B0C"/>
              </a:solidFill>
              <a:latin typeface="Verdana" panose="020B0604030504040204" pitchFamily="34" charset="0"/>
              <a:ea typeface="Verdana" panose="020B0604030504040204" pitchFamily="34" charset="0"/>
              <a:cs typeface="Arial" pitchFamily="34" charset="0"/>
            </a:endParaRPr>
          </a:p>
          <a:p>
            <a:pPr marL="228600" lvl="1" algn="just">
              <a:spcBef>
                <a:spcPts val="300"/>
              </a:spcBef>
              <a:buFont typeface="Wingdings" pitchFamily="2" charset="2"/>
              <a:buChar char="§"/>
              <a:defRPr/>
            </a:pPr>
            <a:r>
              <a:rPr lang="pl-PL" sz="1200" dirty="0">
                <a:latin typeface="Verdana" panose="020B0604030504040204" pitchFamily="34" charset="0"/>
                <a:ea typeface="Verdana" panose="020B0604030504040204" pitchFamily="34" charset="0"/>
                <a:cs typeface="Arial" pitchFamily="34" charset="0"/>
              </a:rPr>
              <a:t>Brak odesłania w art. 656 § 1 do odpowiedniego stosowania art. 640 k.c. do umowy o roboty budowlane</a:t>
            </a:r>
          </a:p>
          <a:p>
            <a:pPr marL="228600" lvl="1" algn="just">
              <a:spcBef>
                <a:spcPts val="300"/>
              </a:spcBef>
              <a:buFont typeface="Wingdings" pitchFamily="2" charset="2"/>
              <a:buChar char="§"/>
              <a:defRPr/>
            </a:pPr>
            <a:r>
              <a:rPr lang="pl-PL" sz="1200" dirty="0">
                <a:latin typeface="Verdana" panose="020B0604030504040204" pitchFamily="34" charset="0"/>
                <a:ea typeface="Verdana" panose="020B0604030504040204" pitchFamily="34" charset="0"/>
                <a:cs typeface="Arial" pitchFamily="34" charset="0"/>
              </a:rPr>
              <a:t>Wykonanie obiektu budowlanego wymaga współdziałania z szerszym zakresie, niż ma to miejsce w ramach umowy o dzieło</a:t>
            </a:r>
          </a:p>
          <a:p>
            <a:pPr marL="228600" lvl="1" algn="just">
              <a:spcBef>
                <a:spcPts val="300"/>
              </a:spcBef>
              <a:buFont typeface="Wingdings" pitchFamily="2" charset="2"/>
              <a:buChar char="§"/>
              <a:defRPr/>
            </a:pPr>
            <a:r>
              <a:rPr lang="pl-PL" sz="1200" dirty="0">
                <a:latin typeface="Verdana" panose="020B0604030504040204" pitchFamily="34" charset="0"/>
                <a:ea typeface="Verdana" panose="020B0604030504040204" pitchFamily="34" charset="0"/>
                <a:cs typeface="Arial" pitchFamily="34" charset="0"/>
              </a:rPr>
              <a:t>Wykładnia historyczna: umowa o roboty budowlane wywodzi się z umowy o dzieło jej przedmiot (obiekt budowlany) spełnia wszelkie cechy dzieła w rozumieniu przepisów tytułu XV księgi trzeciej k.c.</a:t>
            </a:r>
          </a:p>
          <a:p>
            <a:pPr marL="228600" lvl="1" algn="just">
              <a:spcBef>
                <a:spcPts val="300"/>
              </a:spcBef>
              <a:buFont typeface="Wingdings" pitchFamily="2" charset="2"/>
              <a:buChar char="§"/>
              <a:defRPr/>
            </a:pPr>
            <a:endParaRPr lang="pl-PL" sz="1200" dirty="0">
              <a:latin typeface="Verdana" panose="020B0604030504040204" pitchFamily="34" charset="0"/>
              <a:ea typeface="Verdana" panose="020B0604030504040204" pitchFamily="34" charset="0"/>
              <a:cs typeface="Arial" pitchFamily="34" charset="0"/>
            </a:endParaRPr>
          </a:p>
          <a:p>
            <a:pPr marL="228600" lvl="1" algn="just">
              <a:spcBef>
                <a:spcPts val="300"/>
              </a:spcBef>
              <a:buFont typeface="Wingdings" pitchFamily="2" charset="2"/>
              <a:buNone/>
              <a:defRPr/>
            </a:pPr>
            <a:r>
              <a:rPr lang="pl-PL" sz="1200" dirty="0">
                <a:latin typeface="Verdana" panose="020B0604030504040204" pitchFamily="34" charset="0"/>
                <a:ea typeface="Verdana" panose="020B0604030504040204" pitchFamily="34" charset="0"/>
                <a:cs typeface="Arial" pitchFamily="34" charset="0"/>
              </a:rPr>
              <a:t>Następny slajd – definicja współdziałania – wyrok SA Poznań.</a:t>
            </a:r>
          </a:p>
          <a:p>
            <a:endParaRPr lang="pl-PL" dirty="0"/>
          </a:p>
          <a:p>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41</a:t>
            </a:fld>
            <a:endParaRPr lang="pl-PL"/>
          </a:p>
        </p:txBody>
      </p:sp>
    </p:spTree>
    <p:extLst>
      <p:ext uri="{BB962C8B-B14F-4D97-AF65-F5344CB8AC3E}">
        <p14:creationId xmlns:p14="http://schemas.microsoft.com/office/powerpoint/2010/main" val="1528657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lvl="1" indent="0" algn="just">
              <a:spcBef>
                <a:spcPts val="300"/>
              </a:spcBef>
              <a:buNone/>
              <a:defRPr/>
            </a:pPr>
            <a:r>
              <a:rPr lang="pl-PL" sz="1200" b="1" dirty="0">
                <a:solidFill>
                  <a:srgbClr val="EA5B0C"/>
                </a:solidFill>
                <a:latin typeface="Verdana" panose="020B0604030504040204" pitchFamily="34" charset="0"/>
                <a:ea typeface="Verdana" panose="020B0604030504040204" pitchFamily="34" charset="0"/>
                <a:cs typeface="Arial" pitchFamily="34" charset="0"/>
              </a:rPr>
              <a:t>Spór odnośnie zastosowania art. 640 k.c. do umowy o roboty budowlane</a:t>
            </a:r>
          </a:p>
          <a:p>
            <a:pPr marL="0" lvl="1" indent="0" algn="just">
              <a:spcBef>
                <a:spcPts val="300"/>
              </a:spcBef>
              <a:buNone/>
              <a:defRPr/>
            </a:pPr>
            <a:endParaRPr lang="pl-PL" sz="1200" b="1" dirty="0">
              <a:solidFill>
                <a:srgbClr val="EA5B0C"/>
              </a:solidFill>
              <a:latin typeface="Verdana" panose="020B0604030504040204" pitchFamily="34" charset="0"/>
              <a:ea typeface="Verdana" panose="020B0604030504040204" pitchFamily="34" charset="0"/>
              <a:cs typeface="Arial" pitchFamily="34" charset="0"/>
            </a:endParaRPr>
          </a:p>
          <a:p>
            <a:pPr marL="228600" lvl="1" algn="just">
              <a:spcBef>
                <a:spcPts val="300"/>
              </a:spcBef>
              <a:buFont typeface="Wingdings" pitchFamily="2" charset="2"/>
              <a:buChar char="§"/>
              <a:defRPr/>
            </a:pPr>
            <a:r>
              <a:rPr lang="pl-PL" sz="1200" dirty="0">
                <a:latin typeface="Verdana" panose="020B0604030504040204" pitchFamily="34" charset="0"/>
                <a:ea typeface="Verdana" panose="020B0604030504040204" pitchFamily="34" charset="0"/>
                <a:cs typeface="Arial" pitchFamily="34" charset="0"/>
              </a:rPr>
              <a:t>Brak odesłania w art. 656 § 1 do odpowiedniego stosowania art. 640 k.c. do umowy o roboty budowlane</a:t>
            </a:r>
          </a:p>
          <a:p>
            <a:pPr marL="228600" lvl="1" algn="just">
              <a:spcBef>
                <a:spcPts val="300"/>
              </a:spcBef>
              <a:buFont typeface="Wingdings" pitchFamily="2" charset="2"/>
              <a:buChar char="§"/>
              <a:defRPr/>
            </a:pPr>
            <a:r>
              <a:rPr lang="pl-PL" sz="1200" dirty="0">
                <a:latin typeface="Verdana" panose="020B0604030504040204" pitchFamily="34" charset="0"/>
                <a:ea typeface="Verdana" panose="020B0604030504040204" pitchFamily="34" charset="0"/>
                <a:cs typeface="Arial" pitchFamily="34" charset="0"/>
              </a:rPr>
              <a:t>Wykonanie obiektu budowlanego wymaga współdziałania z szerszym zakresie, niż ma to miejsce w ramach umowy o dzieło</a:t>
            </a:r>
          </a:p>
          <a:p>
            <a:pPr marL="228600" lvl="1" algn="just">
              <a:spcBef>
                <a:spcPts val="300"/>
              </a:spcBef>
              <a:buFont typeface="Wingdings" pitchFamily="2" charset="2"/>
              <a:buChar char="§"/>
              <a:defRPr/>
            </a:pPr>
            <a:r>
              <a:rPr lang="pl-PL" sz="1200" dirty="0">
                <a:latin typeface="Verdana" panose="020B0604030504040204" pitchFamily="34" charset="0"/>
                <a:ea typeface="Verdana" panose="020B0604030504040204" pitchFamily="34" charset="0"/>
                <a:cs typeface="Arial" pitchFamily="34" charset="0"/>
              </a:rPr>
              <a:t>Wykładnia historyczna: umowa o roboty budowlane wywodzi się z umowy o dzieło jej przedmiot (obiekt budowlany) spełnia wszelkie cechy dzieła w rozumieniu przepisów tytułu XV księgi trzeciej k.c.</a:t>
            </a:r>
          </a:p>
          <a:p>
            <a:endParaRPr lang="pl-PL" dirty="0"/>
          </a:p>
          <a:p>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42</a:t>
            </a:fld>
            <a:endParaRPr lang="pl-PL"/>
          </a:p>
        </p:txBody>
      </p:sp>
    </p:spTree>
    <p:extLst>
      <p:ext uri="{BB962C8B-B14F-4D97-AF65-F5344CB8AC3E}">
        <p14:creationId xmlns:p14="http://schemas.microsoft.com/office/powerpoint/2010/main" val="376985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AutoNum type="arabicPeriod"/>
            </a:pPr>
            <a:r>
              <a:rPr lang="pl-PL" dirty="0"/>
              <a:t>Wykres dotyczy wskaźnika inflacji w Polsce w latach 2020 – 2022.</a:t>
            </a:r>
          </a:p>
          <a:p>
            <a:pPr marL="228600" indent="-228600">
              <a:buAutoNum type="arabicPeriod"/>
            </a:pPr>
            <a:r>
              <a:rPr lang="pl-PL" dirty="0"/>
              <a:t>Przedstawia on inflację w ujęciu „rok do roku”, która pozwala w sposób najpełniejszy odzwierciedlić tendencję w ujęciu czasowym.</a:t>
            </a:r>
          </a:p>
          <a:p>
            <a:pPr marL="228600" indent="-228600">
              <a:buAutoNum type="arabicPeriod"/>
            </a:pPr>
            <a:r>
              <a:rPr lang="pl-PL" dirty="0"/>
              <a:t>We grudniu 2022 r. według wstępnych danych publikowanych przez GUS inflacja „rok do roku” wyniosła 16,6% - stanowiąc spadek względem listopada 2022 r. o 0,9 pkt. procentowego.</a:t>
            </a:r>
          </a:p>
        </p:txBody>
      </p:sp>
      <p:sp>
        <p:nvSpPr>
          <p:cNvPr id="4" name="Symbol zastępczy numeru slajdu 3"/>
          <p:cNvSpPr>
            <a:spLocks noGrp="1"/>
          </p:cNvSpPr>
          <p:nvPr>
            <p:ph type="sldNum" sz="quarter" idx="5"/>
          </p:nvPr>
        </p:nvSpPr>
        <p:spPr/>
        <p:txBody>
          <a:bodyPr/>
          <a:lstStyle/>
          <a:p>
            <a:fld id="{3147E62D-71C1-4424-BC14-C15AD1C54CBB}" type="slidenum">
              <a:rPr lang="pl-PL" smtClean="0"/>
              <a:t>6</a:t>
            </a:fld>
            <a:endParaRPr lang="pl-PL"/>
          </a:p>
        </p:txBody>
      </p:sp>
    </p:spTree>
    <p:extLst>
      <p:ext uri="{BB962C8B-B14F-4D97-AF65-F5344CB8AC3E}">
        <p14:creationId xmlns:p14="http://schemas.microsoft.com/office/powerpoint/2010/main" val="3324762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lvl="1" indent="0" algn="just">
              <a:spcBef>
                <a:spcPts val="300"/>
              </a:spcBef>
              <a:buNone/>
              <a:defRPr/>
            </a:pPr>
            <a:r>
              <a:rPr lang="pl-PL" sz="1200" b="1" dirty="0">
                <a:solidFill>
                  <a:srgbClr val="EA5B0C"/>
                </a:solidFill>
                <a:latin typeface="Verdana" panose="020B0604030504040204" pitchFamily="34" charset="0"/>
                <a:ea typeface="Verdana" panose="020B0604030504040204" pitchFamily="34" charset="0"/>
                <a:cs typeface="Arial" pitchFamily="34" charset="0"/>
              </a:rPr>
              <a:t>Orzecznictwo jest raczej zgodne i nie dopuszcza jako przesłanki </a:t>
            </a:r>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43</a:t>
            </a:fld>
            <a:endParaRPr lang="pl-PL"/>
          </a:p>
        </p:txBody>
      </p:sp>
    </p:spTree>
    <p:extLst>
      <p:ext uri="{BB962C8B-B14F-4D97-AF65-F5344CB8AC3E}">
        <p14:creationId xmlns:p14="http://schemas.microsoft.com/office/powerpoint/2010/main" val="973922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Przechodzimy do podrozdziałów dotyczących „klauzuli rebus” oraz odszkodowania za doznaną przez wykonawcę szkodę w związku z wykonywaniem umowy.</a:t>
            </a:r>
          </a:p>
        </p:txBody>
      </p:sp>
      <p:sp>
        <p:nvSpPr>
          <p:cNvPr id="4" name="Symbol zastępczy numeru slajdu 3"/>
          <p:cNvSpPr>
            <a:spLocks noGrp="1"/>
          </p:cNvSpPr>
          <p:nvPr>
            <p:ph type="sldNum" sz="quarter" idx="5"/>
          </p:nvPr>
        </p:nvSpPr>
        <p:spPr/>
        <p:txBody>
          <a:bodyPr/>
          <a:lstStyle/>
          <a:p>
            <a:fld id="{3147E62D-71C1-4424-BC14-C15AD1C54CBB}" type="slidenum">
              <a:rPr lang="pl-PL" smtClean="0"/>
              <a:t>44</a:t>
            </a:fld>
            <a:endParaRPr lang="pl-PL"/>
          </a:p>
        </p:txBody>
      </p:sp>
    </p:spTree>
    <p:extLst>
      <p:ext uri="{BB962C8B-B14F-4D97-AF65-F5344CB8AC3E}">
        <p14:creationId xmlns:p14="http://schemas.microsoft.com/office/powerpoint/2010/main" val="1764115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lvl="0" indent="-342900" algn="just">
              <a:lnSpc>
                <a:spcPct val="120000"/>
              </a:lnSpc>
              <a:spcBef>
                <a:spcPts val="300"/>
              </a:spcBef>
              <a:spcAft>
                <a:spcPts val="600"/>
              </a:spcAft>
              <a:buFont typeface="Arial"/>
              <a:buAutoNum type="arabicPeriod"/>
            </a:pPr>
            <a:r>
              <a:rPr lang="pl-PL" sz="1200" dirty="0">
                <a:effectLst/>
                <a:latin typeface="Arial"/>
                <a:ea typeface="Calibri"/>
                <a:cs typeface="Arial"/>
              </a:rPr>
              <a:t>Katalog przesłanek określonych w art. 632 § 2 k.c. oraz art. 357</a:t>
            </a:r>
            <a:r>
              <a:rPr lang="pl-PL" sz="1200" baseline="30000" dirty="0">
                <a:effectLst/>
                <a:latin typeface="Arial"/>
                <a:ea typeface="Calibri"/>
                <a:cs typeface="Arial"/>
              </a:rPr>
              <a:t>1 </a:t>
            </a:r>
            <a:r>
              <a:rPr lang="pl-PL" sz="1200" dirty="0">
                <a:effectLst/>
                <a:latin typeface="Arial"/>
                <a:ea typeface="Calibri"/>
                <a:cs typeface="Arial"/>
              </a:rPr>
              <a:t>§ 1 k.c. jest zbliżony i różni się przesłanką „</a:t>
            </a:r>
            <a:r>
              <a:rPr lang="pl-PL" sz="1200" i="1" dirty="0">
                <a:effectLst/>
                <a:latin typeface="Arial"/>
                <a:ea typeface="Calibri"/>
                <a:cs typeface="Arial"/>
              </a:rPr>
              <a:t>nadzwyczajności</a:t>
            </a:r>
            <a:r>
              <a:rPr lang="pl-PL" sz="1200" dirty="0">
                <a:effectLst/>
                <a:latin typeface="Arial"/>
                <a:ea typeface="Calibri"/>
                <a:cs typeface="Arial"/>
              </a:rPr>
              <a:t>” zmiany.</a:t>
            </a:r>
            <a:endParaRPr lang="pl-PL" sz="1200" dirty="0">
              <a:effectLst/>
              <a:latin typeface="Arial"/>
              <a:ea typeface="Calibri"/>
              <a:cs typeface="Times New Roman"/>
            </a:endParaRPr>
          </a:p>
          <a:p>
            <a:pPr marL="342900" lvl="0" indent="-342900" algn="just">
              <a:lnSpc>
                <a:spcPct val="120000"/>
              </a:lnSpc>
              <a:spcBef>
                <a:spcPts val="300"/>
              </a:spcBef>
              <a:spcAft>
                <a:spcPts val="600"/>
              </a:spcAft>
              <a:buFont typeface="Arial"/>
              <a:buAutoNum type="arabicPeriod"/>
            </a:pPr>
            <a:r>
              <a:rPr lang="pl-PL" sz="1200" dirty="0">
                <a:effectLst/>
                <a:latin typeface="Arial"/>
                <a:ea typeface="Calibri"/>
                <a:cs typeface="Arial"/>
              </a:rPr>
              <a:t>Otóż pomimo semantycznej różnicy między pojęciami „</a:t>
            </a:r>
            <a:r>
              <a:rPr lang="pl-PL" sz="1200" i="1" dirty="0">
                <a:effectLst/>
                <a:latin typeface="Arial"/>
                <a:ea typeface="Calibri"/>
                <a:cs typeface="Arial"/>
              </a:rPr>
              <a:t>zmiana stosunków</a:t>
            </a:r>
            <a:r>
              <a:rPr lang="pl-PL" sz="1200" dirty="0">
                <a:effectLst/>
                <a:latin typeface="Arial"/>
                <a:ea typeface="Calibri"/>
                <a:cs typeface="Arial"/>
              </a:rPr>
              <a:t>” w art. 632 § 2 k.c. oraz „</a:t>
            </a:r>
            <a:r>
              <a:rPr lang="pl-PL" sz="1200" i="1" dirty="0">
                <a:effectLst/>
                <a:latin typeface="Arial"/>
                <a:ea typeface="Calibri"/>
                <a:cs typeface="Arial"/>
              </a:rPr>
              <a:t>nadzwyczajna zmiana stosunków</a:t>
            </a:r>
            <a:r>
              <a:rPr lang="pl-PL" sz="1200" dirty="0">
                <a:effectLst/>
                <a:latin typeface="Arial"/>
                <a:ea typeface="Calibri"/>
                <a:cs typeface="Arial"/>
              </a:rPr>
              <a:t>” w art. 357</a:t>
            </a:r>
            <a:r>
              <a:rPr lang="pl-PL" sz="1200" baseline="30000" dirty="0">
                <a:effectLst/>
                <a:latin typeface="Arial"/>
                <a:ea typeface="Calibri"/>
                <a:cs typeface="Arial"/>
              </a:rPr>
              <a:t>1</a:t>
            </a:r>
            <a:r>
              <a:rPr lang="pl-PL" sz="1200" dirty="0">
                <a:effectLst/>
                <a:latin typeface="Arial"/>
                <a:ea typeface="Calibri"/>
                <a:cs typeface="Arial"/>
              </a:rPr>
              <a:t> § 1 k.c. nie mamy tu do czynienia z dwoma rozłącznymi pojęciami. Oba mają bardzo zbliżone desygnaty – odnoszą się do nadzwyczajnej zmiany okoliczności faktycznych lub sytuacji prawnej stron, nieprzewidywalnej i wykraczającej poza typowe ryzyko kontraktowe. W judykaturze stopniowo zarysowuje się pogląd, zgodnie z którym wspomniana różnica semantyczna ma takie znaczenie, iż „</a:t>
            </a:r>
            <a:r>
              <a:rPr lang="pl-PL" sz="1200" i="1" dirty="0">
                <a:effectLst/>
                <a:latin typeface="Arial"/>
                <a:ea typeface="Calibri"/>
                <a:cs typeface="Arial"/>
              </a:rPr>
              <a:t>zmiana stosunków</a:t>
            </a:r>
            <a:r>
              <a:rPr lang="pl-PL" sz="1200" dirty="0">
                <a:effectLst/>
                <a:latin typeface="Arial"/>
                <a:ea typeface="Calibri"/>
                <a:cs typeface="Arial"/>
              </a:rPr>
              <a:t>” wskazana w hipotezie </a:t>
            </a:r>
            <a:r>
              <a:rPr lang="pl-PL" sz="1200" b="1" dirty="0">
                <a:effectLst/>
                <a:latin typeface="Arial"/>
                <a:ea typeface="Calibri"/>
                <a:cs typeface="Arial"/>
              </a:rPr>
              <a:t>art. 632 § 2 k.c. zawiera mniej „</a:t>
            </a:r>
            <a:r>
              <a:rPr lang="pl-PL" sz="1200" b="1" i="1" dirty="0">
                <a:effectLst/>
                <a:latin typeface="Arial"/>
                <a:ea typeface="Calibri"/>
                <a:cs typeface="Arial"/>
              </a:rPr>
              <a:t>elementów niezwykłości</a:t>
            </a:r>
            <a:r>
              <a:rPr lang="pl-PL" sz="1200" b="1" dirty="0">
                <a:effectLst/>
                <a:latin typeface="Arial"/>
                <a:ea typeface="Calibri"/>
                <a:cs typeface="Arial"/>
              </a:rPr>
              <a:t>” niż „</a:t>
            </a:r>
            <a:r>
              <a:rPr lang="pl-PL" sz="1200" b="1" i="1" dirty="0">
                <a:effectLst/>
                <a:latin typeface="Arial"/>
                <a:ea typeface="Calibri"/>
                <a:cs typeface="Arial"/>
              </a:rPr>
              <a:t>nadzwyczajna zmiana stosunków</a:t>
            </a:r>
            <a:r>
              <a:rPr lang="pl-PL" sz="1200" b="1" dirty="0">
                <a:effectLst/>
                <a:latin typeface="Arial"/>
                <a:ea typeface="Calibri"/>
                <a:cs typeface="Arial"/>
              </a:rPr>
              <a:t>” z art. 357</a:t>
            </a:r>
            <a:r>
              <a:rPr lang="pl-PL" sz="1200" b="1" baseline="30000" dirty="0">
                <a:effectLst/>
                <a:latin typeface="Arial"/>
                <a:ea typeface="Calibri"/>
                <a:cs typeface="Arial"/>
              </a:rPr>
              <a:t>1</a:t>
            </a:r>
            <a:r>
              <a:rPr lang="pl-PL" sz="1200" b="1" dirty="0">
                <a:effectLst/>
                <a:latin typeface="Arial"/>
                <a:ea typeface="Calibri"/>
                <a:cs typeface="Arial"/>
              </a:rPr>
              <a:t> § 1 k.c. </a:t>
            </a:r>
            <a:r>
              <a:rPr lang="pl-PL" sz="1200" dirty="0">
                <a:effectLst/>
                <a:latin typeface="Arial"/>
                <a:ea typeface="Calibri"/>
                <a:cs typeface="Arial"/>
              </a:rPr>
              <a:t>Sąd Najwyższy już parokrotnie wskazał, że w przeciwieństwie do art. 357</a:t>
            </a:r>
            <a:r>
              <a:rPr lang="pl-PL" sz="1200" baseline="30000" dirty="0">
                <a:effectLst/>
                <a:latin typeface="Arial"/>
                <a:ea typeface="Calibri"/>
                <a:cs typeface="Arial"/>
              </a:rPr>
              <a:t>1 </a:t>
            </a:r>
            <a:r>
              <a:rPr lang="pl-PL" sz="1200" dirty="0">
                <a:effectLst/>
                <a:latin typeface="Arial"/>
                <a:ea typeface="Calibri"/>
                <a:cs typeface="Arial"/>
              </a:rPr>
              <a:t>§ 1 k.c., mającego zastosowanie jedynie w razie wykazania nadzwyczajnej zmiany stosunków, </a:t>
            </a:r>
            <a:r>
              <a:rPr lang="pl-PL" sz="1200" b="1" dirty="0">
                <a:effectLst/>
                <a:latin typeface="Arial"/>
                <a:ea typeface="Calibri"/>
                <a:cs typeface="Arial"/>
              </a:rPr>
              <a:t>art. 632 § 2 k.c. zezwala na modyfikację przez podwyższenie wynagrodzenia ryczałtowego już w wypadku, gdy wskutek zmiany stosunków, której nie można było przewidzieć, wykonanie umowy groziłoby przyjmującemu zamówienie rażącą stratą</a:t>
            </a:r>
            <a:r>
              <a:rPr lang="pl-PL" sz="1200" dirty="0">
                <a:effectLst/>
                <a:latin typeface="Arial"/>
                <a:ea typeface="Calibri"/>
                <a:cs typeface="Arial"/>
              </a:rPr>
              <a:t>. W wyroku z dnia 29 października 2015 r. Sąd Najwyższy wskazał zaś, że zdarzenie w postaci „</a:t>
            </a:r>
            <a:r>
              <a:rPr lang="pl-PL" sz="1200" i="1" dirty="0">
                <a:effectLst/>
                <a:latin typeface="Arial"/>
                <a:ea typeface="Calibri"/>
                <a:cs typeface="Arial"/>
              </a:rPr>
              <a:t>nadzwyczajnej zmiany stosunków</a:t>
            </a:r>
            <a:r>
              <a:rPr lang="pl-PL" sz="1200" dirty="0">
                <a:effectLst/>
                <a:latin typeface="Arial"/>
                <a:ea typeface="Calibri"/>
                <a:cs typeface="Arial"/>
              </a:rPr>
              <a:t>” powinno zawierać więcej elementów niezwykłości niż „</a:t>
            </a:r>
            <a:r>
              <a:rPr lang="pl-PL" sz="1200" i="1" dirty="0">
                <a:effectLst/>
                <a:latin typeface="Arial"/>
                <a:ea typeface="Calibri"/>
                <a:cs typeface="Arial"/>
              </a:rPr>
              <a:t>zmiana stosunków</a:t>
            </a:r>
            <a:r>
              <a:rPr lang="pl-PL" sz="1200" dirty="0">
                <a:effectLst/>
                <a:latin typeface="Arial"/>
                <a:ea typeface="Calibri"/>
                <a:cs typeface="Arial"/>
              </a:rPr>
              <a:t>” w rozumieniu art. 632 § 2 k.c., skoro ustawodawca jednak różnicuje terminologię i jednocześnie inne są funkcje ogólnej (wyrażonej w art. 357</a:t>
            </a:r>
            <a:r>
              <a:rPr lang="pl-PL" sz="1200" baseline="30000" dirty="0">
                <a:effectLst/>
                <a:latin typeface="Arial"/>
                <a:ea typeface="Calibri"/>
                <a:cs typeface="Arial"/>
              </a:rPr>
              <a:t>1 </a:t>
            </a:r>
            <a:r>
              <a:rPr lang="pl-PL" sz="1200" dirty="0">
                <a:effectLst/>
                <a:latin typeface="Arial"/>
                <a:ea typeface="Calibri"/>
                <a:cs typeface="Arial"/>
              </a:rPr>
              <a:t>§ k.c.) i szczególnej (ujętej w art. 632 § 2 k.c.) klauzuli rebus sic </a:t>
            </a:r>
            <a:r>
              <a:rPr lang="pl-PL" sz="1200" dirty="0" err="1">
                <a:effectLst/>
                <a:latin typeface="Arial"/>
                <a:ea typeface="Calibri"/>
                <a:cs typeface="Arial"/>
              </a:rPr>
              <a:t>stantibus</a:t>
            </a:r>
            <a:r>
              <a:rPr lang="pl-PL" sz="1200" dirty="0">
                <a:effectLst/>
                <a:latin typeface="Arial"/>
                <a:ea typeface="Calibri"/>
                <a:cs typeface="Arial"/>
              </a:rPr>
              <a:t>. Jeżeli bowiem w pierwszej sytuacji chodzi o zmianę treści stosunku obligacyjnego także przy uwzględnieniu elementu słuszności (rozważenie interesów stron i zasad współżycia społecznego), to w sytuacji drugiej podstawowe znaczenie ma czynnik natury ekonomicznej, tj. zachowanie względnej, odpowiedniej równowagi pomiędzy świadczeniem niepieniężnym wykonawcy robót budowlanych i poziomem należnego mu wynagrodzenia ryczałtowego (relacja „</a:t>
            </a:r>
            <a:r>
              <a:rPr lang="pl-PL" sz="1200" i="1" dirty="0">
                <a:effectLst/>
                <a:latin typeface="Arial"/>
                <a:ea typeface="Calibri"/>
                <a:cs typeface="Arial"/>
              </a:rPr>
              <a:t>rozmiaru lub kosztów prac</a:t>
            </a:r>
            <a:r>
              <a:rPr lang="pl-PL" sz="1200" dirty="0">
                <a:effectLst/>
                <a:latin typeface="Arial"/>
                <a:ea typeface="Calibri"/>
                <a:cs typeface="Arial"/>
              </a:rPr>
              <a:t>” i określonego w umowie ryczałtu).</a:t>
            </a:r>
            <a:endParaRPr lang="pl-PL" sz="1200" dirty="0">
              <a:effectLst/>
              <a:latin typeface="Arial"/>
              <a:ea typeface="Calibri"/>
              <a:cs typeface="Times New Roman"/>
            </a:endParaRPr>
          </a:p>
          <a:p>
            <a:pPr marL="450215" indent="-450215" algn="just">
              <a:spcAft>
                <a:spcPts val="0"/>
              </a:spcAft>
            </a:pPr>
            <a:r>
              <a:rPr lang="pl-PL" sz="1000" dirty="0">
                <a:effectLst/>
                <a:latin typeface="Arial"/>
                <a:ea typeface="Calibri"/>
                <a:cs typeface="Times New Roman"/>
              </a:rPr>
              <a:t>	Wyrok SN z 09.08.2012 r., sygn. V CSK 366/11; wyrok SN z 03.06.2015 r., sygn. V CSK 589/14;</a:t>
            </a:r>
          </a:p>
          <a:p>
            <a:pPr marL="450215" indent="-450215" algn="just">
              <a:spcAft>
                <a:spcPts val="0"/>
              </a:spcAft>
            </a:pPr>
            <a:r>
              <a:rPr lang="pl-PL" sz="1000" dirty="0">
                <a:effectLst/>
                <a:latin typeface="Arial"/>
                <a:ea typeface="Calibri"/>
                <a:cs typeface="Times New Roman"/>
              </a:rPr>
              <a:t>	Wyrok SN z 29.10.2015 r., sygn. I CSK 901/14;</a:t>
            </a:r>
          </a:p>
          <a:p>
            <a:endParaRPr lang="pl-PL" dirty="0"/>
          </a:p>
        </p:txBody>
      </p:sp>
      <p:sp>
        <p:nvSpPr>
          <p:cNvPr id="4" name="Symbol zastępczy numeru slajdu 3"/>
          <p:cNvSpPr>
            <a:spLocks noGrp="1"/>
          </p:cNvSpPr>
          <p:nvPr>
            <p:ph type="sldNum" sz="quarter" idx="10"/>
          </p:nvPr>
        </p:nvSpPr>
        <p:spPr/>
        <p:txBody>
          <a:bodyPr/>
          <a:lstStyle/>
          <a:p>
            <a:fld id="{3147E62D-71C1-4424-BC14-C15AD1C54CBB}" type="slidenum">
              <a:rPr lang="pl-PL" smtClean="0"/>
              <a:t>47</a:t>
            </a:fld>
            <a:endParaRPr lang="pl-PL"/>
          </a:p>
        </p:txBody>
      </p:sp>
    </p:spTree>
    <p:extLst>
      <p:ext uri="{BB962C8B-B14F-4D97-AF65-F5344CB8AC3E}">
        <p14:creationId xmlns:p14="http://schemas.microsoft.com/office/powerpoint/2010/main" val="1184611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48</a:t>
            </a:fld>
            <a:endParaRPr lang="pl-PL"/>
          </a:p>
        </p:txBody>
      </p:sp>
    </p:spTree>
    <p:extLst>
      <p:ext uri="{BB962C8B-B14F-4D97-AF65-F5344CB8AC3E}">
        <p14:creationId xmlns:p14="http://schemas.microsoft.com/office/powerpoint/2010/main" val="40778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AutoNum type="arabicPeriod"/>
            </a:pPr>
            <a:r>
              <a:rPr lang="pl-PL" dirty="0"/>
              <a:t>W zakresie wskaźnika inflacji widać zdecydowaną tendencję wzrostową. </a:t>
            </a:r>
          </a:p>
          <a:p>
            <a:pPr marL="228600" indent="-228600">
              <a:buAutoNum type="arabicPeriod"/>
            </a:pPr>
            <a:r>
              <a:rPr lang="pl-PL" dirty="0"/>
              <a:t>Wskaźnik inflacji estymowany na koniec bieżącego roku może wynosić nawet 14% (średnia wyników miesięcznych na poziomie 13,8%, a tendencja jest wzrostowa).</a:t>
            </a:r>
          </a:p>
        </p:txBody>
      </p:sp>
      <p:sp>
        <p:nvSpPr>
          <p:cNvPr id="4" name="Symbol zastępczy numeru slajdu 3"/>
          <p:cNvSpPr>
            <a:spLocks noGrp="1"/>
          </p:cNvSpPr>
          <p:nvPr>
            <p:ph type="sldNum" sz="quarter" idx="5"/>
          </p:nvPr>
        </p:nvSpPr>
        <p:spPr/>
        <p:txBody>
          <a:bodyPr/>
          <a:lstStyle/>
          <a:p>
            <a:fld id="{3147E62D-71C1-4424-BC14-C15AD1C54CBB}" type="slidenum">
              <a:rPr lang="pl-PL" smtClean="0"/>
              <a:t>7</a:t>
            </a:fld>
            <a:endParaRPr lang="pl-PL"/>
          </a:p>
        </p:txBody>
      </p:sp>
    </p:spTree>
    <p:extLst>
      <p:ext uri="{BB962C8B-B14F-4D97-AF65-F5344CB8AC3E}">
        <p14:creationId xmlns:p14="http://schemas.microsoft.com/office/powerpoint/2010/main" val="135200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indent="-342900" algn="just">
              <a:lnSpc>
                <a:spcPct val="107000"/>
              </a:lnSpc>
              <a:spcAft>
                <a:spcPts val="800"/>
              </a:spcAft>
              <a:buAutoNum type="arabicPeriod"/>
            </a:pPr>
            <a:r>
              <a:rPr lang="pl-PL" sz="1800" b="1" dirty="0">
                <a:effectLst/>
                <a:latin typeface="Verdana" panose="020B0604030504040204" pitchFamily="34" charset="0"/>
                <a:ea typeface="Calibri" panose="020F0502020204030204" pitchFamily="34" charset="0"/>
                <a:cs typeface="Times New Roman" panose="02020603050405020304" pitchFamily="18" charset="0"/>
              </a:rPr>
              <a:t>Przedstawione dane opublikowane zostały na podstawie danych pochodzących z notowań Towarowej Giełdy Energii (TGE) – na podstawie danych Rynku Dnia Następnego.</a:t>
            </a:r>
          </a:p>
          <a:p>
            <a:pPr marL="342900" indent="-342900" algn="just">
              <a:lnSpc>
                <a:spcPct val="107000"/>
              </a:lnSpc>
              <a:spcAft>
                <a:spcPts val="800"/>
              </a:spcAft>
              <a:buAutoNum type="arabicPeriod"/>
            </a:pPr>
            <a:r>
              <a:rPr lang="pl-PL" sz="1800" b="1" dirty="0">
                <a:effectLst/>
                <a:latin typeface="Verdana" panose="020B0604030504040204" pitchFamily="34" charset="0"/>
                <a:ea typeface="Calibri" panose="020F0502020204030204" pitchFamily="34" charset="0"/>
                <a:cs typeface="Times New Roman" panose="02020603050405020304" pitchFamily="18" charset="0"/>
              </a:rPr>
              <a:t>Czerwona przerywana linia to uśredniona linia trendu w sposób dokładniejszy obrazująca trend na rynku.</a:t>
            </a:r>
          </a:p>
          <a:p>
            <a:pPr marL="342900" indent="-342900" algn="just">
              <a:lnSpc>
                <a:spcPct val="107000"/>
              </a:lnSpc>
              <a:spcAft>
                <a:spcPts val="800"/>
              </a:spcAft>
              <a:buAutoNum type="arabicPeriod"/>
            </a:pPr>
            <a:r>
              <a:rPr lang="pl-PL" sz="1800" b="1" dirty="0">
                <a:effectLst/>
                <a:latin typeface="Verdana" panose="020B0604030504040204" pitchFamily="34" charset="0"/>
                <a:ea typeface="Calibri" panose="020F0502020204030204" pitchFamily="34" charset="0"/>
                <a:cs typeface="Times New Roman" panose="02020603050405020304" pitchFamily="18" charset="0"/>
              </a:rPr>
              <a:t>Bardzo dobrze widoczny jest wzrost ceny energii elektrycznej od maja br., który zapoczątkowany został od lutego br.</a:t>
            </a:r>
          </a:p>
          <a:p>
            <a:pPr marL="342900" indent="-342900" algn="just">
              <a:lnSpc>
                <a:spcPct val="107000"/>
              </a:lnSpc>
              <a:spcAft>
                <a:spcPts val="800"/>
              </a:spcAft>
              <a:buAutoNum type="arabicPeriod"/>
            </a:pPr>
            <a:r>
              <a:rPr lang="pl-PL" sz="1800" b="1" dirty="0">
                <a:effectLst/>
                <a:latin typeface="Verdana" panose="020B0604030504040204" pitchFamily="34" charset="0"/>
                <a:ea typeface="Calibri" panose="020F0502020204030204" pitchFamily="34" charset="0"/>
                <a:cs typeface="Times New Roman" panose="02020603050405020304" pitchFamily="18" charset="0"/>
              </a:rPr>
              <a:t>Mimo spadku cen energii po okresie wakacyjnym linia trendu pozwala zauważyć, iż możemy spodziewać się dalszego wzrostu – szczególnie w zestawieniu tych danych z doniesieniami rynkowymi w zakresie cen surowców energetycznych.</a:t>
            </a:r>
          </a:p>
          <a:p>
            <a:pPr marL="342900" indent="-342900" algn="just">
              <a:lnSpc>
                <a:spcPct val="107000"/>
              </a:lnSpc>
              <a:spcAft>
                <a:spcPts val="800"/>
              </a:spcAft>
              <a:buAutoNum type="arabicPeriod"/>
            </a:pPr>
            <a:r>
              <a:rPr lang="pl-PL" sz="1800" b="1" dirty="0">
                <a:effectLst/>
                <a:latin typeface="Verdana" panose="020B0604030504040204" pitchFamily="34" charset="0"/>
                <a:ea typeface="Calibri" panose="020F0502020204030204" pitchFamily="34" charset="0"/>
                <a:cs typeface="Times New Roman" panose="02020603050405020304" pitchFamily="18" charset="0"/>
              </a:rPr>
              <a:t>Warto przy tym podkreślić, iż nie tak dawno krajowe serwisy prasowe donosiły o konieczności podjęcia działań zakupowych na rynku energii w dniu 12 października br. wobec braku odpowiedniej mocy w wieczornym szczycie poboru mocy. Energia nabywana była w trybie awaryjnym co wpłynęło na jej cenę (bardzo wysoka) i uwidoczniło problemy z krajową produkcją energii elektrycznej. Pośrednio jest to także wynik wojny w Ukrainie – ostatnie rosyjskie ataki na infrastrukturę krytyczną w Ukrainie doprowadziły do „odcięcia” naszego kraju od dostaw energii z tego kraju.</a:t>
            </a:r>
          </a:p>
          <a:p>
            <a:pPr marL="342900" indent="-342900" algn="just">
              <a:lnSpc>
                <a:spcPct val="107000"/>
              </a:lnSpc>
              <a:spcAft>
                <a:spcPts val="800"/>
              </a:spcAft>
              <a:buAutoNum type="arabicPeriod"/>
            </a:pPr>
            <a:r>
              <a:rPr lang="pl-PL" sz="1800" b="1" dirty="0">
                <a:effectLst/>
                <a:latin typeface="Verdana" panose="020B0604030504040204" pitchFamily="34" charset="0"/>
                <a:ea typeface="Calibri" panose="020F0502020204030204" pitchFamily="34" charset="0"/>
                <a:cs typeface="Times New Roman" panose="02020603050405020304" pitchFamily="18" charset="0"/>
              </a:rPr>
              <a:t>Nie pomoże nawet podpisana w dniu 13 października br. przez Prezydenta RP ustawa o szczególnych rozwiązaniach służących ochronie odbiorców energii elektrycznej, która dotyczy jedynie odbiorców indywidualnych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8</a:t>
            </a:fld>
            <a:endParaRPr lang="pl-PL"/>
          </a:p>
        </p:txBody>
      </p:sp>
    </p:spTree>
    <p:extLst>
      <p:ext uri="{BB962C8B-B14F-4D97-AF65-F5344CB8AC3E}">
        <p14:creationId xmlns:p14="http://schemas.microsoft.com/office/powerpoint/2010/main" val="3925471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indent="-342900" algn="just">
              <a:lnSpc>
                <a:spcPct val="107000"/>
              </a:lnSpc>
              <a:spcAft>
                <a:spcPts val="800"/>
              </a:spcAft>
              <a:buAutoNum type="arabicPeriod"/>
            </a:pPr>
            <a:r>
              <a:rPr lang="pl-PL" sz="1800" b="0" dirty="0">
                <a:effectLst/>
                <a:latin typeface="Verdana" panose="020B0604030504040204" pitchFamily="34" charset="0"/>
                <a:ea typeface="Calibri" panose="020F0502020204030204" pitchFamily="34" charset="0"/>
                <a:cs typeface="Times New Roman" panose="02020603050405020304" pitchFamily="18" charset="0"/>
              </a:rPr>
              <a:t>Analizę zacznijmy od wzrostu cen produktów miedzianych od początku 2020 r.</a:t>
            </a:r>
          </a:p>
          <a:p>
            <a:pPr marL="342900" indent="-342900" algn="just">
              <a:lnSpc>
                <a:spcPct val="107000"/>
              </a:lnSpc>
              <a:spcAft>
                <a:spcPts val="800"/>
              </a:spcAft>
              <a:buAutoNum type="arabicPeriod"/>
            </a:pPr>
            <a:r>
              <a:rPr lang="pl-PL" sz="1800" b="0" dirty="0">
                <a:effectLst/>
                <a:latin typeface="Verdana" panose="020B0604030504040204" pitchFamily="34" charset="0"/>
                <a:ea typeface="Calibri" panose="020F0502020204030204" pitchFamily="34" charset="0"/>
                <a:cs typeface="Times New Roman" panose="02020603050405020304" pitchFamily="18" charset="0"/>
              </a:rPr>
              <a:t>Miedź jest przykładem metalu, który początkowo odnotowywał straty, by następnie zdecydowanie się umocnić w efekcie wydarzeń związanych z wirusem. </a:t>
            </a:r>
          </a:p>
          <a:p>
            <a:pPr marL="342900" indent="-342900" algn="just">
              <a:lnSpc>
                <a:spcPct val="107000"/>
              </a:lnSpc>
              <a:spcAft>
                <a:spcPts val="800"/>
              </a:spcAft>
              <a:buAutoNum type="arabicPeriod"/>
            </a:pPr>
            <a:r>
              <a:rPr lang="pl-PL" sz="1800" b="0" dirty="0">
                <a:effectLst/>
                <a:latin typeface="Verdana" panose="020B0604030504040204" pitchFamily="34" charset="0"/>
                <a:ea typeface="Calibri" panose="020F0502020204030204" pitchFamily="34" charset="0"/>
                <a:cs typeface="Times New Roman" panose="02020603050405020304" pitchFamily="18" charset="0"/>
              </a:rPr>
              <a:t>Obecnie zauważalna jest delikatna korekta trendu wzrostowego na rynku w zakresie samego surowca oraz będących jego wytworem produktów. Najnowsze doniesienia prasowe wskazują jako kluczowy element korekty powszechne na rynku obawy przed globalną recesją wywołaną agresywną polityką banków centralnych w zakresie stóp procentowych w obliczu narastającej inflacji.</a:t>
            </a:r>
          </a:p>
          <a:p>
            <a:pPr marL="449580" indent="449580" algn="just">
              <a:lnSpc>
                <a:spcPct val="107000"/>
              </a:lnSpc>
              <a:spcAft>
                <a:spcPts val="800"/>
              </a:spcAft>
            </a:pPr>
            <a:r>
              <a:rPr lang="pl-PL" sz="1800" b="0" u="sng" dirty="0">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Jak wynika z podsumowania zebranych danych:</a:t>
            </a:r>
          </a:p>
          <a:p>
            <a:pPr marL="449580" indent="449580" algn="just">
              <a:lnSpc>
                <a:spcPct val="107000"/>
              </a:lnSpc>
              <a:spcAft>
                <a:spcPts val="800"/>
              </a:spcAft>
            </a:pPr>
            <a:r>
              <a:rPr lang="pl-PL" sz="1800" b="0" u="sng" dirty="0">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cena na dzień 30 lipca 2020 roku – 6477 USD/tona</a:t>
            </a:r>
            <a:endParaRPr lang="pl-PL" sz="1800" b="0" dirty="0">
              <a:effectLst/>
              <a:latin typeface="Calibri" panose="020F0502020204030204" pitchFamily="34" charset="0"/>
              <a:ea typeface="Calibri" panose="020F0502020204030204" pitchFamily="34" charset="0"/>
              <a:cs typeface="Times New Roman" panose="02020603050405020304" pitchFamily="18" charset="0"/>
            </a:endParaRPr>
          </a:p>
          <a:p>
            <a:pPr marL="899160" algn="just">
              <a:lnSpc>
                <a:spcPct val="107000"/>
              </a:lnSpc>
              <a:spcAft>
                <a:spcPts val="800"/>
              </a:spcAft>
            </a:pPr>
            <a:r>
              <a:rPr lang="pl-PL" sz="1800" b="0" u="sng" dirty="0">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cena na dzień 13 października 2022 roku – 7495 USD/tona (wzrost o 15%)</a:t>
            </a:r>
          </a:p>
          <a:p>
            <a:pPr marL="899160" algn="just">
              <a:lnSpc>
                <a:spcPct val="107000"/>
              </a:lnSpc>
              <a:spcAft>
                <a:spcPts val="800"/>
              </a:spcAft>
            </a:pPr>
            <a:r>
              <a:rPr lang="pl-PL" sz="1800" b="0" u="sng" dirty="0">
                <a:solidFill>
                  <a:srgbClr val="0000FF"/>
                </a:solidFill>
                <a:effectLst/>
                <a:latin typeface="Verdana" panose="020B0604030504040204" pitchFamily="34" charset="0"/>
                <a:cs typeface="Times New Roman" panose="02020603050405020304" pitchFamily="18" charset="0"/>
              </a:rPr>
              <a:t>Najwyższa cena w od początku 2020 roku – 10200 USD/tona w marcu 2022 r. (wzrost o </a:t>
            </a:r>
            <a:r>
              <a:rPr lang="pl-PL" sz="1800" b="1" u="sng" dirty="0">
                <a:solidFill>
                  <a:srgbClr val="0000FF"/>
                </a:solidFill>
                <a:effectLst/>
                <a:latin typeface="Verdana" panose="020B0604030504040204" pitchFamily="34" charset="0"/>
                <a:cs typeface="Times New Roman" panose="02020603050405020304" pitchFamily="18" charset="0"/>
              </a:rPr>
              <a:t>57%</a:t>
            </a:r>
            <a:r>
              <a:rPr lang="pl-PL" sz="1800" b="0" u="sng" dirty="0">
                <a:solidFill>
                  <a:srgbClr val="0000FF"/>
                </a:solidFill>
                <a:effectLst/>
                <a:latin typeface="Verdana" panose="020B0604030504040204" pitchFamily="34" charset="0"/>
                <a:cs typeface="Times New Roman" panose="02020603050405020304" pitchFamily="18" charset="0"/>
              </a:rPr>
              <a:t>)</a:t>
            </a:r>
            <a:endParaRPr lang="pl-PL" b="0"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9</a:t>
            </a:fld>
            <a:endParaRPr lang="pl-PL"/>
          </a:p>
        </p:txBody>
      </p:sp>
    </p:spTree>
    <p:extLst>
      <p:ext uri="{BB962C8B-B14F-4D97-AF65-F5344CB8AC3E}">
        <p14:creationId xmlns:p14="http://schemas.microsoft.com/office/powerpoint/2010/main" val="237307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indent="-342900" algn="just">
              <a:lnSpc>
                <a:spcPct val="107000"/>
              </a:lnSpc>
              <a:spcAft>
                <a:spcPts val="800"/>
              </a:spcAft>
              <a:buAutoNum type="arabicPeriod"/>
            </a:pPr>
            <a:r>
              <a:rPr lang="pl-PL" sz="1200" b="1" dirty="0">
                <a:effectLst/>
                <a:latin typeface="Verdana" panose="020B0604030504040204" pitchFamily="34" charset="0"/>
                <a:ea typeface="Calibri" panose="020F0502020204030204" pitchFamily="34" charset="0"/>
                <a:cs typeface="Times New Roman" panose="02020603050405020304" pitchFamily="18" charset="0"/>
              </a:rPr>
              <a:t>Przedstawione dane opublikowane zostały na podstawie danych pochodzących z notowań Stowarzyszenia Stal Nierdzewna.</a:t>
            </a:r>
          </a:p>
          <a:p>
            <a:pPr marL="342900" indent="-342900" algn="just">
              <a:lnSpc>
                <a:spcPct val="107000"/>
              </a:lnSpc>
              <a:spcAft>
                <a:spcPts val="800"/>
              </a:spcAft>
              <a:buAutoNum type="arabicPeriod"/>
            </a:pPr>
            <a:r>
              <a:rPr lang="pl-PL" sz="1200" b="1" dirty="0">
                <a:effectLst/>
                <a:latin typeface="Verdana" panose="020B0604030504040204" pitchFamily="34" charset="0"/>
                <a:ea typeface="Calibri" panose="020F0502020204030204" pitchFamily="34" charset="0"/>
                <a:cs typeface="Times New Roman" panose="02020603050405020304" pitchFamily="18" charset="0"/>
              </a:rPr>
              <a:t>Treść wykresu przedstawia ceny produktów wykonywanych z użyciem surowca – stali.</a:t>
            </a:r>
          </a:p>
          <a:p>
            <a:pPr marL="342900" indent="-342900" algn="just">
              <a:lnSpc>
                <a:spcPct val="107000"/>
              </a:lnSpc>
              <a:spcAft>
                <a:spcPts val="800"/>
              </a:spcAft>
              <a:buAutoNum type="arabicPeriod"/>
            </a:pPr>
            <a:r>
              <a:rPr lang="pl-PL" sz="1200" b="1" dirty="0">
                <a:effectLst/>
                <a:latin typeface="Verdana" panose="020B0604030504040204" pitchFamily="34" charset="0"/>
                <a:ea typeface="Calibri" panose="020F0502020204030204" pitchFamily="34" charset="0"/>
                <a:cs typeface="Times New Roman" panose="02020603050405020304" pitchFamily="18" charset="0"/>
              </a:rPr>
              <a:t>Podobnie jak w przypadku miedzi, mamy tutaj do czynienia z korektą ceny produktów stalowych </a:t>
            </a:r>
            <a:r>
              <a:rPr lang="pl-PL" sz="1200" b="1" dirty="0" err="1">
                <a:effectLst/>
                <a:latin typeface="Verdana" panose="020B0604030504040204" pitchFamily="34" charset="0"/>
                <a:ea typeface="Calibri" panose="020F0502020204030204" pitchFamily="34" charset="0"/>
                <a:cs typeface="Times New Roman" panose="02020603050405020304" pitchFamily="18" charset="0"/>
              </a:rPr>
              <a:t>wywołąną</a:t>
            </a:r>
            <a:r>
              <a:rPr lang="pl-PL" sz="1200" b="1" dirty="0">
                <a:effectLst/>
                <a:latin typeface="Verdana" panose="020B0604030504040204" pitchFamily="34" charset="0"/>
                <a:ea typeface="Calibri" panose="020F0502020204030204" pitchFamily="34" charset="0"/>
                <a:cs typeface="Times New Roman" panose="02020603050405020304" pitchFamily="18" charset="0"/>
              </a:rPr>
              <a:t> przede wszystkim korektą na rynku rudy żelaza.</a:t>
            </a:r>
          </a:p>
          <a:p>
            <a:pPr marL="0" indent="0" algn="just">
              <a:lnSpc>
                <a:spcPct val="107000"/>
              </a:lnSpc>
              <a:spcAft>
                <a:spcPts val="800"/>
              </a:spcAft>
              <a:buNone/>
            </a:pPr>
            <a:endParaRPr lang="pl-PL" sz="1200" b="1" dirty="0">
              <a:effectLst/>
              <a:latin typeface="Verdana" panose="020B0604030504040204" pitchFamily="34" charset="0"/>
              <a:cs typeface="Times New Roman" panose="02020603050405020304" pitchFamily="18" charset="0"/>
            </a:endParaRPr>
          </a:p>
          <a:p>
            <a:pPr marL="0" indent="0" algn="just">
              <a:lnSpc>
                <a:spcPct val="107000"/>
              </a:lnSpc>
              <a:spcAft>
                <a:spcPts val="800"/>
              </a:spcAft>
              <a:buNone/>
            </a:pPr>
            <a:r>
              <a:rPr lang="pl-PL" sz="1200" b="1" dirty="0">
                <a:effectLst/>
                <a:latin typeface="Verdana" panose="020B0604030504040204" pitchFamily="34" charset="0"/>
                <a:cs typeface="Times New Roman" panose="02020603050405020304" pitchFamily="18" charset="0"/>
              </a:rPr>
              <a:t>Cena rudy żelaza w październiku br. oscyluje w okolicach 90-91 USD / T, przy czym w szczycie – w czerwcu 2021 r. osiągnęła wartość 179,23 USD / T.</a:t>
            </a:r>
            <a:endParaRPr lang="pl-PL" dirty="0"/>
          </a:p>
          <a:p>
            <a:endParaRPr lang="pl-PL"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10</a:t>
            </a:fld>
            <a:endParaRPr lang="pl-PL"/>
          </a:p>
        </p:txBody>
      </p:sp>
    </p:spTree>
    <p:extLst>
      <p:ext uri="{BB962C8B-B14F-4D97-AF65-F5344CB8AC3E}">
        <p14:creationId xmlns:p14="http://schemas.microsoft.com/office/powerpoint/2010/main" val="234915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indent="-342900" algn="just">
              <a:lnSpc>
                <a:spcPct val="107000"/>
              </a:lnSpc>
              <a:spcAft>
                <a:spcPts val="800"/>
              </a:spcAft>
              <a:buAutoNum type="arabicPeriod"/>
            </a:pPr>
            <a:r>
              <a:rPr lang="pl-PL" sz="1200" b="1" dirty="0">
                <a:effectLst/>
                <a:latin typeface="Verdana" panose="020B0604030504040204" pitchFamily="34" charset="0"/>
                <a:ea typeface="Calibri" panose="020F0502020204030204" pitchFamily="34" charset="0"/>
                <a:cs typeface="Times New Roman" panose="02020603050405020304" pitchFamily="18" charset="0"/>
              </a:rPr>
              <a:t>Powyższe dane zostały opracowane w oparciu o dane publikowane przez PKN ORLEN – ceny paliw w hurcie. Oczywiście ceny te nie uwzględniają akcyzy i marży dystrybutorów paliw, jednak są wystarczające dla oceny tendencji w zmianach cen jednostkowych.</a:t>
            </a:r>
          </a:p>
          <a:p>
            <a:pPr marL="342900" indent="-342900" algn="just">
              <a:lnSpc>
                <a:spcPct val="107000"/>
              </a:lnSpc>
              <a:spcAft>
                <a:spcPts val="800"/>
              </a:spcAft>
              <a:buAutoNum type="arabicPeriod"/>
            </a:pPr>
            <a:r>
              <a:rPr lang="pl-PL" sz="1200" b="1" dirty="0">
                <a:effectLst/>
                <a:latin typeface="Verdana" panose="020B0604030504040204" pitchFamily="34" charset="0"/>
                <a:ea typeface="Calibri" panose="020F0502020204030204" pitchFamily="34" charset="0"/>
                <a:cs typeface="Times New Roman" panose="02020603050405020304" pitchFamily="18" charset="0"/>
              </a:rPr>
              <a:t>Czerwoną linią oznaczyliśmy dzień, w którym doszło do wybuchu Wojny w Ukrainie tj. 24 lutego 2022 r. – jak widać od tego dnia obserwujemy bardzo istotny wzrost cen paliw.</a:t>
            </a:r>
          </a:p>
          <a:p>
            <a:pPr marL="342900" indent="-342900" algn="just">
              <a:lnSpc>
                <a:spcPct val="107000"/>
              </a:lnSpc>
              <a:spcAft>
                <a:spcPts val="800"/>
              </a:spcAft>
              <a:buAutoNum type="arabicPeriod"/>
            </a:pPr>
            <a:r>
              <a:rPr lang="pl-PL" sz="1200" b="1" dirty="0">
                <a:effectLst/>
                <a:latin typeface="Verdana" panose="020B0604030504040204" pitchFamily="34" charset="0"/>
                <a:ea typeface="Calibri" panose="020F0502020204030204" pitchFamily="34" charset="0"/>
                <a:cs typeface="Times New Roman" panose="02020603050405020304" pitchFamily="18" charset="0"/>
              </a:rPr>
              <a:t>Mimo tendencji spadkowej od początku sierpnia do końca września br. – w październiku ponownie zauważalne jest bardzo istotne odbicie ceny paliw. Niestety w ocenie ekonomistów tendencja na </a:t>
            </a:r>
            <a:r>
              <a:rPr lang="pl-PL" sz="1200" b="1" dirty="0" err="1">
                <a:effectLst/>
                <a:latin typeface="Verdana" panose="020B0604030504040204" pitchFamily="34" charset="0"/>
                <a:ea typeface="Calibri" panose="020F0502020204030204" pitchFamily="34" charset="0"/>
                <a:cs typeface="Times New Roman" panose="02020603050405020304" pitchFamily="18" charset="0"/>
              </a:rPr>
              <a:t>przyszsłość</a:t>
            </a:r>
            <a:r>
              <a:rPr lang="pl-PL" sz="1200" b="1" dirty="0">
                <a:effectLst/>
                <a:latin typeface="Verdana" panose="020B0604030504040204" pitchFamily="34" charset="0"/>
                <a:ea typeface="Calibri" panose="020F0502020204030204" pitchFamily="34" charset="0"/>
                <a:cs typeface="Times New Roman" panose="02020603050405020304" pitchFamily="18" charset="0"/>
              </a:rPr>
              <a:t> jest raczej zwyżkowa, szczególnie w obliczu planowanego z początkiem listopada ograniczenia wydobycia przez państwa OPEC – ekonomiści wskazują na możliwe scenariusze, w ramach których na „totemach” stacji paliw zobaczymy ceny Diesla oscylujące w okolicach 8,30 PLN / litr – co będzie stawką najwyższą od początku wojny w Ukrainie.</a:t>
            </a:r>
          </a:p>
          <a:p>
            <a:pPr marL="342900" indent="-342900" algn="just">
              <a:lnSpc>
                <a:spcPct val="107000"/>
              </a:lnSpc>
              <a:spcAft>
                <a:spcPts val="800"/>
              </a:spcAft>
              <a:buAutoNum type="arabicPeriod"/>
            </a:pPr>
            <a:r>
              <a:rPr lang="pl-PL" sz="1200" b="1" dirty="0">
                <a:effectLst/>
                <a:latin typeface="Verdana" panose="020B0604030504040204" pitchFamily="34" charset="0"/>
                <a:ea typeface="Calibri" panose="020F0502020204030204" pitchFamily="34" charset="0"/>
                <a:cs typeface="Times New Roman" panose="02020603050405020304" pitchFamily="18" charset="0"/>
              </a:rPr>
              <a:t>Ekonomiści wskazują, że ceny paliw mogą uspokoić się dopiero w połowie przyszłego roku – wzrost podyktowany jest przede wszystkim niedoborem paliw na rynku hurtowym mimo pracy rafinerii na „pełnych obrotach”.</a:t>
            </a:r>
          </a:p>
          <a:p>
            <a:pPr marL="342900" indent="-342900" algn="just">
              <a:lnSpc>
                <a:spcPct val="107000"/>
              </a:lnSpc>
              <a:spcAft>
                <a:spcPts val="800"/>
              </a:spcAft>
              <a:buAutoNum type="arabicPeriod"/>
            </a:pPr>
            <a:r>
              <a:rPr lang="pl-PL" sz="1200" b="1" dirty="0">
                <a:effectLst/>
                <a:latin typeface="Verdana" panose="020B0604030504040204" pitchFamily="34" charset="0"/>
                <a:ea typeface="Calibri" panose="020F0502020204030204" pitchFamily="34" charset="0"/>
                <a:cs typeface="Times New Roman" panose="02020603050405020304" pitchFamily="18" charset="0"/>
              </a:rPr>
              <a:t>Dotychczas część gotowych paliw sprowadzana była do EU bezpośrednio z Rosji, zaburzenie tego kierunku dostaw zmusza dystrybutorów do poszukiwania nowych źródeł dostaw – które zwiększą się po otwarciu nowych rafinerii w Afryce i na Bliskim Wschodzie (prawdopodobnie w połowie przyszłego roku) – </a:t>
            </a:r>
            <a:r>
              <a:rPr lang="pl-PL" sz="1200" b="1" i="1" dirty="0">
                <a:effectLst/>
                <a:latin typeface="Verdana" panose="020B0604030504040204" pitchFamily="34" charset="0"/>
                <a:ea typeface="Calibri" panose="020F0502020204030204" pitchFamily="34" charset="0"/>
                <a:cs typeface="Times New Roman" panose="02020603050405020304" pitchFamily="18" charset="0"/>
              </a:rPr>
              <a:t>idąc za głównym ekonomistą PKN Orlen Adamem Czyżewskim.</a:t>
            </a:r>
            <a:endParaRPr lang="pl-PL" sz="1200" b="1"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3147E62D-71C1-4424-BC14-C15AD1C54CBB}" type="slidenum">
              <a:rPr lang="pl-PL" smtClean="0"/>
              <a:t>11</a:t>
            </a:fld>
            <a:endParaRPr lang="pl-PL"/>
          </a:p>
        </p:txBody>
      </p:sp>
    </p:spTree>
    <p:extLst>
      <p:ext uri="{BB962C8B-B14F-4D97-AF65-F5344CB8AC3E}">
        <p14:creationId xmlns:p14="http://schemas.microsoft.com/office/powerpoint/2010/main" val="239555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None/>
            </a:pPr>
            <a:r>
              <a:rPr lang="pl-PL" b="1" dirty="0"/>
              <a:t>Tu jako wstęp do kolejnej części prezentacji:</a:t>
            </a:r>
          </a:p>
          <a:p>
            <a:pPr marL="228600" indent="-228600">
              <a:buAutoNum type="arabicPeriod"/>
            </a:pPr>
            <a:r>
              <a:rPr lang="pl-PL" b="1" dirty="0"/>
              <a:t>Nasi klienci wielokrotnie podnoszą, iż realizowane przez nich zadania wskutek wykonywania prac w bieżącym (trudnym) roku przyczyniają się do dezaktualizacji założeń ofertowych i przygotowywanych kalkulacji. </a:t>
            </a:r>
          </a:p>
          <a:p>
            <a:pPr marL="228600" indent="-228600">
              <a:buAutoNum type="arabicPeriod"/>
            </a:pPr>
            <a:r>
              <a:rPr lang="pl-PL" b="1" dirty="0"/>
              <a:t>W takich przypadkach, Wykonawcy często, w pierwszej kolejności, rozważają zejście z placu budowy i porzucenie realizacji inwestycji. Rekomendujemy im powierzenie naszym specjalistom oceny ich sytuacji prawnej i przygotowanie przez zespół JDP optymalnych ścieżek dalszego postępowania.</a:t>
            </a:r>
          </a:p>
          <a:p>
            <a:pPr marL="228600" indent="-228600">
              <a:buAutoNum type="arabicPeriod"/>
            </a:pPr>
            <a:r>
              <a:rPr lang="pl-PL" b="1" dirty="0"/>
              <a:t>Musimy bowiem pamiętać, że Inwestorom – podobnie jak Wykonawcom – także zależy na zakończeniu realizacji inwestycji, wszak rozpisanie nowego postępowania przetargowego to nie tylko strata cennego czasu, ale także (a może przede wszystkim) zwiększone koszty realizacji inwestycji przez zamawiającego publicznego </a:t>
            </a:r>
            <a:r>
              <a:rPr lang="pl-PL" b="1" i="1" dirty="0"/>
              <a:t>(tu do powołania przykłady np. „firm włoskich i GDDKiA”, wykonywania prac po upadłości ENERGOPOL np. S-10 Obwodnica Wałcza, Węzeł Szczecin-Kijewo).</a:t>
            </a:r>
            <a:endParaRPr lang="pl-PL" b="1" i="0" dirty="0"/>
          </a:p>
          <a:p>
            <a:pPr marL="228600" indent="-228600">
              <a:buAutoNum type="arabicPeriod"/>
            </a:pPr>
            <a:r>
              <a:rPr lang="pl-PL" b="1" i="0" dirty="0"/>
              <a:t>W dalszej części przybliżymy Państwu regulacje prawne w zakresie zmian zawartych już umów oraz wynikające z naszych doświadczeń rekomendowane scenariusze postępowania.</a:t>
            </a:r>
            <a:endParaRPr lang="pl-PL" b="1" dirty="0"/>
          </a:p>
        </p:txBody>
      </p:sp>
      <p:sp>
        <p:nvSpPr>
          <p:cNvPr id="4" name="Symbol zastępczy numeru slajdu 3"/>
          <p:cNvSpPr>
            <a:spLocks noGrp="1"/>
          </p:cNvSpPr>
          <p:nvPr>
            <p:ph type="sldNum" sz="quarter" idx="5"/>
          </p:nvPr>
        </p:nvSpPr>
        <p:spPr/>
        <p:txBody>
          <a:bodyPr/>
          <a:lstStyle/>
          <a:p>
            <a:fld id="{3147E62D-71C1-4424-BC14-C15AD1C54CBB}" type="slidenum">
              <a:rPr lang="pl-PL" smtClean="0"/>
              <a:t>12</a:t>
            </a:fld>
            <a:endParaRPr lang="pl-PL"/>
          </a:p>
        </p:txBody>
      </p:sp>
    </p:spTree>
    <p:extLst>
      <p:ext uri="{BB962C8B-B14F-4D97-AF65-F5344CB8AC3E}">
        <p14:creationId xmlns:p14="http://schemas.microsoft.com/office/powerpoint/2010/main" val="2211697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jpeg"/><Relationship Id="rId3" Type="http://schemas.openxmlformats.org/officeDocument/2006/relationships/image" Target="../media/image6.png"/><Relationship Id="rId7" Type="http://schemas.openxmlformats.org/officeDocument/2006/relationships/image" Target="../media/image8.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4.png"/><Relationship Id="rId11" Type="http://schemas.openxmlformats.org/officeDocument/2006/relationships/image" Target="../media/image26.jpeg"/><Relationship Id="rId5" Type="http://schemas.openxmlformats.org/officeDocument/2006/relationships/image" Target="../media/image23.png"/><Relationship Id="rId15" Type="http://schemas.openxmlformats.org/officeDocument/2006/relationships/image" Target="../media/image14.jpeg"/><Relationship Id="rId10" Type="http://schemas.openxmlformats.org/officeDocument/2006/relationships/image" Target="../media/image10.jpeg"/><Relationship Id="rId4" Type="http://schemas.openxmlformats.org/officeDocument/2006/relationships/image" Target="../media/image7.png"/><Relationship Id="rId9" Type="http://schemas.openxmlformats.org/officeDocument/2006/relationships/image" Target="../media/image25.jpeg"/><Relationship Id="rId14" Type="http://schemas.openxmlformats.org/officeDocument/2006/relationships/image" Target="../media/image1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lajd tytułowy">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A22BDB6D-E47C-DE43-ADA0-D93DE16CB57E}"/>
              </a:ext>
            </a:extLst>
          </p:cNvPr>
          <p:cNvPicPr>
            <a:picLocks noChangeAspect="1"/>
          </p:cNvPicPr>
          <p:nvPr userDrawn="1"/>
        </p:nvPicPr>
        <p:blipFill>
          <a:blip r:embed="rId2"/>
          <a:stretch>
            <a:fillRect/>
          </a:stretch>
        </p:blipFill>
        <p:spPr>
          <a:xfrm>
            <a:off x="4548188" y="0"/>
            <a:ext cx="7643812" cy="6858000"/>
          </a:xfrm>
          <a:prstGeom prst="rect">
            <a:avLst/>
          </a:prstGeom>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463" y="493"/>
            <a:ext cx="1884061" cy="1196064"/>
          </a:xfrm>
          <a:prstGeom prst="rect">
            <a:avLst/>
          </a:prstGeom>
        </p:spPr>
      </p:pic>
      <p:sp>
        <p:nvSpPr>
          <p:cNvPr id="11" name="pole tekstowe 10">
            <a:extLst>
              <a:ext uri="{FF2B5EF4-FFF2-40B4-BE49-F238E27FC236}">
                <a16:creationId xmlns:a16="http://schemas.microsoft.com/office/drawing/2014/main" id="{CB72BBEF-6843-354C-8692-269AF6214BC4}"/>
              </a:ext>
            </a:extLst>
          </p:cNvPr>
          <p:cNvSpPr txBox="1"/>
          <p:nvPr userDrawn="1"/>
        </p:nvSpPr>
        <p:spPr>
          <a:xfrm>
            <a:off x="9767963" y="5952170"/>
            <a:ext cx="1550872" cy="276999"/>
          </a:xfrm>
          <a:prstGeom prst="rect">
            <a:avLst/>
          </a:prstGeom>
          <a:noFill/>
        </p:spPr>
        <p:txBody>
          <a:bodyPr wrap="square" rtlCol="0">
            <a:spAutoFit/>
          </a:bodyPr>
          <a:lstStyle/>
          <a:p>
            <a:pPr algn="r"/>
            <a:r>
              <a:rPr lang="pl-PL" sz="1200" dirty="0" err="1">
                <a:solidFill>
                  <a:schemeClr val="bg1"/>
                </a:solidFill>
                <a:latin typeface="Verdana" panose="020B0604030504040204" pitchFamily="34" charset="0"/>
                <a:ea typeface="Verdana" panose="020B0604030504040204" pitchFamily="34" charset="0"/>
              </a:rPr>
              <a:t>jdp-law.pl</a:t>
            </a:r>
            <a:endParaRPr lang="pl-PL" sz="1200" dirty="0">
              <a:solidFill>
                <a:schemeClr val="bg1"/>
              </a:solidFill>
              <a:latin typeface="Verdana" panose="020B0604030504040204" pitchFamily="34" charset="0"/>
              <a:ea typeface="Verdana" panose="020B0604030504040204" pitchFamily="34" charset="0"/>
            </a:endParaRPr>
          </a:p>
        </p:txBody>
      </p:sp>
      <p:sp>
        <p:nvSpPr>
          <p:cNvPr id="14" name="Tytuł 13"/>
          <p:cNvSpPr>
            <a:spLocks noGrp="1"/>
          </p:cNvSpPr>
          <p:nvPr>
            <p:ph type="title" hasCustomPrompt="1"/>
          </p:nvPr>
        </p:nvSpPr>
        <p:spPr>
          <a:xfrm>
            <a:off x="6671305" y="3722267"/>
            <a:ext cx="4538034" cy="591608"/>
          </a:xfrm>
          <a:prstGeom prst="rect">
            <a:avLst/>
          </a:prstGeom>
        </p:spPr>
        <p:txBody>
          <a:bodyPr/>
          <a:lstStyle>
            <a:lvl1pPr>
              <a:defRPr sz="2000" b="0">
                <a:solidFill>
                  <a:schemeClr val="bg1"/>
                </a:solidFill>
              </a:defRPr>
            </a:lvl1pPr>
          </a:lstStyle>
          <a:p>
            <a:r>
              <a:rPr lang="pl-PL" dirty="0"/>
              <a:t>TYTUŁ</a:t>
            </a:r>
          </a:p>
        </p:txBody>
      </p:sp>
      <p:sp>
        <p:nvSpPr>
          <p:cNvPr id="16" name="Symbol zastępczy tekstu 15"/>
          <p:cNvSpPr>
            <a:spLocks noGrp="1"/>
          </p:cNvSpPr>
          <p:nvPr>
            <p:ph type="body" sz="quarter" idx="10" hasCustomPrompt="1"/>
          </p:nvPr>
        </p:nvSpPr>
        <p:spPr>
          <a:xfrm>
            <a:off x="6671303" y="4314405"/>
            <a:ext cx="4538036" cy="914400"/>
          </a:xfrm>
          <a:prstGeom prst="rect">
            <a:avLst/>
          </a:prstGeom>
        </p:spPr>
        <p:txBody>
          <a:bodyPr/>
          <a:lstStyle>
            <a:lvl1pPr marL="0" indent="0">
              <a:buNone/>
              <a:defRPr sz="1200" i="0">
                <a:solidFill>
                  <a:schemeClr val="bg1"/>
                </a:solidFill>
                <a:latin typeface="Verdana" panose="020B0604030504040204" pitchFamily="34" charset="0"/>
                <a:ea typeface="Verdana" panose="020B0604030504040204" pitchFamily="34" charset="0"/>
              </a:defRPr>
            </a:lvl1pPr>
          </a:lstStyle>
          <a:p>
            <a:pPr lvl="0"/>
            <a:r>
              <a:rPr lang="pl-PL" dirty="0"/>
              <a:t>Podtytuł</a:t>
            </a:r>
          </a:p>
        </p:txBody>
      </p:sp>
      <p:sp>
        <p:nvSpPr>
          <p:cNvPr id="18" name="Symbol zastępczy tekstu 17"/>
          <p:cNvSpPr>
            <a:spLocks noGrp="1"/>
          </p:cNvSpPr>
          <p:nvPr>
            <p:ph type="body" sz="quarter" idx="11" hasCustomPrompt="1"/>
          </p:nvPr>
        </p:nvSpPr>
        <p:spPr>
          <a:xfrm>
            <a:off x="6671304" y="5943865"/>
            <a:ext cx="4698470" cy="914400"/>
          </a:xfrm>
          <a:prstGeom prst="rect">
            <a:avLst/>
          </a:prstGeom>
        </p:spPr>
        <p:txBody>
          <a:bodyPr/>
          <a:lstStyle>
            <a:lvl1pPr marL="0" indent="0">
              <a:buNone/>
              <a:defRPr sz="1800">
                <a:solidFill>
                  <a:schemeClr val="bg1"/>
                </a:solidFill>
                <a:latin typeface="Verdana" panose="020B0604030504040204" pitchFamily="34" charset="0"/>
                <a:ea typeface="Verdana" panose="020B0604030504040204" pitchFamily="34" charset="0"/>
              </a:defRPr>
            </a:lvl1pPr>
          </a:lstStyle>
          <a:p>
            <a:pPr lvl="0"/>
            <a:r>
              <a:rPr lang="pl-PL" dirty="0"/>
              <a:t>Imię i nazwisko</a:t>
            </a:r>
          </a:p>
        </p:txBody>
      </p:sp>
      <p:sp>
        <p:nvSpPr>
          <p:cNvPr id="20" name="Symbol zastępczy obrazu 19"/>
          <p:cNvSpPr>
            <a:spLocks noGrp="1"/>
          </p:cNvSpPr>
          <p:nvPr>
            <p:ph type="pic" sz="quarter" idx="12"/>
          </p:nvPr>
        </p:nvSpPr>
        <p:spPr>
          <a:xfrm>
            <a:off x="0" y="0"/>
            <a:ext cx="4548188" cy="6858000"/>
          </a:xfrm>
          <a:prstGeom prst="rect">
            <a:avLst/>
          </a:prstGeom>
        </p:spPr>
        <p:txBody>
          <a:bodyPr/>
          <a:lstStyle/>
          <a:p>
            <a:endParaRPr lang="pl-PL" dirty="0"/>
          </a:p>
        </p:txBody>
      </p:sp>
    </p:spTree>
    <p:extLst>
      <p:ext uri="{BB962C8B-B14F-4D97-AF65-F5344CB8AC3E}">
        <p14:creationId xmlns:p14="http://schemas.microsoft.com/office/powerpoint/2010/main" val="31716621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ajd tekstowy 03">
    <p:spTree>
      <p:nvGrpSpPr>
        <p:cNvPr id="1" name=""/>
        <p:cNvGrpSpPr/>
        <p:nvPr/>
      </p:nvGrpSpPr>
      <p:grpSpPr>
        <a:xfrm>
          <a:off x="0" y="0"/>
          <a:ext cx="0" cy="0"/>
          <a:chOff x="0" y="0"/>
          <a:chExt cx="0" cy="0"/>
        </a:xfrm>
      </p:grpSpPr>
      <p:sp>
        <p:nvSpPr>
          <p:cNvPr id="2" name="Tytuł 1"/>
          <p:cNvSpPr>
            <a:spLocks noGrp="1"/>
          </p:cNvSpPr>
          <p:nvPr>
            <p:ph type="title"/>
          </p:nvPr>
        </p:nvSpPr>
        <p:spPr>
          <a:xfrm>
            <a:off x="2208213" y="476250"/>
            <a:ext cx="9575799" cy="360363"/>
          </a:xfrm>
          <a:prstGeom prst="rect">
            <a:avLst/>
          </a:prstGeom>
        </p:spPr>
        <p:txBody>
          <a:bodyPr/>
          <a:lstStyle>
            <a:lvl1pPr>
              <a:defRPr sz="1800" b="1"/>
            </a:lvl1pPr>
          </a:lstStyle>
          <a:p>
            <a:r>
              <a:rPr lang="pl-PL" dirty="0"/>
              <a:t>Kliknij, aby edytować styl</a:t>
            </a:r>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08213" y="1121707"/>
            <a:ext cx="9600582"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2208214" y="845811"/>
            <a:ext cx="9575800"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flipV="1">
            <a:off x="3143250" y="6233457"/>
            <a:ext cx="8665545" cy="383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cxnSp>
        <p:nvCxnSpPr>
          <p:cNvPr id="13" name="Łącznik prosty 12">
            <a:extLst>
              <a:ext uri="{FF2B5EF4-FFF2-40B4-BE49-F238E27FC236}">
                <a16:creationId xmlns:a16="http://schemas.microsoft.com/office/drawing/2014/main" id="{33CE781C-8CDC-AA40-AF7B-0845A34DBA70}"/>
              </a:ext>
            </a:extLst>
          </p:cNvPr>
          <p:cNvCxnSpPr>
            <a:cxnSpLocks/>
          </p:cNvCxnSpPr>
          <p:nvPr userDrawn="1"/>
        </p:nvCxnSpPr>
        <p:spPr>
          <a:xfrm>
            <a:off x="2208207" y="6241119"/>
            <a:ext cx="9600582"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Symbol zastępczy tekstu 5"/>
          <p:cNvSpPr>
            <a:spLocks noGrp="1"/>
          </p:cNvSpPr>
          <p:nvPr>
            <p:ph type="body" sz="quarter" idx="15" hasCustomPrompt="1"/>
          </p:nvPr>
        </p:nvSpPr>
        <p:spPr>
          <a:xfrm>
            <a:off x="321733" y="1108075"/>
            <a:ext cx="1886480" cy="474662"/>
          </a:xfrm>
          <a:prstGeom prst="rect">
            <a:avLst/>
          </a:prstGeom>
        </p:spPr>
        <p:txBody>
          <a:bodyPr>
            <a:normAutofit/>
          </a:bodyPr>
          <a:lstStyle>
            <a:lvl1pPr marL="0" indent="0">
              <a:buNone/>
              <a:defRPr lang="pl-PL" sz="1800" kern="1200" dirty="0">
                <a:solidFill>
                  <a:srgbClr val="EA5B0C"/>
                </a:solidFill>
                <a:latin typeface="Verdana" panose="020B0604030504040204" pitchFamily="34" charset="0"/>
                <a:ea typeface="Verdana" panose="020B0604030504040204" pitchFamily="34" charset="0"/>
                <a:cs typeface="+mn-cs"/>
              </a:defRPr>
            </a:lvl1pPr>
          </a:lstStyle>
          <a:p>
            <a:pPr marL="0" lvl="0" indent="0" algn="l" defTabSz="914400" rtl="0" eaLnBrk="1" latinLnBrk="0" hangingPunct="1">
              <a:lnSpc>
                <a:spcPct val="120000"/>
              </a:lnSpc>
              <a:spcBef>
                <a:spcPts val="300"/>
              </a:spcBef>
              <a:spcAft>
                <a:spcPts val="600"/>
              </a:spcAft>
              <a:buFont typeface="Arial" panose="020B0604020202020204" pitchFamily="34" charset="0"/>
              <a:buNone/>
            </a:pPr>
            <a:r>
              <a:rPr lang="pl-PL" dirty="0"/>
              <a:t>Tekst</a:t>
            </a:r>
          </a:p>
        </p:txBody>
      </p:sp>
      <p:sp>
        <p:nvSpPr>
          <p:cNvPr id="18" name="Symbol zastępczy numeru slajdu 4"/>
          <p:cNvSpPr>
            <a:spLocks noGrp="1"/>
          </p:cNvSpPr>
          <p:nvPr>
            <p:ph type="sldNum" sz="quarter" idx="17"/>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7" name="Symbol zastępczy tekstu 6"/>
          <p:cNvSpPr>
            <a:spLocks noGrp="1"/>
          </p:cNvSpPr>
          <p:nvPr>
            <p:ph type="body" sz="quarter" idx="18"/>
          </p:nvPr>
        </p:nvSpPr>
        <p:spPr>
          <a:xfrm>
            <a:off x="2208213" y="1135063"/>
            <a:ext cx="9601200" cy="5099050"/>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p:txBody>
      </p:sp>
    </p:spTree>
    <p:extLst>
      <p:ext uri="{BB962C8B-B14F-4D97-AF65-F5344CB8AC3E}">
        <p14:creationId xmlns:p14="http://schemas.microsoft.com/office/powerpoint/2010/main" val="3114185066"/>
      </p:ext>
    </p:extLst>
  </p:cSld>
  <p:clrMapOvr>
    <a:masterClrMapping/>
  </p:clrMapOvr>
  <p:extLst>
    <p:ext uri="{DCECCB84-F9BA-43D5-87BE-67443E8EF086}">
      <p15:sldGuideLst xmlns:p15="http://schemas.microsoft.com/office/powerpoint/2012/main">
        <p15:guide id="1" orient="horz" pos="300">
          <p15:clr>
            <a:srgbClr val="FBAE40"/>
          </p15:clr>
        </p15:guide>
        <p15:guide id="2" pos="1980">
          <p15:clr>
            <a:srgbClr val="FBAE40"/>
          </p15:clr>
        </p15:guide>
        <p15:guide id="3" pos="1391">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25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ajd tekstowy 04">
    <p:spTree>
      <p:nvGrpSpPr>
        <p:cNvPr id="1" name=""/>
        <p:cNvGrpSpPr/>
        <p:nvPr/>
      </p:nvGrpSpPr>
      <p:grpSpPr>
        <a:xfrm>
          <a:off x="0" y="0"/>
          <a:ext cx="0" cy="0"/>
          <a:chOff x="0" y="0"/>
          <a:chExt cx="0" cy="0"/>
        </a:xfrm>
      </p:grpSpPr>
      <p:sp>
        <p:nvSpPr>
          <p:cNvPr id="2" name="Tytuł 1"/>
          <p:cNvSpPr>
            <a:spLocks noGrp="1"/>
          </p:cNvSpPr>
          <p:nvPr>
            <p:ph type="title"/>
          </p:nvPr>
        </p:nvSpPr>
        <p:spPr>
          <a:xfrm>
            <a:off x="2254293" y="476250"/>
            <a:ext cx="4900040" cy="360363"/>
          </a:xfrm>
          <a:prstGeom prst="rect">
            <a:avLst/>
          </a:prstGeom>
        </p:spPr>
        <p:txBody>
          <a:bodyPr/>
          <a:lstStyle>
            <a:lvl1pPr>
              <a:defRPr sz="1800" b="1"/>
            </a:lvl1pPr>
          </a:lstStyle>
          <a:p>
            <a:r>
              <a:rPr lang="pl-PL" dirty="0"/>
              <a:t>Kliknij, aby edytować styl</a:t>
            </a:r>
          </a:p>
        </p:txBody>
      </p:sp>
      <p:sp>
        <p:nvSpPr>
          <p:cNvPr id="8" name="Symbol zastępczy obrazu 7"/>
          <p:cNvSpPr>
            <a:spLocks noGrp="1"/>
          </p:cNvSpPr>
          <p:nvPr>
            <p:ph type="pic" sz="quarter" idx="13"/>
          </p:nvPr>
        </p:nvSpPr>
        <p:spPr>
          <a:xfrm>
            <a:off x="7319963" y="0"/>
            <a:ext cx="4872037" cy="6858000"/>
          </a:xfrm>
          <a:prstGeom prst="rect">
            <a:avLst/>
          </a:prstGeom>
        </p:spPr>
        <p:txBody>
          <a:bodyPr/>
          <a:lstStyle/>
          <a:p>
            <a:endParaRPr lang="pl-PL"/>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43138" y="1121707"/>
            <a:ext cx="49111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2254293" y="845811"/>
            <a:ext cx="4900041"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a:off x="2254293" y="6233457"/>
            <a:ext cx="488628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16"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7" name="Symbol zastępczy tekstu 6"/>
          <p:cNvSpPr>
            <a:spLocks noGrp="1"/>
          </p:cNvSpPr>
          <p:nvPr>
            <p:ph type="body" sz="quarter" idx="16"/>
          </p:nvPr>
        </p:nvSpPr>
        <p:spPr>
          <a:xfrm>
            <a:off x="2243138" y="1135063"/>
            <a:ext cx="4911725" cy="5099050"/>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p:txBody>
      </p:sp>
    </p:spTree>
    <p:extLst>
      <p:ext uri="{BB962C8B-B14F-4D97-AF65-F5344CB8AC3E}">
        <p14:creationId xmlns:p14="http://schemas.microsoft.com/office/powerpoint/2010/main" val="3342610682"/>
      </p:ext>
    </p:extLst>
  </p:cSld>
  <p:clrMapOvr>
    <a:masterClrMapping/>
  </p:clrMapOvr>
  <p:extLst>
    <p:ext uri="{DCECCB84-F9BA-43D5-87BE-67443E8EF086}">
      <p15:sldGuideLst xmlns:p15="http://schemas.microsoft.com/office/powerpoint/2012/main">
        <p15:guide id="1" orient="horz" pos="300">
          <p15:clr>
            <a:srgbClr val="FBAE40"/>
          </p15:clr>
        </p15:guide>
        <p15:guide id="2" pos="2887">
          <p15:clr>
            <a:srgbClr val="FBAE40"/>
          </p15:clr>
        </p15:guide>
        <p15:guide id="3" pos="1413">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4611">
          <p15:clr>
            <a:srgbClr val="FBAE40"/>
          </p15:clr>
        </p15:guide>
        <p15:guide id="9" pos="449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zekładka">
    <p:spTree>
      <p:nvGrpSpPr>
        <p:cNvPr id="1" name=""/>
        <p:cNvGrpSpPr/>
        <p:nvPr/>
      </p:nvGrpSpPr>
      <p:grpSpPr>
        <a:xfrm>
          <a:off x="0" y="0"/>
          <a:ext cx="0" cy="0"/>
          <a:chOff x="0" y="0"/>
          <a:chExt cx="0" cy="0"/>
        </a:xfrm>
      </p:grpSpPr>
      <p:sp>
        <p:nvSpPr>
          <p:cNvPr id="3" name="Symbol zastępczy obrazu 2"/>
          <p:cNvSpPr>
            <a:spLocks noGrp="1"/>
          </p:cNvSpPr>
          <p:nvPr>
            <p:ph type="pic" sz="quarter" idx="11"/>
          </p:nvPr>
        </p:nvSpPr>
        <p:spPr>
          <a:xfrm>
            <a:off x="-1" y="1"/>
            <a:ext cx="4335463" cy="6858000"/>
          </a:xfrm>
          <a:prstGeom prst="rect">
            <a:avLst/>
          </a:prstGeom>
        </p:spPr>
        <p:txBody>
          <a:bodyPr/>
          <a:lstStyle/>
          <a:p>
            <a:endParaRPr lang="pl-PL"/>
          </a:p>
        </p:txBody>
      </p:sp>
      <p:pic>
        <p:nvPicPr>
          <p:cNvPr id="5" name="Obraz 4">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8" name="Symbol zastępczy tekstu 7"/>
          <p:cNvSpPr>
            <a:spLocks noGrp="1"/>
          </p:cNvSpPr>
          <p:nvPr>
            <p:ph type="body" sz="quarter" idx="10" hasCustomPrompt="1"/>
          </p:nvPr>
        </p:nvSpPr>
        <p:spPr>
          <a:xfrm>
            <a:off x="5195887" y="2708275"/>
            <a:ext cx="6225645" cy="1058863"/>
          </a:xfrm>
          <a:prstGeom prst="rect">
            <a:avLst/>
          </a:prstGeom>
        </p:spPr>
        <p:txBody>
          <a:bodyPr/>
          <a:lstStyle>
            <a:lvl1pPr marL="0" indent="0">
              <a:lnSpc>
                <a:spcPct val="120000"/>
              </a:lnSpc>
              <a:spcBef>
                <a:spcPts val="300"/>
              </a:spcBef>
              <a:spcAft>
                <a:spcPts val="600"/>
              </a:spcAft>
              <a:buNone/>
              <a:defRPr sz="4000"/>
            </a:lvl1pPr>
          </a:lstStyle>
          <a:p>
            <a:pPr lvl="0"/>
            <a:r>
              <a:rPr lang="pl-PL" dirty="0"/>
              <a:t>Tytuł sekcji</a:t>
            </a:r>
          </a:p>
        </p:txBody>
      </p:sp>
      <p:sp>
        <p:nvSpPr>
          <p:cNvPr id="9" name="pole tekstowe 8"/>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cxnSp>
        <p:nvCxnSpPr>
          <p:cNvPr id="6" name="Łącznik prosty 5">
            <a:extLst>
              <a:ext uri="{FF2B5EF4-FFF2-40B4-BE49-F238E27FC236}">
                <a16:creationId xmlns:a16="http://schemas.microsoft.com/office/drawing/2014/main" id="{33CE781C-8CDC-AA40-AF7B-0845A34DBA70}"/>
              </a:ext>
            </a:extLst>
          </p:cNvPr>
          <p:cNvCxnSpPr>
            <a:cxnSpLocks/>
          </p:cNvCxnSpPr>
          <p:nvPr userDrawn="1"/>
        </p:nvCxnSpPr>
        <p:spPr>
          <a:xfrm>
            <a:off x="4572000" y="6233457"/>
            <a:ext cx="706966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441964"/>
      </p:ext>
    </p:extLst>
  </p:cSld>
  <p:clrMapOvr>
    <a:masterClrMapping/>
  </p:clrMapOvr>
  <p:extLst>
    <p:ext uri="{DCECCB84-F9BA-43D5-87BE-67443E8EF086}">
      <p15:sldGuideLst xmlns:p15="http://schemas.microsoft.com/office/powerpoint/2012/main">
        <p15:guide id="1" orient="horz" pos="1706">
          <p15:clr>
            <a:srgbClr val="FBAE40"/>
          </p15:clr>
        </p15:guide>
        <p15:guide id="2" pos="33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fika 1">
    <p:spTree>
      <p:nvGrpSpPr>
        <p:cNvPr id="1" name=""/>
        <p:cNvGrpSpPr/>
        <p:nvPr/>
      </p:nvGrpSpPr>
      <p:grpSpPr>
        <a:xfrm>
          <a:off x="0" y="0"/>
          <a:ext cx="0" cy="0"/>
          <a:chOff x="0" y="0"/>
          <a:chExt cx="0" cy="0"/>
        </a:xfrm>
      </p:grpSpPr>
      <p:sp>
        <p:nvSpPr>
          <p:cNvPr id="2" name="Tytuł 1"/>
          <p:cNvSpPr>
            <a:spLocks noGrp="1"/>
          </p:cNvSpPr>
          <p:nvPr>
            <p:ph type="title"/>
          </p:nvPr>
        </p:nvSpPr>
        <p:spPr>
          <a:xfrm>
            <a:off x="2254292" y="476250"/>
            <a:ext cx="9099507" cy="360363"/>
          </a:xfrm>
          <a:prstGeom prst="rect">
            <a:avLst/>
          </a:prstGeom>
        </p:spPr>
        <p:txBody>
          <a:bodyPr/>
          <a:lstStyle>
            <a:lvl1pPr>
              <a:defRPr sz="1800" b="1"/>
            </a:lvl1pPr>
          </a:lstStyle>
          <a:p>
            <a:r>
              <a:rPr lang="pl-PL" dirty="0"/>
              <a:t>Kliknij, aby edytować styl</a:t>
            </a:r>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43138" y="1121707"/>
            <a:ext cx="49111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2254293" y="845811"/>
            <a:ext cx="9099506"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a:off x="2254293" y="6233457"/>
            <a:ext cx="488628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16"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22" name="Łuk blokowy 21"/>
          <p:cNvSpPr/>
          <p:nvPr/>
        </p:nvSpPr>
        <p:spPr>
          <a:xfrm>
            <a:off x="4028263" y="2190379"/>
            <a:ext cx="2339230" cy="2339230"/>
          </a:xfrm>
          <a:prstGeom prst="blockArc">
            <a:avLst/>
          </a:prstGeom>
          <a:solidFill>
            <a:srgbClr val="E4572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23" name="Łuk blokowy 22"/>
          <p:cNvSpPr/>
          <p:nvPr/>
        </p:nvSpPr>
        <p:spPr>
          <a:xfrm>
            <a:off x="7565637" y="2190379"/>
            <a:ext cx="2339230" cy="2339230"/>
          </a:xfrm>
          <a:prstGeom prst="blockArc">
            <a:avLst/>
          </a:prstGeom>
          <a:solidFill>
            <a:srgbClr val="E4572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24" name="Łuk blokowy 23"/>
          <p:cNvSpPr/>
          <p:nvPr/>
        </p:nvSpPr>
        <p:spPr>
          <a:xfrm rot="10800000">
            <a:off x="2259576" y="2190379"/>
            <a:ext cx="2339230" cy="2339230"/>
          </a:xfrm>
          <a:prstGeom prst="blockArc">
            <a:avLst/>
          </a:prstGeom>
          <a:solidFill>
            <a:srgbClr val="E4572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25" name="Łuk blokowy 24"/>
          <p:cNvSpPr/>
          <p:nvPr/>
        </p:nvSpPr>
        <p:spPr>
          <a:xfrm rot="10800000">
            <a:off x="5796950" y="2190379"/>
            <a:ext cx="2339230" cy="2339230"/>
          </a:xfrm>
          <a:prstGeom prst="blockArc">
            <a:avLst/>
          </a:prstGeom>
          <a:solidFill>
            <a:srgbClr val="E4572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26" name="Łuk blokowy 25"/>
          <p:cNvSpPr/>
          <p:nvPr userDrawn="1"/>
        </p:nvSpPr>
        <p:spPr>
          <a:xfrm>
            <a:off x="9334325" y="2190379"/>
            <a:ext cx="2339230" cy="2339230"/>
          </a:xfrm>
          <a:prstGeom prst="blockArc">
            <a:avLst/>
          </a:prstGeom>
          <a:solidFill>
            <a:srgbClr val="9D9D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27" name="Łuk blokowy 26"/>
          <p:cNvSpPr/>
          <p:nvPr userDrawn="1"/>
        </p:nvSpPr>
        <p:spPr>
          <a:xfrm rot="10800000">
            <a:off x="9334325" y="2190379"/>
            <a:ext cx="2339230" cy="2339230"/>
          </a:xfrm>
          <a:prstGeom prst="blockArc">
            <a:avLst/>
          </a:prstGeom>
          <a:solidFill>
            <a:srgbClr val="E4572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28" name="Łuk blokowy 27"/>
          <p:cNvSpPr/>
          <p:nvPr/>
        </p:nvSpPr>
        <p:spPr>
          <a:xfrm>
            <a:off x="2259576" y="2190379"/>
            <a:ext cx="2339230" cy="2339230"/>
          </a:xfrm>
          <a:prstGeom prst="blockArc">
            <a:avLst/>
          </a:prstGeom>
          <a:solidFill>
            <a:srgbClr val="9D9D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29" name="Łuk blokowy 28"/>
          <p:cNvSpPr/>
          <p:nvPr/>
        </p:nvSpPr>
        <p:spPr>
          <a:xfrm rot="10800000">
            <a:off x="4028263" y="2190379"/>
            <a:ext cx="2339230" cy="2339230"/>
          </a:xfrm>
          <a:prstGeom prst="blockArc">
            <a:avLst/>
          </a:prstGeom>
          <a:solidFill>
            <a:srgbClr val="9D9D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30" name="Łuk blokowy 29"/>
          <p:cNvSpPr/>
          <p:nvPr/>
        </p:nvSpPr>
        <p:spPr>
          <a:xfrm>
            <a:off x="5796950" y="2190379"/>
            <a:ext cx="2339230" cy="2339230"/>
          </a:xfrm>
          <a:prstGeom prst="blockArc">
            <a:avLst/>
          </a:prstGeom>
          <a:solidFill>
            <a:srgbClr val="9D9D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31" name="Łuk blokowy 30"/>
          <p:cNvSpPr/>
          <p:nvPr/>
        </p:nvSpPr>
        <p:spPr>
          <a:xfrm rot="10800000">
            <a:off x="7565637" y="2190379"/>
            <a:ext cx="2339230" cy="2339230"/>
          </a:xfrm>
          <a:prstGeom prst="blockArc">
            <a:avLst/>
          </a:prstGeom>
          <a:solidFill>
            <a:srgbClr val="9D9D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4" name="Symbol zastępczy tekstu 3"/>
          <p:cNvSpPr>
            <a:spLocks noGrp="1"/>
          </p:cNvSpPr>
          <p:nvPr>
            <p:ph type="body" sz="quarter" idx="16" hasCustomPrompt="1"/>
          </p:nvPr>
        </p:nvSpPr>
        <p:spPr>
          <a:xfrm>
            <a:off x="2421921" y="4672613"/>
            <a:ext cx="2014537" cy="534987"/>
          </a:xfrm>
        </p:spPr>
        <p:txBody>
          <a:bodyPr>
            <a:noAutofit/>
          </a:bodyPr>
          <a:lstStyle>
            <a:lvl1pPr algn="ctr">
              <a:defRPr sz="1200"/>
            </a:lvl1pPr>
          </a:lstStyle>
          <a:p>
            <a:pPr lvl="0"/>
            <a:r>
              <a:rPr lang="pl-PL" dirty="0"/>
              <a:t>Praktyka 1</a:t>
            </a:r>
          </a:p>
        </p:txBody>
      </p:sp>
      <p:sp>
        <p:nvSpPr>
          <p:cNvPr id="32" name="Symbol zastępczy tekstu 3"/>
          <p:cNvSpPr>
            <a:spLocks noGrp="1"/>
          </p:cNvSpPr>
          <p:nvPr>
            <p:ph type="body" sz="quarter" idx="17" hasCustomPrompt="1"/>
          </p:nvPr>
        </p:nvSpPr>
        <p:spPr>
          <a:xfrm>
            <a:off x="4190609" y="4672613"/>
            <a:ext cx="2014537" cy="534987"/>
          </a:xfrm>
        </p:spPr>
        <p:txBody>
          <a:bodyPr>
            <a:noAutofit/>
          </a:bodyPr>
          <a:lstStyle>
            <a:lvl1pPr algn="ctr">
              <a:defRPr sz="1200"/>
            </a:lvl1pPr>
          </a:lstStyle>
          <a:p>
            <a:pPr lvl="0"/>
            <a:r>
              <a:rPr lang="pl-PL" dirty="0"/>
              <a:t>Praktyka 2</a:t>
            </a:r>
          </a:p>
        </p:txBody>
      </p:sp>
      <p:sp>
        <p:nvSpPr>
          <p:cNvPr id="33" name="Symbol zastępczy tekstu 3"/>
          <p:cNvSpPr>
            <a:spLocks noGrp="1"/>
          </p:cNvSpPr>
          <p:nvPr>
            <p:ph type="body" sz="quarter" idx="18" hasCustomPrompt="1"/>
          </p:nvPr>
        </p:nvSpPr>
        <p:spPr>
          <a:xfrm>
            <a:off x="5959297" y="4672613"/>
            <a:ext cx="2014537" cy="534987"/>
          </a:xfrm>
        </p:spPr>
        <p:txBody>
          <a:bodyPr>
            <a:noAutofit/>
          </a:bodyPr>
          <a:lstStyle>
            <a:lvl1pPr algn="ctr">
              <a:defRPr sz="1200"/>
            </a:lvl1pPr>
          </a:lstStyle>
          <a:p>
            <a:pPr lvl="0"/>
            <a:r>
              <a:rPr lang="pl-PL" dirty="0"/>
              <a:t>Praktyka 3</a:t>
            </a:r>
          </a:p>
        </p:txBody>
      </p:sp>
      <p:sp>
        <p:nvSpPr>
          <p:cNvPr id="34" name="Symbol zastępczy tekstu 3"/>
          <p:cNvSpPr>
            <a:spLocks noGrp="1"/>
          </p:cNvSpPr>
          <p:nvPr>
            <p:ph type="body" sz="quarter" idx="19" hasCustomPrompt="1"/>
          </p:nvPr>
        </p:nvSpPr>
        <p:spPr>
          <a:xfrm>
            <a:off x="7727985" y="4672613"/>
            <a:ext cx="2014537" cy="534987"/>
          </a:xfrm>
        </p:spPr>
        <p:txBody>
          <a:bodyPr>
            <a:noAutofit/>
          </a:bodyPr>
          <a:lstStyle>
            <a:lvl1pPr algn="ctr">
              <a:defRPr sz="1200"/>
            </a:lvl1pPr>
          </a:lstStyle>
          <a:p>
            <a:pPr lvl="0"/>
            <a:r>
              <a:rPr lang="pl-PL" dirty="0"/>
              <a:t>Praktyka 4</a:t>
            </a:r>
          </a:p>
        </p:txBody>
      </p:sp>
      <p:sp>
        <p:nvSpPr>
          <p:cNvPr id="35" name="Symbol zastępczy tekstu 3"/>
          <p:cNvSpPr>
            <a:spLocks noGrp="1"/>
          </p:cNvSpPr>
          <p:nvPr>
            <p:ph type="body" sz="quarter" idx="20" hasCustomPrompt="1"/>
          </p:nvPr>
        </p:nvSpPr>
        <p:spPr>
          <a:xfrm>
            <a:off x="9496671" y="4672613"/>
            <a:ext cx="2014537" cy="534987"/>
          </a:xfrm>
        </p:spPr>
        <p:txBody>
          <a:bodyPr>
            <a:noAutofit/>
          </a:bodyPr>
          <a:lstStyle>
            <a:lvl1pPr algn="ctr">
              <a:defRPr sz="1200"/>
            </a:lvl1pPr>
          </a:lstStyle>
          <a:p>
            <a:pPr lvl="0"/>
            <a:r>
              <a:rPr lang="pl-PL" dirty="0"/>
              <a:t>Praktyka 5</a:t>
            </a:r>
          </a:p>
        </p:txBody>
      </p:sp>
    </p:spTree>
    <p:extLst>
      <p:ext uri="{BB962C8B-B14F-4D97-AF65-F5344CB8AC3E}">
        <p14:creationId xmlns:p14="http://schemas.microsoft.com/office/powerpoint/2010/main" val="629476166"/>
      </p:ext>
    </p:extLst>
  </p:cSld>
  <p:clrMapOvr>
    <a:masterClrMapping/>
  </p:clrMapOvr>
  <p:extLst>
    <p:ext uri="{DCECCB84-F9BA-43D5-87BE-67443E8EF086}">
      <p15:sldGuideLst xmlns:p15="http://schemas.microsoft.com/office/powerpoint/2012/main">
        <p15:guide id="1" orient="horz" pos="300">
          <p15:clr>
            <a:srgbClr val="FBAE40"/>
          </p15:clr>
        </p15:guide>
        <p15:guide id="2" pos="2887">
          <p15:clr>
            <a:srgbClr val="FBAE40"/>
          </p15:clr>
        </p15:guide>
        <p15:guide id="3" pos="1413">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4611">
          <p15:clr>
            <a:srgbClr val="FBAE40"/>
          </p15:clr>
        </p15:guide>
        <p15:guide id="9" pos="44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ka 2">
    <p:spTree>
      <p:nvGrpSpPr>
        <p:cNvPr id="1" name=""/>
        <p:cNvGrpSpPr/>
        <p:nvPr/>
      </p:nvGrpSpPr>
      <p:grpSpPr>
        <a:xfrm>
          <a:off x="0" y="0"/>
          <a:ext cx="0" cy="0"/>
          <a:chOff x="0" y="0"/>
          <a:chExt cx="0" cy="0"/>
        </a:xfrm>
      </p:grpSpPr>
      <p:sp>
        <p:nvSpPr>
          <p:cNvPr id="2" name="Tytuł 1"/>
          <p:cNvSpPr>
            <a:spLocks noGrp="1"/>
          </p:cNvSpPr>
          <p:nvPr>
            <p:ph type="title"/>
          </p:nvPr>
        </p:nvSpPr>
        <p:spPr>
          <a:xfrm>
            <a:off x="2254292" y="476250"/>
            <a:ext cx="9099507" cy="360363"/>
          </a:xfrm>
          <a:prstGeom prst="rect">
            <a:avLst/>
          </a:prstGeom>
        </p:spPr>
        <p:txBody>
          <a:bodyPr/>
          <a:lstStyle>
            <a:lvl1pPr>
              <a:defRPr sz="1800" b="1"/>
            </a:lvl1pPr>
          </a:lstStyle>
          <a:p>
            <a:r>
              <a:rPr lang="pl-PL" dirty="0"/>
              <a:t>Kliknij, aby edytować styl</a:t>
            </a:r>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43138" y="1121707"/>
            <a:ext cx="49111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2254293" y="845811"/>
            <a:ext cx="9099506"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a:off x="2254293" y="6233457"/>
            <a:ext cx="488628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16"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36" name="Pagon 35"/>
          <p:cNvSpPr/>
          <p:nvPr userDrawn="1"/>
        </p:nvSpPr>
        <p:spPr>
          <a:xfrm>
            <a:off x="2248358" y="1587638"/>
            <a:ext cx="2382958" cy="522515"/>
          </a:xfrm>
          <a:prstGeom prst="chevr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schemeClr val="tx1"/>
              </a:solidFill>
              <a:latin typeface="Verdana" panose="020B0604030504040204" pitchFamily="34" charset="0"/>
              <a:ea typeface="Verdana" panose="020B0604030504040204" pitchFamily="34" charset="0"/>
            </a:endParaRPr>
          </a:p>
        </p:txBody>
      </p:sp>
      <p:sp>
        <p:nvSpPr>
          <p:cNvPr id="37" name="Pagon 36"/>
          <p:cNvSpPr/>
          <p:nvPr userDrawn="1"/>
        </p:nvSpPr>
        <p:spPr>
          <a:xfrm>
            <a:off x="4631316" y="1587638"/>
            <a:ext cx="2382958" cy="522515"/>
          </a:xfrm>
          <a:prstGeom prst="chevr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schemeClr val="tx1"/>
              </a:solidFill>
              <a:latin typeface="Verdana" panose="020B0604030504040204" pitchFamily="34" charset="0"/>
              <a:ea typeface="Verdana" panose="020B0604030504040204" pitchFamily="34" charset="0"/>
            </a:endParaRPr>
          </a:p>
        </p:txBody>
      </p:sp>
      <p:sp>
        <p:nvSpPr>
          <p:cNvPr id="38" name="Pagon 37"/>
          <p:cNvSpPr/>
          <p:nvPr userDrawn="1"/>
        </p:nvSpPr>
        <p:spPr>
          <a:xfrm>
            <a:off x="7014275" y="1587638"/>
            <a:ext cx="2382958" cy="522515"/>
          </a:xfrm>
          <a:prstGeom prst="chevr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schemeClr val="tx1"/>
              </a:solidFill>
              <a:latin typeface="Verdana" panose="020B0604030504040204" pitchFamily="34" charset="0"/>
              <a:ea typeface="Verdana" panose="020B0604030504040204" pitchFamily="34" charset="0"/>
            </a:endParaRPr>
          </a:p>
        </p:txBody>
      </p:sp>
      <p:sp>
        <p:nvSpPr>
          <p:cNvPr id="39" name="Pagon 38"/>
          <p:cNvSpPr/>
          <p:nvPr userDrawn="1"/>
        </p:nvSpPr>
        <p:spPr>
          <a:xfrm>
            <a:off x="9401055" y="1587638"/>
            <a:ext cx="2382958" cy="522515"/>
          </a:xfrm>
          <a:prstGeom prst="chevr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schemeClr val="tx1"/>
              </a:solidFill>
              <a:latin typeface="Verdana" panose="020B0604030504040204" pitchFamily="34" charset="0"/>
              <a:ea typeface="Verdana" panose="020B0604030504040204" pitchFamily="34" charset="0"/>
            </a:endParaRPr>
          </a:p>
        </p:txBody>
      </p:sp>
      <p:sp>
        <p:nvSpPr>
          <p:cNvPr id="34" name="Symbol zastępczy tekstu 3"/>
          <p:cNvSpPr>
            <a:spLocks noGrp="1"/>
          </p:cNvSpPr>
          <p:nvPr>
            <p:ph type="body" sz="quarter" idx="19" hasCustomPrompt="1"/>
          </p:nvPr>
        </p:nvSpPr>
        <p:spPr>
          <a:xfrm>
            <a:off x="9660467" y="1571071"/>
            <a:ext cx="1862666" cy="534987"/>
          </a:xfrm>
        </p:spPr>
        <p:txBody>
          <a:bodyPr anchor="ctr">
            <a:noAutofit/>
          </a:bodyPr>
          <a:lstStyle>
            <a:lvl1pPr algn="ctr">
              <a:defRPr sz="1200"/>
            </a:lvl1pPr>
          </a:lstStyle>
          <a:p>
            <a:pPr lvl="0"/>
            <a:r>
              <a:rPr lang="pl-PL" dirty="0"/>
              <a:t>Tekst</a:t>
            </a:r>
          </a:p>
        </p:txBody>
      </p:sp>
      <p:sp>
        <p:nvSpPr>
          <p:cNvPr id="40" name="Symbol zastępczy tekstu 3"/>
          <p:cNvSpPr>
            <a:spLocks noGrp="1"/>
          </p:cNvSpPr>
          <p:nvPr>
            <p:ph type="body" sz="quarter" idx="20" hasCustomPrompt="1"/>
          </p:nvPr>
        </p:nvSpPr>
        <p:spPr>
          <a:xfrm>
            <a:off x="7273686" y="1571071"/>
            <a:ext cx="1862666" cy="534987"/>
          </a:xfrm>
        </p:spPr>
        <p:txBody>
          <a:bodyPr anchor="ctr">
            <a:noAutofit/>
          </a:bodyPr>
          <a:lstStyle>
            <a:lvl1pPr algn="ctr">
              <a:defRPr sz="1200"/>
            </a:lvl1pPr>
          </a:lstStyle>
          <a:p>
            <a:pPr lvl="0"/>
            <a:r>
              <a:rPr lang="pl-PL" dirty="0"/>
              <a:t>Tekst</a:t>
            </a:r>
          </a:p>
        </p:txBody>
      </p:sp>
      <p:sp>
        <p:nvSpPr>
          <p:cNvPr id="41" name="Symbol zastępczy tekstu 3"/>
          <p:cNvSpPr>
            <a:spLocks noGrp="1"/>
          </p:cNvSpPr>
          <p:nvPr>
            <p:ph type="body" sz="quarter" idx="21" hasCustomPrompt="1"/>
          </p:nvPr>
        </p:nvSpPr>
        <p:spPr>
          <a:xfrm>
            <a:off x="4886905" y="1571071"/>
            <a:ext cx="1862666" cy="534987"/>
          </a:xfrm>
        </p:spPr>
        <p:txBody>
          <a:bodyPr anchor="ctr">
            <a:noAutofit/>
          </a:bodyPr>
          <a:lstStyle>
            <a:lvl1pPr algn="ctr">
              <a:defRPr sz="1200"/>
            </a:lvl1pPr>
          </a:lstStyle>
          <a:p>
            <a:pPr lvl="0"/>
            <a:r>
              <a:rPr lang="pl-PL" dirty="0"/>
              <a:t>Tekst</a:t>
            </a:r>
          </a:p>
        </p:txBody>
      </p:sp>
      <p:sp>
        <p:nvSpPr>
          <p:cNvPr id="42" name="Symbol zastępczy tekstu 3"/>
          <p:cNvSpPr>
            <a:spLocks noGrp="1"/>
          </p:cNvSpPr>
          <p:nvPr>
            <p:ph type="body" sz="quarter" idx="22" hasCustomPrompt="1"/>
          </p:nvPr>
        </p:nvSpPr>
        <p:spPr>
          <a:xfrm>
            <a:off x="2507769" y="1571071"/>
            <a:ext cx="1862666" cy="534987"/>
          </a:xfrm>
        </p:spPr>
        <p:txBody>
          <a:bodyPr anchor="ctr">
            <a:noAutofit/>
          </a:bodyPr>
          <a:lstStyle>
            <a:lvl1pPr algn="ctr">
              <a:defRPr sz="1200"/>
            </a:lvl1pPr>
          </a:lstStyle>
          <a:p>
            <a:pPr lvl="0"/>
            <a:r>
              <a:rPr lang="pl-PL" dirty="0"/>
              <a:t>Tekst</a:t>
            </a:r>
          </a:p>
        </p:txBody>
      </p:sp>
      <p:sp>
        <p:nvSpPr>
          <p:cNvPr id="47" name="Symbol zastępczy tekstu 3"/>
          <p:cNvSpPr>
            <a:spLocks noGrp="1"/>
          </p:cNvSpPr>
          <p:nvPr>
            <p:ph type="body" sz="quarter" idx="23" hasCustomPrompt="1"/>
          </p:nvPr>
        </p:nvSpPr>
        <p:spPr>
          <a:xfrm>
            <a:off x="9397232" y="2156361"/>
            <a:ext cx="2276665" cy="534987"/>
          </a:xfrm>
        </p:spPr>
        <p:txBody>
          <a:bodyPr anchor="ctr">
            <a:noAutofit/>
          </a:bodyPr>
          <a:lstStyle>
            <a:lvl1pPr algn="l">
              <a:defRPr sz="1200"/>
            </a:lvl1pPr>
          </a:lstStyle>
          <a:p>
            <a:pPr lvl="0"/>
            <a:r>
              <a:rPr lang="pl-PL" dirty="0"/>
              <a:t>Tekst</a:t>
            </a:r>
          </a:p>
        </p:txBody>
      </p:sp>
      <p:sp>
        <p:nvSpPr>
          <p:cNvPr id="48" name="Symbol zastępczy tekstu 3"/>
          <p:cNvSpPr>
            <a:spLocks noGrp="1"/>
          </p:cNvSpPr>
          <p:nvPr>
            <p:ph type="body" sz="quarter" idx="24" hasCustomPrompt="1"/>
          </p:nvPr>
        </p:nvSpPr>
        <p:spPr>
          <a:xfrm>
            <a:off x="7010451" y="2156361"/>
            <a:ext cx="2276665" cy="534987"/>
          </a:xfrm>
        </p:spPr>
        <p:txBody>
          <a:bodyPr anchor="ctr">
            <a:noAutofit/>
          </a:bodyPr>
          <a:lstStyle>
            <a:lvl1pPr algn="l">
              <a:defRPr sz="1200"/>
            </a:lvl1pPr>
          </a:lstStyle>
          <a:p>
            <a:pPr lvl="0"/>
            <a:r>
              <a:rPr lang="pl-PL" dirty="0"/>
              <a:t>Tekst</a:t>
            </a:r>
          </a:p>
        </p:txBody>
      </p:sp>
      <p:sp>
        <p:nvSpPr>
          <p:cNvPr id="49" name="Symbol zastępczy tekstu 3"/>
          <p:cNvSpPr>
            <a:spLocks noGrp="1"/>
          </p:cNvSpPr>
          <p:nvPr>
            <p:ph type="body" sz="quarter" idx="25" hasCustomPrompt="1"/>
          </p:nvPr>
        </p:nvSpPr>
        <p:spPr>
          <a:xfrm>
            <a:off x="4623670" y="2156361"/>
            <a:ext cx="2276665" cy="534987"/>
          </a:xfrm>
        </p:spPr>
        <p:txBody>
          <a:bodyPr anchor="ctr">
            <a:noAutofit/>
          </a:bodyPr>
          <a:lstStyle>
            <a:lvl1pPr algn="l">
              <a:defRPr sz="1200"/>
            </a:lvl1pPr>
          </a:lstStyle>
          <a:p>
            <a:pPr lvl="0"/>
            <a:r>
              <a:rPr lang="pl-PL" dirty="0"/>
              <a:t>Tekst</a:t>
            </a:r>
          </a:p>
        </p:txBody>
      </p:sp>
      <p:sp>
        <p:nvSpPr>
          <p:cNvPr id="50" name="Symbol zastępczy tekstu 3"/>
          <p:cNvSpPr>
            <a:spLocks noGrp="1"/>
          </p:cNvSpPr>
          <p:nvPr>
            <p:ph type="body" sz="quarter" idx="26" hasCustomPrompt="1"/>
          </p:nvPr>
        </p:nvSpPr>
        <p:spPr>
          <a:xfrm>
            <a:off x="2244534" y="2156361"/>
            <a:ext cx="2276665" cy="534987"/>
          </a:xfrm>
        </p:spPr>
        <p:txBody>
          <a:bodyPr anchor="ctr">
            <a:noAutofit/>
          </a:bodyPr>
          <a:lstStyle>
            <a:lvl1pPr algn="l">
              <a:defRPr sz="1200"/>
            </a:lvl1pPr>
          </a:lstStyle>
          <a:p>
            <a:pPr lvl="0"/>
            <a:r>
              <a:rPr lang="pl-PL" dirty="0"/>
              <a:t>Tekst</a:t>
            </a:r>
          </a:p>
        </p:txBody>
      </p:sp>
    </p:spTree>
    <p:extLst>
      <p:ext uri="{BB962C8B-B14F-4D97-AF65-F5344CB8AC3E}">
        <p14:creationId xmlns:p14="http://schemas.microsoft.com/office/powerpoint/2010/main" val="1323195247"/>
      </p:ext>
    </p:extLst>
  </p:cSld>
  <p:clrMapOvr>
    <a:masterClrMapping/>
  </p:clrMapOvr>
  <p:extLst>
    <p:ext uri="{DCECCB84-F9BA-43D5-87BE-67443E8EF086}">
      <p15:sldGuideLst xmlns:p15="http://schemas.microsoft.com/office/powerpoint/2012/main">
        <p15:guide id="1" orient="horz" pos="300">
          <p15:clr>
            <a:srgbClr val="FBAE40"/>
          </p15:clr>
        </p15:guide>
        <p15:guide id="2" pos="2887">
          <p15:clr>
            <a:srgbClr val="FBAE40"/>
          </p15:clr>
        </p15:guide>
        <p15:guide id="3" pos="1413">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4611">
          <p15:clr>
            <a:srgbClr val="FBAE40"/>
          </p15:clr>
        </p15:guide>
        <p15:guide id="9" pos="44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ka 3">
    <p:spTree>
      <p:nvGrpSpPr>
        <p:cNvPr id="1" name=""/>
        <p:cNvGrpSpPr/>
        <p:nvPr/>
      </p:nvGrpSpPr>
      <p:grpSpPr>
        <a:xfrm>
          <a:off x="0" y="0"/>
          <a:ext cx="0" cy="0"/>
          <a:chOff x="0" y="0"/>
          <a:chExt cx="0" cy="0"/>
        </a:xfrm>
      </p:grpSpPr>
      <p:sp>
        <p:nvSpPr>
          <p:cNvPr id="2" name="Tytuł 1"/>
          <p:cNvSpPr>
            <a:spLocks noGrp="1"/>
          </p:cNvSpPr>
          <p:nvPr>
            <p:ph type="title"/>
          </p:nvPr>
        </p:nvSpPr>
        <p:spPr>
          <a:xfrm>
            <a:off x="2254292" y="476250"/>
            <a:ext cx="9099507" cy="360363"/>
          </a:xfrm>
          <a:prstGeom prst="rect">
            <a:avLst/>
          </a:prstGeom>
        </p:spPr>
        <p:txBody>
          <a:bodyPr/>
          <a:lstStyle>
            <a:lvl1pPr>
              <a:defRPr sz="1800" b="1"/>
            </a:lvl1pPr>
          </a:lstStyle>
          <a:p>
            <a:r>
              <a:rPr lang="pl-PL" dirty="0"/>
              <a:t>Kliknij, aby edytować styl</a:t>
            </a:r>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43138" y="1121707"/>
            <a:ext cx="49111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2254293" y="845811"/>
            <a:ext cx="9099506"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a:off x="2254293" y="6233457"/>
            <a:ext cx="488628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16"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22" name="Sześciokąt 21"/>
          <p:cNvSpPr/>
          <p:nvPr/>
        </p:nvSpPr>
        <p:spPr>
          <a:xfrm>
            <a:off x="4275104" y="1972687"/>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23" name="Sześciokąt 22"/>
          <p:cNvSpPr/>
          <p:nvPr/>
        </p:nvSpPr>
        <p:spPr>
          <a:xfrm>
            <a:off x="4275104" y="3396870"/>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24" name="Sześciokąt 23"/>
          <p:cNvSpPr/>
          <p:nvPr/>
        </p:nvSpPr>
        <p:spPr>
          <a:xfrm>
            <a:off x="4275104" y="4821054"/>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25" name="Sześciokąt 24"/>
          <p:cNvSpPr/>
          <p:nvPr/>
        </p:nvSpPr>
        <p:spPr>
          <a:xfrm>
            <a:off x="5522027" y="2667268"/>
            <a:ext cx="1450100" cy="1250086"/>
          </a:xfrm>
          <a:prstGeom prst="hexagon">
            <a:avLst/>
          </a:prstGeom>
          <a:solidFill>
            <a:srgbClr val="9D9D9D"/>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26" name="Sześciokąt 25"/>
          <p:cNvSpPr/>
          <p:nvPr/>
        </p:nvSpPr>
        <p:spPr>
          <a:xfrm>
            <a:off x="5522027" y="4088123"/>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27" name="Sześciokąt 26"/>
          <p:cNvSpPr/>
          <p:nvPr/>
        </p:nvSpPr>
        <p:spPr>
          <a:xfrm>
            <a:off x="5522027" y="1263646"/>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28" name="Sześciokąt 27"/>
          <p:cNvSpPr/>
          <p:nvPr/>
        </p:nvSpPr>
        <p:spPr>
          <a:xfrm>
            <a:off x="6768950" y="1972687"/>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29" name="Sześciokąt 28"/>
          <p:cNvSpPr/>
          <p:nvPr/>
        </p:nvSpPr>
        <p:spPr>
          <a:xfrm>
            <a:off x="6768950" y="3406589"/>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30" name="Sześciokąt 29"/>
          <p:cNvSpPr/>
          <p:nvPr userDrawn="1"/>
        </p:nvSpPr>
        <p:spPr>
          <a:xfrm>
            <a:off x="6768950" y="4821054"/>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31" name="Sześciokąt 30"/>
          <p:cNvSpPr/>
          <p:nvPr userDrawn="1"/>
        </p:nvSpPr>
        <p:spPr>
          <a:xfrm>
            <a:off x="8015873" y="2667268"/>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sz="1200">
              <a:solidFill>
                <a:schemeClr val="tx1"/>
              </a:solidFill>
              <a:latin typeface="Verdana" panose="020B0604030504040204" pitchFamily="34" charset="0"/>
              <a:ea typeface="Verdana" panose="020B0604030504040204" pitchFamily="34" charset="0"/>
            </a:endParaRPr>
          </a:p>
        </p:txBody>
      </p:sp>
      <p:sp>
        <p:nvSpPr>
          <p:cNvPr id="32" name="Sześciokąt 31"/>
          <p:cNvSpPr/>
          <p:nvPr userDrawn="1"/>
        </p:nvSpPr>
        <p:spPr>
          <a:xfrm>
            <a:off x="9262796" y="1972687"/>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33" name="Sześciokąt 32"/>
          <p:cNvSpPr/>
          <p:nvPr userDrawn="1"/>
        </p:nvSpPr>
        <p:spPr>
          <a:xfrm>
            <a:off x="9262796" y="3406589"/>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35" name="Sześciokąt 34"/>
          <p:cNvSpPr/>
          <p:nvPr userDrawn="1"/>
        </p:nvSpPr>
        <p:spPr>
          <a:xfrm>
            <a:off x="8015873" y="4088123"/>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43" name="Sześciokąt 42"/>
          <p:cNvSpPr/>
          <p:nvPr userDrawn="1"/>
        </p:nvSpPr>
        <p:spPr>
          <a:xfrm>
            <a:off x="8015873" y="1289649"/>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44" name="Sześciokąt 43"/>
          <p:cNvSpPr/>
          <p:nvPr userDrawn="1"/>
        </p:nvSpPr>
        <p:spPr>
          <a:xfrm>
            <a:off x="9257150" y="4821054"/>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45" name="Sześciokąt 44"/>
          <p:cNvSpPr/>
          <p:nvPr userDrawn="1"/>
        </p:nvSpPr>
        <p:spPr>
          <a:xfrm>
            <a:off x="3028181" y="2667268"/>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sz="1200">
              <a:solidFill>
                <a:schemeClr val="tx1"/>
              </a:solidFill>
              <a:latin typeface="Verdana" panose="020B0604030504040204" pitchFamily="34" charset="0"/>
              <a:ea typeface="Verdana" panose="020B0604030504040204" pitchFamily="34" charset="0"/>
            </a:endParaRPr>
          </a:p>
        </p:txBody>
      </p:sp>
      <p:sp>
        <p:nvSpPr>
          <p:cNvPr id="46" name="Sześciokąt 45"/>
          <p:cNvSpPr/>
          <p:nvPr userDrawn="1"/>
        </p:nvSpPr>
        <p:spPr>
          <a:xfrm>
            <a:off x="3028181" y="4088123"/>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51" name="Sześciokąt 50"/>
          <p:cNvSpPr/>
          <p:nvPr userDrawn="1"/>
        </p:nvSpPr>
        <p:spPr>
          <a:xfrm>
            <a:off x="3028181" y="1263646"/>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50" name="Symbol zastępczy tekstu 3"/>
          <p:cNvSpPr>
            <a:spLocks noGrp="1"/>
          </p:cNvSpPr>
          <p:nvPr>
            <p:ph type="body" sz="quarter" idx="26" hasCustomPrompt="1"/>
          </p:nvPr>
        </p:nvSpPr>
        <p:spPr>
          <a:xfrm>
            <a:off x="5527227" y="3030300"/>
            <a:ext cx="1444900" cy="534987"/>
          </a:xfrm>
        </p:spPr>
        <p:txBody>
          <a:bodyPr anchor="ctr">
            <a:noAutofit/>
          </a:bodyPr>
          <a:lstStyle>
            <a:lvl1pPr algn="ctr">
              <a:defRPr sz="1200"/>
            </a:lvl1pPr>
          </a:lstStyle>
          <a:p>
            <a:pPr lvl="0"/>
            <a:r>
              <a:rPr lang="pl-PL" dirty="0"/>
              <a:t>Tekst</a:t>
            </a:r>
          </a:p>
        </p:txBody>
      </p:sp>
      <p:sp>
        <p:nvSpPr>
          <p:cNvPr id="52" name="Symbol zastępczy tekstu 3"/>
          <p:cNvSpPr>
            <a:spLocks noGrp="1"/>
          </p:cNvSpPr>
          <p:nvPr>
            <p:ph type="body" sz="quarter" idx="27" hasCustomPrompt="1"/>
          </p:nvPr>
        </p:nvSpPr>
        <p:spPr>
          <a:xfrm>
            <a:off x="8021073" y="3030300"/>
            <a:ext cx="1444900" cy="534987"/>
          </a:xfrm>
        </p:spPr>
        <p:txBody>
          <a:bodyPr anchor="ctr">
            <a:noAutofit/>
          </a:bodyPr>
          <a:lstStyle>
            <a:lvl1pPr algn="ctr">
              <a:defRPr sz="1200"/>
            </a:lvl1pPr>
          </a:lstStyle>
          <a:p>
            <a:pPr lvl="0"/>
            <a:r>
              <a:rPr lang="pl-PL" dirty="0"/>
              <a:t>Tekst</a:t>
            </a:r>
          </a:p>
        </p:txBody>
      </p:sp>
      <p:sp>
        <p:nvSpPr>
          <p:cNvPr id="53" name="Symbol zastępczy tekstu 3"/>
          <p:cNvSpPr>
            <a:spLocks noGrp="1"/>
          </p:cNvSpPr>
          <p:nvPr>
            <p:ph type="body" sz="quarter" idx="28" hasCustomPrompt="1"/>
          </p:nvPr>
        </p:nvSpPr>
        <p:spPr>
          <a:xfrm>
            <a:off x="3101940" y="3030300"/>
            <a:ext cx="1444900" cy="534987"/>
          </a:xfrm>
        </p:spPr>
        <p:txBody>
          <a:bodyPr anchor="ctr">
            <a:noAutofit/>
          </a:bodyPr>
          <a:lstStyle>
            <a:lvl1pPr algn="ctr">
              <a:defRPr sz="1200"/>
            </a:lvl1pPr>
          </a:lstStyle>
          <a:p>
            <a:pPr lvl="0"/>
            <a:r>
              <a:rPr lang="pl-PL" dirty="0"/>
              <a:t>Tekst</a:t>
            </a:r>
          </a:p>
        </p:txBody>
      </p:sp>
      <p:sp>
        <p:nvSpPr>
          <p:cNvPr id="54" name="Symbol zastępczy tekstu 3"/>
          <p:cNvSpPr>
            <a:spLocks noGrp="1"/>
          </p:cNvSpPr>
          <p:nvPr>
            <p:ph type="body" sz="quarter" idx="29" hasCustomPrompt="1"/>
          </p:nvPr>
        </p:nvSpPr>
        <p:spPr>
          <a:xfrm>
            <a:off x="5527227" y="4466512"/>
            <a:ext cx="1444900" cy="534987"/>
          </a:xfrm>
        </p:spPr>
        <p:txBody>
          <a:bodyPr anchor="ctr">
            <a:noAutofit/>
          </a:bodyPr>
          <a:lstStyle>
            <a:lvl1pPr algn="ctr">
              <a:defRPr sz="1200"/>
            </a:lvl1pPr>
          </a:lstStyle>
          <a:p>
            <a:pPr lvl="0"/>
            <a:r>
              <a:rPr lang="pl-PL" dirty="0"/>
              <a:t>Tekst</a:t>
            </a:r>
          </a:p>
        </p:txBody>
      </p:sp>
      <p:sp>
        <p:nvSpPr>
          <p:cNvPr id="55" name="Symbol zastępczy tekstu 3"/>
          <p:cNvSpPr>
            <a:spLocks noGrp="1"/>
          </p:cNvSpPr>
          <p:nvPr>
            <p:ph type="body" sz="quarter" idx="30" hasCustomPrompt="1"/>
          </p:nvPr>
        </p:nvSpPr>
        <p:spPr>
          <a:xfrm>
            <a:off x="8021073" y="4466512"/>
            <a:ext cx="1444900" cy="534987"/>
          </a:xfrm>
        </p:spPr>
        <p:txBody>
          <a:bodyPr anchor="ctr">
            <a:noAutofit/>
          </a:bodyPr>
          <a:lstStyle>
            <a:lvl1pPr algn="ctr">
              <a:defRPr sz="1200"/>
            </a:lvl1pPr>
          </a:lstStyle>
          <a:p>
            <a:pPr lvl="0"/>
            <a:r>
              <a:rPr lang="pl-PL" dirty="0"/>
              <a:t>Tekst</a:t>
            </a:r>
          </a:p>
        </p:txBody>
      </p:sp>
      <p:sp>
        <p:nvSpPr>
          <p:cNvPr id="56" name="Symbol zastępczy tekstu 3"/>
          <p:cNvSpPr>
            <a:spLocks noGrp="1"/>
          </p:cNvSpPr>
          <p:nvPr>
            <p:ph type="body" sz="quarter" idx="31" hasCustomPrompt="1"/>
          </p:nvPr>
        </p:nvSpPr>
        <p:spPr>
          <a:xfrm>
            <a:off x="3101940" y="4466512"/>
            <a:ext cx="1444900" cy="534987"/>
          </a:xfrm>
        </p:spPr>
        <p:txBody>
          <a:bodyPr anchor="ctr">
            <a:noAutofit/>
          </a:bodyPr>
          <a:lstStyle>
            <a:lvl1pPr algn="ctr">
              <a:defRPr sz="1200"/>
            </a:lvl1pPr>
          </a:lstStyle>
          <a:p>
            <a:pPr lvl="0"/>
            <a:r>
              <a:rPr lang="pl-PL" dirty="0"/>
              <a:t>Tekst</a:t>
            </a:r>
          </a:p>
        </p:txBody>
      </p:sp>
      <p:sp>
        <p:nvSpPr>
          <p:cNvPr id="57" name="Symbol zastępczy tekstu 3"/>
          <p:cNvSpPr>
            <a:spLocks noGrp="1"/>
          </p:cNvSpPr>
          <p:nvPr>
            <p:ph type="body" sz="quarter" idx="32" hasCustomPrompt="1"/>
          </p:nvPr>
        </p:nvSpPr>
        <p:spPr>
          <a:xfrm>
            <a:off x="6768504" y="5196114"/>
            <a:ext cx="1444900" cy="534987"/>
          </a:xfrm>
        </p:spPr>
        <p:txBody>
          <a:bodyPr anchor="ctr">
            <a:noAutofit/>
          </a:bodyPr>
          <a:lstStyle>
            <a:lvl1pPr algn="ctr">
              <a:defRPr sz="1200"/>
            </a:lvl1pPr>
          </a:lstStyle>
          <a:p>
            <a:pPr lvl="0"/>
            <a:r>
              <a:rPr lang="pl-PL" dirty="0"/>
              <a:t>Tekst</a:t>
            </a:r>
          </a:p>
        </p:txBody>
      </p:sp>
      <p:sp>
        <p:nvSpPr>
          <p:cNvPr id="58" name="Symbol zastępczy tekstu 3"/>
          <p:cNvSpPr>
            <a:spLocks noGrp="1"/>
          </p:cNvSpPr>
          <p:nvPr>
            <p:ph type="body" sz="quarter" idx="33" hasCustomPrompt="1"/>
          </p:nvPr>
        </p:nvSpPr>
        <p:spPr>
          <a:xfrm>
            <a:off x="9262350" y="5196114"/>
            <a:ext cx="1444900" cy="534987"/>
          </a:xfrm>
        </p:spPr>
        <p:txBody>
          <a:bodyPr anchor="ctr">
            <a:noAutofit/>
          </a:bodyPr>
          <a:lstStyle>
            <a:lvl1pPr algn="ctr">
              <a:defRPr sz="1200"/>
            </a:lvl1pPr>
          </a:lstStyle>
          <a:p>
            <a:pPr lvl="0"/>
            <a:r>
              <a:rPr lang="pl-PL" dirty="0"/>
              <a:t>Tekst</a:t>
            </a:r>
          </a:p>
        </p:txBody>
      </p:sp>
      <p:sp>
        <p:nvSpPr>
          <p:cNvPr id="59" name="Symbol zastępczy tekstu 3"/>
          <p:cNvSpPr>
            <a:spLocks noGrp="1"/>
          </p:cNvSpPr>
          <p:nvPr>
            <p:ph type="body" sz="quarter" idx="34" hasCustomPrompt="1"/>
          </p:nvPr>
        </p:nvSpPr>
        <p:spPr>
          <a:xfrm>
            <a:off x="4343217" y="5196114"/>
            <a:ext cx="1444900" cy="534987"/>
          </a:xfrm>
        </p:spPr>
        <p:txBody>
          <a:bodyPr anchor="ctr">
            <a:noAutofit/>
          </a:bodyPr>
          <a:lstStyle>
            <a:lvl1pPr algn="ctr">
              <a:defRPr sz="1200"/>
            </a:lvl1pPr>
          </a:lstStyle>
          <a:p>
            <a:pPr lvl="0"/>
            <a:r>
              <a:rPr lang="pl-PL" dirty="0"/>
              <a:t>Tekst</a:t>
            </a:r>
          </a:p>
        </p:txBody>
      </p:sp>
      <p:sp>
        <p:nvSpPr>
          <p:cNvPr id="60" name="Symbol zastępczy tekstu 3"/>
          <p:cNvSpPr>
            <a:spLocks noGrp="1"/>
          </p:cNvSpPr>
          <p:nvPr>
            <p:ph type="body" sz="quarter" idx="35" hasCustomPrompt="1"/>
          </p:nvPr>
        </p:nvSpPr>
        <p:spPr>
          <a:xfrm>
            <a:off x="6768504" y="3731176"/>
            <a:ext cx="1444900" cy="534987"/>
          </a:xfrm>
        </p:spPr>
        <p:txBody>
          <a:bodyPr anchor="ctr">
            <a:noAutofit/>
          </a:bodyPr>
          <a:lstStyle>
            <a:lvl1pPr algn="ctr">
              <a:defRPr sz="1200"/>
            </a:lvl1pPr>
          </a:lstStyle>
          <a:p>
            <a:pPr lvl="0"/>
            <a:r>
              <a:rPr lang="pl-PL" dirty="0"/>
              <a:t>Tekst</a:t>
            </a:r>
          </a:p>
        </p:txBody>
      </p:sp>
      <p:sp>
        <p:nvSpPr>
          <p:cNvPr id="61" name="Symbol zastępczy tekstu 3"/>
          <p:cNvSpPr>
            <a:spLocks noGrp="1"/>
          </p:cNvSpPr>
          <p:nvPr>
            <p:ph type="body" sz="quarter" idx="36" hasCustomPrompt="1"/>
          </p:nvPr>
        </p:nvSpPr>
        <p:spPr>
          <a:xfrm>
            <a:off x="9262350" y="3731176"/>
            <a:ext cx="1444900" cy="534987"/>
          </a:xfrm>
        </p:spPr>
        <p:txBody>
          <a:bodyPr anchor="ctr">
            <a:noAutofit/>
          </a:bodyPr>
          <a:lstStyle>
            <a:lvl1pPr algn="ctr">
              <a:defRPr sz="1200"/>
            </a:lvl1pPr>
          </a:lstStyle>
          <a:p>
            <a:pPr lvl="0"/>
            <a:r>
              <a:rPr lang="pl-PL" dirty="0"/>
              <a:t>Tekst</a:t>
            </a:r>
          </a:p>
        </p:txBody>
      </p:sp>
      <p:sp>
        <p:nvSpPr>
          <p:cNvPr id="62" name="Symbol zastępczy tekstu 3"/>
          <p:cNvSpPr>
            <a:spLocks noGrp="1"/>
          </p:cNvSpPr>
          <p:nvPr>
            <p:ph type="body" sz="quarter" idx="37" hasCustomPrompt="1"/>
          </p:nvPr>
        </p:nvSpPr>
        <p:spPr>
          <a:xfrm>
            <a:off x="4343217" y="3731176"/>
            <a:ext cx="1444900" cy="534987"/>
          </a:xfrm>
        </p:spPr>
        <p:txBody>
          <a:bodyPr anchor="ctr">
            <a:noAutofit/>
          </a:bodyPr>
          <a:lstStyle>
            <a:lvl1pPr algn="ctr">
              <a:defRPr sz="1200"/>
            </a:lvl1pPr>
          </a:lstStyle>
          <a:p>
            <a:pPr lvl="0"/>
            <a:r>
              <a:rPr lang="pl-PL" dirty="0"/>
              <a:t>Tekst</a:t>
            </a:r>
          </a:p>
        </p:txBody>
      </p:sp>
      <p:sp>
        <p:nvSpPr>
          <p:cNvPr id="63" name="Symbol zastępczy tekstu 3"/>
          <p:cNvSpPr>
            <a:spLocks noGrp="1"/>
          </p:cNvSpPr>
          <p:nvPr>
            <p:ph type="body" sz="quarter" idx="38" hasCustomPrompt="1"/>
          </p:nvPr>
        </p:nvSpPr>
        <p:spPr>
          <a:xfrm>
            <a:off x="6768504" y="2334139"/>
            <a:ext cx="1444900" cy="534987"/>
          </a:xfrm>
        </p:spPr>
        <p:txBody>
          <a:bodyPr anchor="ctr">
            <a:noAutofit/>
          </a:bodyPr>
          <a:lstStyle>
            <a:lvl1pPr algn="ctr">
              <a:defRPr sz="1200"/>
            </a:lvl1pPr>
          </a:lstStyle>
          <a:p>
            <a:pPr lvl="0"/>
            <a:r>
              <a:rPr lang="pl-PL" dirty="0"/>
              <a:t>Tekst</a:t>
            </a:r>
          </a:p>
        </p:txBody>
      </p:sp>
      <p:sp>
        <p:nvSpPr>
          <p:cNvPr id="64" name="Symbol zastępczy tekstu 3"/>
          <p:cNvSpPr>
            <a:spLocks noGrp="1"/>
          </p:cNvSpPr>
          <p:nvPr>
            <p:ph type="body" sz="quarter" idx="39" hasCustomPrompt="1"/>
          </p:nvPr>
        </p:nvSpPr>
        <p:spPr>
          <a:xfrm>
            <a:off x="9262350" y="2334139"/>
            <a:ext cx="1444900" cy="534987"/>
          </a:xfrm>
        </p:spPr>
        <p:txBody>
          <a:bodyPr anchor="ctr">
            <a:noAutofit/>
          </a:bodyPr>
          <a:lstStyle>
            <a:lvl1pPr algn="ctr">
              <a:defRPr sz="1200"/>
            </a:lvl1pPr>
          </a:lstStyle>
          <a:p>
            <a:pPr lvl="0"/>
            <a:r>
              <a:rPr lang="pl-PL" dirty="0"/>
              <a:t>Tekst</a:t>
            </a:r>
          </a:p>
        </p:txBody>
      </p:sp>
      <p:sp>
        <p:nvSpPr>
          <p:cNvPr id="65" name="Symbol zastępczy tekstu 3"/>
          <p:cNvSpPr>
            <a:spLocks noGrp="1"/>
          </p:cNvSpPr>
          <p:nvPr>
            <p:ph type="body" sz="quarter" idx="40" hasCustomPrompt="1"/>
          </p:nvPr>
        </p:nvSpPr>
        <p:spPr>
          <a:xfrm>
            <a:off x="4343217" y="2334139"/>
            <a:ext cx="1444900" cy="534987"/>
          </a:xfrm>
        </p:spPr>
        <p:txBody>
          <a:bodyPr anchor="ctr">
            <a:noAutofit/>
          </a:bodyPr>
          <a:lstStyle>
            <a:lvl1pPr algn="ctr">
              <a:defRPr sz="1200"/>
            </a:lvl1pPr>
          </a:lstStyle>
          <a:p>
            <a:pPr lvl="0"/>
            <a:r>
              <a:rPr lang="pl-PL" dirty="0"/>
              <a:t>Tekst</a:t>
            </a:r>
          </a:p>
        </p:txBody>
      </p:sp>
      <p:sp>
        <p:nvSpPr>
          <p:cNvPr id="66" name="Symbol zastępczy tekstu 3"/>
          <p:cNvSpPr>
            <a:spLocks noGrp="1"/>
          </p:cNvSpPr>
          <p:nvPr>
            <p:ph type="body" sz="quarter" idx="41" hasCustomPrompt="1"/>
          </p:nvPr>
        </p:nvSpPr>
        <p:spPr>
          <a:xfrm>
            <a:off x="5527227" y="1617106"/>
            <a:ext cx="1444900" cy="534987"/>
          </a:xfrm>
        </p:spPr>
        <p:txBody>
          <a:bodyPr anchor="ctr">
            <a:noAutofit/>
          </a:bodyPr>
          <a:lstStyle>
            <a:lvl1pPr algn="ctr">
              <a:defRPr sz="1200"/>
            </a:lvl1pPr>
          </a:lstStyle>
          <a:p>
            <a:pPr lvl="0"/>
            <a:r>
              <a:rPr lang="pl-PL" dirty="0"/>
              <a:t>Tekst</a:t>
            </a:r>
          </a:p>
        </p:txBody>
      </p:sp>
      <p:sp>
        <p:nvSpPr>
          <p:cNvPr id="67" name="Symbol zastępczy tekstu 3"/>
          <p:cNvSpPr>
            <a:spLocks noGrp="1"/>
          </p:cNvSpPr>
          <p:nvPr>
            <p:ph type="body" sz="quarter" idx="42" hasCustomPrompt="1"/>
          </p:nvPr>
        </p:nvSpPr>
        <p:spPr>
          <a:xfrm>
            <a:off x="8021073" y="1617106"/>
            <a:ext cx="1444900" cy="534987"/>
          </a:xfrm>
        </p:spPr>
        <p:txBody>
          <a:bodyPr anchor="ctr">
            <a:noAutofit/>
          </a:bodyPr>
          <a:lstStyle>
            <a:lvl1pPr algn="ctr">
              <a:defRPr sz="1200"/>
            </a:lvl1pPr>
          </a:lstStyle>
          <a:p>
            <a:pPr lvl="0"/>
            <a:r>
              <a:rPr lang="pl-PL" dirty="0"/>
              <a:t>Tekst</a:t>
            </a:r>
          </a:p>
        </p:txBody>
      </p:sp>
      <p:sp>
        <p:nvSpPr>
          <p:cNvPr id="68" name="Symbol zastępczy tekstu 3"/>
          <p:cNvSpPr>
            <a:spLocks noGrp="1"/>
          </p:cNvSpPr>
          <p:nvPr>
            <p:ph type="body" sz="quarter" idx="43" hasCustomPrompt="1"/>
          </p:nvPr>
        </p:nvSpPr>
        <p:spPr>
          <a:xfrm>
            <a:off x="3101940" y="1617106"/>
            <a:ext cx="1444900" cy="534987"/>
          </a:xfrm>
        </p:spPr>
        <p:txBody>
          <a:bodyPr anchor="ctr">
            <a:noAutofit/>
          </a:bodyPr>
          <a:lstStyle>
            <a:lvl1pPr algn="ctr">
              <a:defRPr sz="1200"/>
            </a:lvl1pPr>
          </a:lstStyle>
          <a:p>
            <a:pPr lvl="0"/>
            <a:r>
              <a:rPr lang="pl-PL" dirty="0"/>
              <a:t>Tekst</a:t>
            </a:r>
          </a:p>
        </p:txBody>
      </p:sp>
    </p:spTree>
    <p:extLst>
      <p:ext uri="{BB962C8B-B14F-4D97-AF65-F5344CB8AC3E}">
        <p14:creationId xmlns:p14="http://schemas.microsoft.com/office/powerpoint/2010/main" val="858236412"/>
      </p:ext>
    </p:extLst>
  </p:cSld>
  <p:clrMapOvr>
    <a:masterClrMapping/>
  </p:clrMapOvr>
  <p:extLst>
    <p:ext uri="{DCECCB84-F9BA-43D5-87BE-67443E8EF086}">
      <p15:sldGuideLst xmlns:p15="http://schemas.microsoft.com/office/powerpoint/2012/main">
        <p15:guide id="1" orient="horz" pos="300">
          <p15:clr>
            <a:srgbClr val="FBAE40"/>
          </p15:clr>
        </p15:guide>
        <p15:guide id="2" pos="2887">
          <p15:clr>
            <a:srgbClr val="FBAE40"/>
          </p15:clr>
        </p15:guide>
        <p15:guide id="3" pos="1413">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4611">
          <p15:clr>
            <a:srgbClr val="FBAE40"/>
          </p15:clr>
        </p15:guide>
        <p15:guide id="9" pos="44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 1 osoba">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8" name="Symbol zastępczy obrazu 7"/>
          <p:cNvSpPr>
            <a:spLocks noGrp="1"/>
          </p:cNvSpPr>
          <p:nvPr>
            <p:ph type="pic" sz="quarter" idx="10"/>
          </p:nvPr>
        </p:nvSpPr>
        <p:spPr>
          <a:xfrm>
            <a:off x="144463" y="795338"/>
            <a:ext cx="3648075" cy="6062662"/>
          </a:xfrm>
          <a:prstGeom prst="rect">
            <a:avLst/>
          </a:prstGeom>
        </p:spPr>
        <p:txBody>
          <a:bodyPr/>
          <a:lstStyle/>
          <a:p>
            <a:endParaRPr lang="pl-PL" dirty="0"/>
          </a:p>
        </p:txBody>
      </p:sp>
      <p:cxnSp>
        <p:nvCxnSpPr>
          <p:cNvPr id="15" name="Łącznik prosty 14">
            <a:extLst>
              <a:ext uri="{FF2B5EF4-FFF2-40B4-BE49-F238E27FC236}">
                <a16:creationId xmlns:a16="http://schemas.microsoft.com/office/drawing/2014/main" id="{8D814B7E-687C-DB41-990A-0B59F5283CC8}"/>
              </a:ext>
            </a:extLst>
          </p:cNvPr>
          <p:cNvCxnSpPr>
            <a:cxnSpLocks/>
          </p:cNvCxnSpPr>
          <p:nvPr userDrawn="1"/>
        </p:nvCxnSpPr>
        <p:spPr>
          <a:xfrm>
            <a:off x="3802879" y="1121706"/>
            <a:ext cx="8005916"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3" name="Symbol zastępczy tekstu 2"/>
          <p:cNvSpPr>
            <a:spLocks noGrp="1"/>
          </p:cNvSpPr>
          <p:nvPr>
            <p:ph type="body" sz="quarter" idx="16"/>
          </p:nvPr>
        </p:nvSpPr>
        <p:spPr>
          <a:xfrm>
            <a:off x="4224338" y="2786063"/>
            <a:ext cx="7662862" cy="3451225"/>
          </a:xfrm>
        </p:spPr>
        <p:txBody>
          <a:bodyPr>
            <a:normAutofit/>
          </a:bodyPr>
          <a:lstStyle>
            <a:lvl1pPr>
              <a:defRPr sz="1100"/>
            </a:lvl1pPr>
          </a:lstStyle>
          <a:p>
            <a:pPr lvl="0"/>
            <a:r>
              <a:rPr lang="pl-PL" dirty="0"/>
              <a:t>Edytuj style wzorca tekstu</a:t>
            </a:r>
          </a:p>
        </p:txBody>
      </p:sp>
      <p:sp>
        <p:nvSpPr>
          <p:cNvPr id="4" name="Symbol zastępczy tekstu 3"/>
          <p:cNvSpPr>
            <a:spLocks noGrp="1"/>
          </p:cNvSpPr>
          <p:nvPr>
            <p:ph type="body" sz="quarter" idx="17" hasCustomPrompt="1"/>
          </p:nvPr>
        </p:nvSpPr>
        <p:spPr>
          <a:xfrm>
            <a:off x="4224338" y="1072091"/>
            <a:ext cx="7662862" cy="350308"/>
          </a:xfrm>
        </p:spPr>
        <p:txBody>
          <a:bodyPr>
            <a:noAutofit/>
          </a:bodyPr>
          <a:lstStyle>
            <a:lvl1pPr>
              <a:defRPr sz="1400" b="1"/>
            </a:lvl1pPr>
          </a:lstStyle>
          <a:p>
            <a:pPr lvl="0"/>
            <a:r>
              <a:rPr lang="pl-PL" dirty="0"/>
              <a:t>Imię i nazwisko</a:t>
            </a:r>
          </a:p>
        </p:txBody>
      </p:sp>
      <p:sp>
        <p:nvSpPr>
          <p:cNvPr id="10" name="Symbol zastępczy tekstu 3"/>
          <p:cNvSpPr>
            <a:spLocks noGrp="1"/>
          </p:cNvSpPr>
          <p:nvPr>
            <p:ph type="body" sz="quarter" idx="18" hasCustomPrompt="1"/>
          </p:nvPr>
        </p:nvSpPr>
        <p:spPr>
          <a:xfrm>
            <a:off x="4224338" y="1289580"/>
            <a:ext cx="7662862" cy="350308"/>
          </a:xfrm>
        </p:spPr>
        <p:txBody>
          <a:bodyPr>
            <a:noAutofit/>
          </a:bodyPr>
          <a:lstStyle>
            <a:lvl1pPr>
              <a:defRPr sz="1100" b="0">
                <a:solidFill>
                  <a:srgbClr val="9D9D9D"/>
                </a:solidFill>
              </a:defRPr>
            </a:lvl1pPr>
          </a:lstStyle>
          <a:p>
            <a:pPr lvl="0"/>
            <a:r>
              <a:rPr lang="pl-PL" dirty="0"/>
              <a:t>Stanowisko</a:t>
            </a:r>
          </a:p>
        </p:txBody>
      </p:sp>
      <p:sp>
        <p:nvSpPr>
          <p:cNvPr id="12" name="Symbol zastępczy tekstu 3"/>
          <p:cNvSpPr>
            <a:spLocks noGrp="1"/>
          </p:cNvSpPr>
          <p:nvPr>
            <p:ph type="body" sz="quarter" idx="19" hasCustomPrompt="1"/>
          </p:nvPr>
        </p:nvSpPr>
        <p:spPr>
          <a:xfrm>
            <a:off x="4224338" y="1618191"/>
            <a:ext cx="7662862" cy="350308"/>
          </a:xfrm>
        </p:spPr>
        <p:txBody>
          <a:bodyPr>
            <a:noAutofit/>
          </a:bodyPr>
          <a:lstStyle>
            <a:lvl1pPr>
              <a:defRPr sz="1100" b="0">
                <a:solidFill>
                  <a:schemeClr val="tx1"/>
                </a:solidFill>
              </a:defRPr>
            </a:lvl1pPr>
          </a:lstStyle>
          <a:p>
            <a:pPr lvl="0"/>
            <a:r>
              <a:rPr lang="pl-PL" dirty="0"/>
              <a:t>Zespół</a:t>
            </a:r>
          </a:p>
        </p:txBody>
      </p:sp>
      <p:sp>
        <p:nvSpPr>
          <p:cNvPr id="17" name="Symbol zastępczy tekstu 3"/>
          <p:cNvSpPr>
            <a:spLocks noGrp="1"/>
          </p:cNvSpPr>
          <p:nvPr>
            <p:ph type="body" sz="quarter" idx="20" hasCustomPrompt="1"/>
          </p:nvPr>
        </p:nvSpPr>
        <p:spPr>
          <a:xfrm>
            <a:off x="4224338" y="2006071"/>
            <a:ext cx="7662862" cy="350308"/>
          </a:xfrm>
        </p:spPr>
        <p:txBody>
          <a:bodyPr>
            <a:noAutofit/>
          </a:bodyPr>
          <a:lstStyle>
            <a:lvl1pPr>
              <a:defRPr sz="1100" b="0">
                <a:solidFill>
                  <a:srgbClr val="EA5B0C"/>
                </a:solidFill>
              </a:defRPr>
            </a:lvl1pPr>
          </a:lstStyle>
          <a:p>
            <a:pPr lvl="0"/>
            <a:r>
              <a:rPr lang="pl-PL" dirty="0"/>
              <a:t>E-mail</a:t>
            </a:r>
          </a:p>
        </p:txBody>
      </p:sp>
    </p:spTree>
    <p:extLst>
      <p:ext uri="{BB962C8B-B14F-4D97-AF65-F5344CB8AC3E}">
        <p14:creationId xmlns:p14="http://schemas.microsoft.com/office/powerpoint/2010/main" val="2254033276"/>
      </p:ext>
    </p:extLst>
  </p:cSld>
  <p:clrMapOvr>
    <a:masterClrMapping/>
  </p:clrMapOvr>
  <p:extLst>
    <p:ext uri="{DCECCB84-F9BA-43D5-87BE-67443E8EF086}">
      <p15:sldGuideLst xmlns:p15="http://schemas.microsoft.com/office/powerpoint/2012/main">
        <p15:guide id="1" orient="horz" pos="686">
          <p15:clr>
            <a:srgbClr val="FBAE40"/>
          </p15:clr>
        </p15:guide>
        <p15:guide id="2" pos="2661">
          <p15:clr>
            <a:srgbClr val="FBAE40"/>
          </p15:clr>
        </p15:guide>
        <p15:guide id="3" pos="5042">
          <p15:clr>
            <a:srgbClr val="FBAE40"/>
          </p15:clr>
        </p15:guide>
        <p15:guide id="4" orient="horz" pos="17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ios - 2 osoby">
    <p:spTree>
      <p:nvGrpSpPr>
        <p:cNvPr id="1" name=""/>
        <p:cNvGrpSpPr/>
        <p:nvPr/>
      </p:nvGrpSpPr>
      <p:grpSpPr>
        <a:xfrm>
          <a:off x="0" y="0"/>
          <a:ext cx="0" cy="0"/>
          <a:chOff x="0" y="0"/>
          <a:chExt cx="0" cy="0"/>
        </a:xfrm>
      </p:grpSpPr>
      <p:sp>
        <p:nvSpPr>
          <p:cNvPr id="14" name="Symbol zastępczy obrazu 13"/>
          <p:cNvSpPr>
            <a:spLocks noGrp="1"/>
          </p:cNvSpPr>
          <p:nvPr>
            <p:ph type="pic" sz="quarter" idx="10"/>
          </p:nvPr>
        </p:nvSpPr>
        <p:spPr>
          <a:xfrm>
            <a:off x="2243138" y="1233488"/>
            <a:ext cx="1820862" cy="2087562"/>
          </a:xfrm>
          <a:prstGeom prst="rect">
            <a:avLst/>
          </a:prstGeom>
        </p:spPr>
        <p:txBody>
          <a:bodyPr/>
          <a:lstStyle/>
          <a:p>
            <a:endParaRPr lang="pl-PL"/>
          </a:p>
        </p:txBody>
      </p:sp>
      <p:sp>
        <p:nvSpPr>
          <p:cNvPr id="16" name="Symbol zastępczy obrazu 15"/>
          <p:cNvSpPr>
            <a:spLocks noGrp="1"/>
          </p:cNvSpPr>
          <p:nvPr>
            <p:ph type="pic" sz="quarter" idx="11"/>
          </p:nvPr>
        </p:nvSpPr>
        <p:spPr>
          <a:xfrm>
            <a:off x="7426325" y="1249363"/>
            <a:ext cx="1768475" cy="2082800"/>
          </a:xfrm>
          <a:prstGeom prst="rect">
            <a:avLst/>
          </a:prstGeom>
        </p:spPr>
        <p:txBody>
          <a:bodyPr/>
          <a:lstStyle/>
          <a:p>
            <a:endParaRPr lang="pl-PL"/>
          </a:p>
        </p:txBody>
      </p:sp>
      <p:pic>
        <p:nvPicPr>
          <p:cNvPr id="5" name="Obraz 4">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cxnSp>
        <p:nvCxnSpPr>
          <p:cNvPr id="9" name="Łącznik prosty 8">
            <a:extLst>
              <a:ext uri="{FF2B5EF4-FFF2-40B4-BE49-F238E27FC236}">
                <a16:creationId xmlns:a16="http://schemas.microsoft.com/office/drawing/2014/main" id="{8D814B7E-687C-DB41-990A-0B59F5283CC8}"/>
              </a:ext>
            </a:extLst>
          </p:cNvPr>
          <p:cNvCxnSpPr>
            <a:cxnSpLocks/>
          </p:cNvCxnSpPr>
          <p:nvPr userDrawn="1"/>
        </p:nvCxnSpPr>
        <p:spPr>
          <a:xfrm>
            <a:off x="2243138" y="1121706"/>
            <a:ext cx="95656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6" name="Symbol zastępczy tekstu 5"/>
          <p:cNvSpPr>
            <a:spLocks noGrp="1"/>
          </p:cNvSpPr>
          <p:nvPr>
            <p:ph type="body" sz="quarter" idx="24"/>
          </p:nvPr>
        </p:nvSpPr>
        <p:spPr>
          <a:xfrm>
            <a:off x="2243137" y="3513138"/>
            <a:ext cx="4407439" cy="2724150"/>
          </a:xfrm>
        </p:spPr>
        <p:txBody>
          <a:bodyPr>
            <a:normAutofit/>
          </a:bodyPr>
          <a:lstStyle>
            <a:lvl1pPr>
              <a:defRPr sz="1000"/>
            </a:lvl1pPr>
          </a:lstStyle>
          <a:p>
            <a:pPr lvl="0"/>
            <a:r>
              <a:rPr lang="pl-PL" dirty="0"/>
              <a:t>Edytuj style wzorca tekstu</a:t>
            </a:r>
          </a:p>
        </p:txBody>
      </p:sp>
      <p:sp>
        <p:nvSpPr>
          <p:cNvPr id="32" name="Symbol zastępczy tekstu 5"/>
          <p:cNvSpPr>
            <a:spLocks noGrp="1"/>
          </p:cNvSpPr>
          <p:nvPr>
            <p:ph type="body" sz="quarter" idx="25"/>
          </p:nvPr>
        </p:nvSpPr>
        <p:spPr>
          <a:xfrm>
            <a:off x="7426325" y="3513138"/>
            <a:ext cx="4407439" cy="2724150"/>
          </a:xfrm>
        </p:spPr>
        <p:txBody>
          <a:bodyPr>
            <a:normAutofit/>
          </a:bodyPr>
          <a:lstStyle>
            <a:lvl1pPr>
              <a:defRPr sz="1000"/>
            </a:lvl1pPr>
          </a:lstStyle>
          <a:p>
            <a:pPr lvl="0"/>
            <a:r>
              <a:rPr lang="pl-PL" dirty="0"/>
              <a:t>Edytuj style wzorca tekstu</a:t>
            </a:r>
          </a:p>
        </p:txBody>
      </p:sp>
      <p:sp>
        <p:nvSpPr>
          <p:cNvPr id="4" name="Symbol zastępczy tekstu 3"/>
          <p:cNvSpPr>
            <a:spLocks noGrp="1"/>
          </p:cNvSpPr>
          <p:nvPr>
            <p:ph type="body" sz="quarter" idx="26" hasCustomPrompt="1"/>
          </p:nvPr>
        </p:nvSpPr>
        <p:spPr>
          <a:xfrm>
            <a:off x="4163278" y="1528763"/>
            <a:ext cx="2487297" cy="283104"/>
          </a:xfrm>
        </p:spPr>
        <p:txBody>
          <a:bodyPr>
            <a:normAutofit/>
          </a:bodyPr>
          <a:lstStyle>
            <a:lvl1pPr>
              <a:defRPr sz="1000" b="1"/>
            </a:lvl1pPr>
          </a:lstStyle>
          <a:p>
            <a:pPr lvl="0"/>
            <a:r>
              <a:rPr lang="pl-PL" dirty="0"/>
              <a:t>Imię i nazwisko</a:t>
            </a:r>
          </a:p>
        </p:txBody>
      </p:sp>
      <p:sp>
        <p:nvSpPr>
          <p:cNvPr id="19" name="Symbol zastępczy tekstu 3"/>
          <p:cNvSpPr>
            <a:spLocks noGrp="1"/>
          </p:cNvSpPr>
          <p:nvPr>
            <p:ph type="body" sz="quarter" idx="27" hasCustomPrompt="1"/>
          </p:nvPr>
        </p:nvSpPr>
        <p:spPr>
          <a:xfrm>
            <a:off x="4163278" y="1706172"/>
            <a:ext cx="2487297" cy="283104"/>
          </a:xfrm>
        </p:spPr>
        <p:txBody>
          <a:bodyPr>
            <a:normAutofit/>
          </a:bodyPr>
          <a:lstStyle>
            <a:lvl1pPr>
              <a:defRPr sz="1000" b="0">
                <a:solidFill>
                  <a:srgbClr val="9D9D9D"/>
                </a:solidFill>
              </a:defRPr>
            </a:lvl1pPr>
          </a:lstStyle>
          <a:p>
            <a:pPr lvl="0"/>
            <a:r>
              <a:rPr lang="pl-PL" dirty="0"/>
              <a:t>Stanowisko</a:t>
            </a:r>
          </a:p>
        </p:txBody>
      </p:sp>
      <p:sp>
        <p:nvSpPr>
          <p:cNvPr id="20" name="Symbol zastępczy tekstu 3"/>
          <p:cNvSpPr>
            <a:spLocks noGrp="1"/>
          </p:cNvSpPr>
          <p:nvPr>
            <p:ph type="body" sz="quarter" idx="28" hasCustomPrompt="1"/>
          </p:nvPr>
        </p:nvSpPr>
        <p:spPr>
          <a:xfrm>
            <a:off x="4163278" y="2197304"/>
            <a:ext cx="2487297" cy="283104"/>
          </a:xfrm>
        </p:spPr>
        <p:txBody>
          <a:bodyPr>
            <a:normAutofit/>
          </a:bodyPr>
          <a:lstStyle>
            <a:lvl1pPr>
              <a:defRPr sz="1000" b="0">
                <a:solidFill>
                  <a:schemeClr val="tx1"/>
                </a:solidFill>
              </a:defRPr>
            </a:lvl1pPr>
          </a:lstStyle>
          <a:p>
            <a:pPr lvl="0"/>
            <a:r>
              <a:rPr lang="pl-PL" dirty="0"/>
              <a:t>Zespół</a:t>
            </a:r>
          </a:p>
        </p:txBody>
      </p:sp>
      <p:sp>
        <p:nvSpPr>
          <p:cNvPr id="21" name="Symbol zastępczy tekstu 3"/>
          <p:cNvSpPr>
            <a:spLocks noGrp="1"/>
          </p:cNvSpPr>
          <p:nvPr>
            <p:ph type="body" sz="quarter" idx="29" hasCustomPrompt="1"/>
          </p:nvPr>
        </p:nvSpPr>
        <p:spPr>
          <a:xfrm>
            <a:off x="4163278" y="2869812"/>
            <a:ext cx="2487297" cy="283104"/>
          </a:xfrm>
        </p:spPr>
        <p:txBody>
          <a:bodyPr>
            <a:normAutofit/>
          </a:bodyPr>
          <a:lstStyle>
            <a:lvl1pPr>
              <a:defRPr sz="1000" b="0">
                <a:solidFill>
                  <a:srgbClr val="EA5B0C"/>
                </a:solidFill>
              </a:defRPr>
            </a:lvl1pPr>
          </a:lstStyle>
          <a:p>
            <a:pPr lvl="0"/>
            <a:r>
              <a:rPr lang="pl-PL" dirty="0"/>
              <a:t>E-mail</a:t>
            </a:r>
          </a:p>
        </p:txBody>
      </p:sp>
      <p:sp>
        <p:nvSpPr>
          <p:cNvPr id="22" name="Symbol zastępczy tekstu 3"/>
          <p:cNvSpPr>
            <a:spLocks noGrp="1"/>
          </p:cNvSpPr>
          <p:nvPr>
            <p:ph type="body" sz="quarter" idx="30" hasCustomPrompt="1"/>
          </p:nvPr>
        </p:nvSpPr>
        <p:spPr>
          <a:xfrm>
            <a:off x="9311011" y="1528763"/>
            <a:ext cx="2487297" cy="283104"/>
          </a:xfrm>
        </p:spPr>
        <p:txBody>
          <a:bodyPr>
            <a:normAutofit/>
          </a:bodyPr>
          <a:lstStyle>
            <a:lvl1pPr>
              <a:defRPr sz="1000" b="1"/>
            </a:lvl1pPr>
          </a:lstStyle>
          <a:p>
            <a:pPr lvl="0"/>
            <a:r>
              <a:rPr lang="pl-PL" dirty="0"/>
              <a:t>Imię i nazwisko</a:t>
            </a:r>
          </a:p>
        </p:txBody>
      </p:sp>
      <p:sp>
        <p:nvSpPr>
          <p:cNvPr id="23" name="Symbol zastępczy tekstu 3"/>
          <p:cNvSpPr>
            <a:spLocks noGrp="1"/>
          </p:cNvSpPr>
          <p:nvPr>
            <p:ph type="body" sz="quarter" idx="31" hasCustomPrompt="1"/>
          </p:nvPr>
        </p:nvSpPr>
        <p:spPr>
          <a:xfrm>
            <a:off x="9311011" y="1706172"/>
            <a:ext cx="2487297" cy="283104"/>
          </a:xfrm>
        </p:spPr>
        <p:txBody>
          <a:bodyPr>
            <a:normAutofit/>
          </a:bodyPr>
          <a:lstStyle>
            <a:lvl1pPr>
              <a:defRPr sz="1000" b="0">
                <a:solidFill>
                  <a:srgbClr val="9D9D9D"/>
                </a:solidFill>
              </a:defRPr>
            </a:lvl1pPr>
          </a:lstStyle>
          <a:p>
            <a:pPr lvl="0"/>
            <a:r>
              <a:rPr lang="pl-PL" dirty="0"/>
              <a:t>Stanowisko</a:t>
            </a:r>
          </a:p>
        </p:txBody>
      </p:sp>
      <p:sp>
        <p:nvSpPr>
          <p:cNvPr id="24" name="Symbol zastępczy tekstu 3"/>
          <p:cNvSpPr>
            <a:spLocks noGrp="1"/>
          </p:cNvSpPr>
          <p:nvPr>
            <p:ph type="body" sz="quarter" idx="32" hasCustomPrompt="1"/>
          </p:nvPr>
        </p:nvSpPr>
        <p:spPr>
          <a:xfrm>
            <a:off x="9311011" y="2197304"/>
            <a:ext cx="2487297" cy="283104"/>
          </a:xfrm>
        </p:spPr>
        <p:txBody>
          <a:bodyPr>
            <a:normAutofit/>
          </a:bodyPr>
          <a:lstStyle>
            <a:lvl1pPr>
              <a:defRPr sz="1000" b="0">
                <a:solidFill>
                  <a:schemeClr val="tx1"/>
                </a:solidFill>
              </a:defRPr>
            </a:lvl1pPr>
          </a:lstStyle>
          <a:p>
            <a:pPr lvl="0"/>
            <a:r>
              <a:rPr lang="pl-PL" dirty="0"/>
              <a:t>Zespół</a:t>
            </a:r>
          </a:p>
        </p:txBody>
      </p:sp>
      <p:sp>
        <p:nvSpPr>
          <p:cNvPr id="25" name="Symbol zastępczy tekstu 3"/>
          <p:cNvSpPr>
            <a:spLocks noGrp="1"/>
          </p:cNvSpPr>
          <p:nvPr>
            <p:ph type="body" sz="quarter" idx="33" hasCustomPrompt="1"/>
          </p:nvPr>
        </p:nvSpPr>
        <p:spPr>
          <a:xfrm>
            <a:off x="9311011" y="2869812"/>
            <a:ext cx="2487297" cy="283104"/>
          </a:xfrm>
        </p:spPr>
        <p:txBody>
          <a:bodyPr>
            <a:normAutofit/>
          </a:bodyPr>
          <a:lstStyle>
            <a:lvl1pPr>
              <a:defRPr sz="1000" b="0">
                <a:solidFill>
                  <a:srgbClr val="EA5B0C"/>
                </a:solidFill>
              </a:defRPr>
            </a:lvl1pPr>
          </a:lstStyle>
          <a:p>
            <a:pPr lvl="0"/>
            <a:r>
              <a:rPr lang="pl-PL" dirty="0"/>
              <a:t>E-mail</a:t>
            </a:r>
          </a:p>
        </p:txBody>
      </p:sp>
    </p:spTree>
    <p:extLst>
      <p:ext uri="{BB962C8B-B14F-4D97-AF65-F5344CB8AC3E}">
        <p14:creationId xmlns:p14="http://schemas.microsoft.com/office/powerpoint/2010/main" val="257172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ontakt">
    <p:spTree>
      <p:nvGrpSpPr>
        <p:cNvPr id="1" name=""/>
        <p:cNvGrpSpPr/>
        <p:nvPr/>
      </p:nvGrpSpPr>
      <p:grpSpPr>
        <a:xfrm>
          <a:off x="0" y="0"/>
          <a:ext cx="0" cy="0"/>
          <a:chOff x="0" y="0"/>
          <a:chExt cx="0" cy="0"/>
        </a:xfrm>
      </p:grpSpPr>
      <p:sp>
        <p:nvSpPr>
          <p:cNvPr id="3" name="Symbol zastępczy obrazu 2"/>
          <p:cNvSpPr>
            <a:spLocks noGrp="1"/>
          </p:cNvSpPr>
          <p:nvPr>
            <p:ph type="pic" sz="quarter" idx="10"/>
          </p:nvPr>
        </p:nvSpPr>
        <p:spPr>
          <a:xfrm>
            <a:off x="419100" y="2033588"/>
            <a:ext cx="1290638" cy="1530350"/>
          </a:xfrm>
          <a:prstGeom prst="rect">
            <a:avLst/>
          </a:prstGeom>
        </p:spPr>
        <p:txBody>
          <a:bodyPr/>
          <a:lstStyle>
            <a:lvl1pPr>
              <a:defRPr sz="1050"/>
            </a:lvl1pPr>
          </a:lstStyle>
          <a:p>
            <a:endParaRPr lang="pl-PL"/>
          </a:p>
        </p:txBody>
      </p:sp>
      <p:sp>
        <p:nvSpPr>
          <p:cNvPr id="5" name="Symbol zastępczy obrazu 4"/>
          <p:cNvSpPr>
            <a:spLocks noGrp="1"/>
          </p:cNvSpPr>
          <p:nvPr>
            <p:ph type="pic" sz="quarter" idx="11"/>
          </p:nvPr>
        </p:nvSpPr>
        <p:spPr>
          <a:xfrm>
            <a:off x="4375150" y="2033588"/>
            <a:ext cx="1308100" cy="1530350"/>
          </a:xfrm>
          <a:prstGeom prst="rect">
            <a:avLst/>
          </a:prstGeom>
        </p:spPr>
        <p:txBody>
          <a:bodyPr/>
          <a:lstStyle>
            <a:lvl1pPr>
              <a:defRPr sz="1050"/>
            </a:lvl1pPr>
          </a:lstStyle>
          <a:p>
            <a:endParaRPr lang="pl-PL"/>
          </a:p>
        </p:txBody>
      </p:sp>
      <p:sp>
        <p:nvSpPr>
          <p:cNvPr id="7" name="Symbol zastępczy obrazu 6"/>
          <p:cNvSpPr>
            <a:spLocks noGrp="1"/>
          </p:cNvSpPr>
          <p:nvPr>
            <p:ph type="pic" sz="quarter" idx="12"/>
          </p:nvPr>
        </p:nvSpPr>
        <p:spPr>
          <a:xfrm>
            <a:off x="8305800" y="2033588"/>
            <a:ext cx="1316038" cy="1530350"/>
          </a:xfrm>
          <a:prstGeom prst="rect">
            <a:avLst/>
          </a:prstGeom>
        </p:spPr>
        <p:txBody>
          <a:bodyPr/>
          <a:lstStyle>
            <a:lvl1pPr>
              <a:defRPr sz="1050"/>
            </a:lvl1pPr>
          </a:lstStyle>
          <a:p>
            <a:endParaRPr lang="pl-PL"/>
          </a:p>
        </p:txBody>
      </p:sp>
      <p:sp>
        <p:nvSpPr>
          <p:cNvPr id="29" name="Symbol zastępczy obrazu 28"/>
          <p:cNvSpPr>
            <a:spLocks noGrp="1"/>
          </p:cNvSpPr>
          <p:nvPr>
            <p:ph type="pic" sz="quarter" idx="13"/>
          </p:nvPr>
        </p:nvSpPr>
        <p:spPr>
          <a:xfrm>
            <a:off x="407988" y="3871913"/>
            <a:ext cx="1301750" cy="1511300"/>
          </a:xfrm>
          <a:prstGeom prst="rect">
            <a:avLst/>
          </a:prstGeom>
        </p:spPr>
        <p:txBody>
          <a:bodyPr/>
          <a:lstStyle>
            <a:lvl1pPr>
              <a:defRPr sz="1050"/>
            </a:lvl1pPr>
          </a:lstStyle>
          <a:p>
            <a:endParaRPr lang="pl-PL"/>
          </a:p>
        </p:txBody>
      </p:sp>
      <p:sp>
        <p:nvSpPr>
          <p:cNvPr id="31" name="Symbol zastępczy obrazu 30"/>
          <p:cNvSpPr>
            <a:spLocks noGrp="1"/>
          </p:cNvSpPr>
          <p:nvPr>
            <p:ph type="pic" sz="quarter" idx="14"/>
          </p:nvPr>
        </p:nvSpPr>
        <p:spPr>
          <a:xfrm>
            <a:off x="4375150" y="3870902"/>
            <a:ext cx="1325563" cy="1512311"/>
          </a:xfrm>
          <a:prstGeom prst="rect">
            <a:avLst/>
          </a:prstGeom>
        </p:spPr>
        <p:txBody>
          <a:bodyPr/>
          <a:lstStyle>
            <a:lvl1pPr>
              <a:defRPr sz="1050"/>
            </a:lvl1pPr>
          </a:lstStyle>
          <a:p>
            <a:endParaRPr lang="pl-PL"/>
          </a:p>
        </p:txBody>
      </p:sp>
      <p:sp>
        <p:nvSpPr>
          <p:cNvPr id="33" name="Symbol zastępczy obrazu 32"/>
          <p:cNvSpPr>
            <a:spLocks noGrp="1"/>
          </p:cNvSpPr>
          <p:nvPr>
            <p:ph type="pic" sz="quarter" idx="15"/>
          </p:nvPr>
        </p:nvSpPr>
        <p:spPr>
          <a:xfrm>
            <a:off x="8305800" y="3844160"/>
            <a:ext cx="1325563" cy="1523178"/>
          </a:xfrm>
          <a:prstGeom prst="rect">
            <a:avLst/>
          </a:prstGeom>
        </p:spPr>
        <p:txBody>
          <a:bodyPr/>
          <a:lstStyle>
            <a:lvl1pPr>
              <a:defRPr sz="1050"/>
            </a:lvl1pPr>
          </a:lstStyle>
          <a:p>
            <a:endParaRPr lang="pl-PL"/>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08213" y="1121707"/>
            <a:ext cx="9600582"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cxnSp>
        <p:nvCxnSpPr>
          <p:cNvPr id="13" name="Łącznik prosty 12">
            <a:extLst>
              <a:ext uri="{FF2B5EF4-FFF2-40B4-BE49-F238E27FC236}">
                <a16:creationId xmlns:a16="http://schemas.microsoft.com/office/drawing/2014/main" id="{33CE781C-8CDC-AA40-AF7B-0845A34DBA70}"/>
              </a:ext>
            </a:extLst>
          </p:cNvPr>
          <p:cNvCxnSpPr>
            <a:cxnSpLocks/>
          </p:cNvCxnSpPr>
          <p:nvPr userDrawn="1"/>
        </p:nvCxnSpPr>
        <p:spPr>
          <a:xfrm>
            <a:off x="407988" y="5964518"/>
            <a:ext cx="114008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pole tekstowe 16">
            <a:extLst>
              <a:ext uri="{FF2B5EF4-FFF2-40B4-BE49-F238E27FC236}">
                <a16:creationId xmlns:a16="http://schemas.microsoft.com/office/drawing/2014/main" id="{76B16F62-7AB7-9F42-B160-FF3415E426F0}"/>
              </a:ext>
            </a:extLst>
          </p:cNvPr>
          <p:cNvSpPr txBox="1"/>
          <p:nvPr userDrawn="1"/>
        </p:nvSpPr>
        <p:spPr>
          <a:xfrm>
            <a:off x="2208214" y="468378"/>
            <a:ext cx="9575798" cy="369332"/>
          </a:xfrm>
          <a:prstGeom prst="rect">
            <a:avLst/>
          </a:prstGeom>
          <a:noFill/>
        </p:spPr>
        <p:txBody>
          <a:bodyPr wrap="square" rtlCol="0">
            <a:spAutoFit/>
          </a:bodyPr>
          <a:lstStyle/>
          <a:p>
            <a:r>
              <a:rPr lang="pl-PL" b="1" dirty="0">
                <a:latin typeface="Verdana" panose="020B0604030504040204" pitchFamily="34" charset="0"/>
                <a:ea typeface="Verdana" panose="020B0604030504040204" pitchFamily="34" charset="0"/>
                <a:cs typeface="Helvetica Neue"/>
                <a:sym typeface="Helvetica Neue"/>
              </a:rPr>
              <a:t>Kontakt</a:t>
            </a:r>
          </a:p>
        </p:txBody>
      </p:sp>
      <p:sp>
        <p:nvSpPr>
          <p:cNvPr id="18" name="Prostokąt 17">
            <a:extLst>
              <a:ext uri="{FF2B5EF4-FFF2-40B4-BE49-F238E27FC236}">
                <a16:creationId xmlns:a16="http://schemas.microsoft.com/office/drawing/2014/main" id="{FCD00B6D-F78E-0A47-9B56-7D63CC9CA3A0}"/>
              </a:ext>
            </a:extLst>
          </p:cNvPr>
          <p:cNvSpPr/>
          <p:nvPr userDrawn="1"/>
        </p:nvSpPr>
        <p:spPr>
          <a:xfrm>
            <a:off x="5276705" y="6058794"/>
            <a:ext cx="1638590" cy="784830"/>
          </a:xfrm>
          <a:prstGeom prst="rect">
            <a:avLst/>
          </a:prstGeom>
        </p:spPr>
        <p:txBody>
          <a:bodyPr wrap="none">
            <a:spAutoFit/>
          </a:bodyPr>
          <a:lstStyle/>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T : +48 22 246 00 30 </a:t>
            </a:r>
          </a:p>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F : +48 22 246 00 31 </a:t>
            </a:r>
          </a:p>
          <a:p>
            <a:pPr lvl="0">
              <a:lnSpc>
                <a:spcPct val="150000"/>
              </a:lnSpc>
            </a:pPr>
            <a:endParaRPr lang="pl-PL" sz="1000" dirty="0">
              <a:latin typeface="Verdana" panose="020B0604030504040204" pitchFamily="34" charset="0"/>
              <a:ea typeface="Verdana" panose="020B0604030504040204" pitchFamily="34" charset="0"/>
              <a:cs typeface="Helvetica Neue"/>
              <a:sym typeface="Helvetica Neue"/>
            </a:endParaRPr>
          </a:p>
        </p:txBody>
      </p:sp>
      <p:sp>
        <p:nvSpPr>
          <p:cNvPr id="19" name="Prostokąt 18">
            <a:extLst>
              <a:ext uri="{FF2B5EF4-FFF2-40B4-BE49-F238E27FC236}">
                <a16:creationId xmlns:a16="http://schemas.microsoft.com/office/drawing/2014/main" id="{A90B2707-E8C2-4048-BEE8-C60DE749A1C3}"/>
              </a:ext>
            </a:extLst>
          </p:cNvPr>
          <p:cNvSpPr/>
          <p:nvPr userDrawn="1"/>
        </p:nvSpPr>
        <p:spPr>
          <a:xfrm>
            <a:off x="310703" y="6058794"/>
            <a:ext cx="2762295" cy="553998"/>
          </a:xfrm>
          <a:prstGeom prst="rect">
            <a:avLst/>
          </a:prstGeom>
        </p:spPr>
        <p:txBody>
          <a:bodyPr wrap="none">
            <a:spAutoFit/>
          </a:bodyPr>
          <a:lstStyle/>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JDP DRAPAŁA &amp; PARTNERS Sp. j. </a:t>
            </a:r>
          </a:p>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ul. Bonifraterska 17, 00-203 Warszawa </a:t>
            </a:r>
          </a:p>
        </p:txBody>
      </p:sp>
      <p:sp>
        <p:nvSpPr>
          <p:cNvPr id="20" name="Prostokąt 19">
            <a:extLst>
              <a:ext uri="{FF2B5EF4-FFF2-40B4-BE49-F238E27FC236}">
                <a16:creationId xmlns:a16="http://schemas.microsoft.com/office/drawing/2014/main" id="{9970872E-028C-C540-A02E-9CD34EA19E03}"/>
              </a:ext>
            </a:extLst>
          </p:cNvPr>
          <p:cNvSpPr/>
          <p:nvPr userDrawn="1"/>
        </p:nvSpPr>
        <p:spPr>
          <a:xfrm>
            <a:off x="8665658" y="6092534"/>
            <a:ext cx="3526342" cy="784830"/>
          </a:xfrm>
          <a:prstGeom prst="rect">
            <a:avLst/>
          </a:prstGeom>
        </p:spPr>
        <p:txBody>
          <a:bodyPr wrap="square">
            <a:spAutoFit/>
          </a:bodyPr>
          <a:lstStyle/>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Sąd Rejonowy dla m.st. Warszawy, XII Wydział Gospodarczy Krajowego Rejestru Sądowego</a:t>
            </a:r>
          </a:p>
          <a:p>
            <a:pPr lvl="0">
              <a:lnSpc>
                <a:spcPct val="150000"/>
              </a:lnSpc>
            </a:pPr>
            <a:endParaRPr lang="pl-PL" sz="1000" dirty="0">
              <a:latin typeface="Verdana" panose="020B0604030504040204" pitchFamily="34" charset="0"/>
              <a:ea typeface="Verdana" panose="020B0604030504040204" pitchFamily="34" charset="0"/>
              <a:cs typeface="Helvetica Neue"/>
              <a:sym typeface="Helvetica Neue"/>
            </a:endParaRPr>
          </a:p>
        </p:txBody>
      </p:sp>
      <p:sp>
        <p:nvSpPr>
          <p:cNvPr id="4" name="Symbol zastępczy tekstu 3"/>
          <p:cNvSpPr>
            <a:spLocks noGrp="1"/>
          </p:cNvSpPr>
          <p:nvPr>
            <p:ph type="body" sz="quarter" idx="16" hasCustomPrompt="1"/>
          </p:nvPr>
        </p:nvSpPr>
        <p:spPr>
          <a:xfrm>
            <a:off x="1853843" y="2033588"/>
            <a:ext cx="2424112" cy="242887"/>
          </a:xfrm>
        </p:spPr>
        <p:txBody>
          <a:bodyPr>
            <a:noAutofit/>
          </a:bodyPr>
          <a:lstStyle>
            <a:lvl1pPr>
              <a:defRPr sz="1000" b="1"/>
            </a:lvl1pPr>
            <a:lvl2pPr>
              <a:defRPr sz="1000"/>
            </a:lvl2pPr>
            <a:lvl3pPr>
              <a:defRPr sz="1000"/>
            </a:lvl3pPr>
            <a:lvl4pPr>
              <a:defRPr sz="1000"/>
            </a:lvl4pPr>
            <a:lvl5pPr>
              <a:defRPr sz="1000"/>
            </a:lvl5pPr>
          </a:lstStyle>
          <a:p>
            <a:pPr lvl="0"/>
            <a:r>
              <a:rPr lang="pl-PL" dirty="0"/>
              <a:t>Imię i nazwisko</a:t>
            </a:r>
          </a:p>
        </p:txBody>
      </p:sp>
      <p:sp>
        <p:nvSpPr>
          <p:cNvPr id="25" name="Symbol zastępczy tekstu 3"/>
          <p:cNvSpPr>
            <a:spLocks noGrp="1"/>
          </p:cNvSpPr>
          <p:nvPr>
            <p:ph type="body" sz="quarter" idx="17" hasCustomPrompt="1"/>
          </p:nvPr>
        </p:nvSpPr>
        <p:spPr>
          <a:xfrm>
            <a:off x="1853843" y="2202169"/>
            <a:ext cx="2424112" cy="507000"/>
          </a:xfrm>
        </p:spPr>
        <p:txBody>
          <a:bodyPr>
            <a:noAutofit/>
          </a:bodyPr>
          <a:lstStyle>
            <a:lvl1pPr>
              <a:defRPr sz="1000" b="0">
                <a:solidFill>
                  <a:srgbClr val="9D9D9D"/>
                </a:solidFill>
              </a:defRPr>
            </a:lvl1pPr>
            <a:lvl2pPr>
              <a:defRPr sz="1000"/>
            </a:lvl2pPr>
            <a:lvl3pPr>
              <a:defRPr sz="1000"/>
            </a:lvl3pPr>
            <a:lvl4pPr>
              <a:defRPr sz="1000"/>
            </a:lvl4pPr>
            <a:lvl5pPr>
              <a:defRPr sz="1000"/>
            </a:lvl5pPr>
          </a:lstStyle>
          <a:p>
            <a:pPr lvl="0"/>
            <a:r>
              <a:rPr lang="pl-PL" dirty="0"/>
              <a:t>Stanowisko</a:t>
            </a:r>
          </a:p>
        </p:txBody>
      </p:sp>
      <p:sp>
        <p:nvSpPr>
          <p:cNvPr id="26" name="Symbol zastępczy tekstu 3"/>
          <p:cNvSpPr>
            <a:spLocks noGrp="1"/>
          </p:cNvSpPr>
          <p:nvPr>
            <p:ph type="body" sz="quarter" idx="18" hasCustomPrompt="1"/>
          </p:nvPr>
        </p:nvSpPr>
        <p:spPr>
          <a:xfrm>
            <a:off x="1853843" y="2709169"/>
            <a:ext cx="2424112" cy="242887"/>
          </a:xfrm>
        </p:spPr>
        <p:txBody>
          <a:bodyPr>
            <a:noAutofit/>
          </a:bodyPr>
          <a:lstStyle>
            <a:lvl1pPr>
              <a:defRPr sz="1000" b="0">
                <a:solidFill>
                  <a:schemeClr val="tx1"/>
                </a:solidFill>
              </a:defRPr>
            </a:lvl1pPr>
            <a:lvl2pPr>
              <a:defRPr sz="1000"/>
            </a:lvl2pPr>
            <a:lvl3pPr>
              <a:defRPr sz="1000"/>
            </a:lvl3pPr>
            <a:lvl4pPr>
              <a:defRPr sz="1000"/>
            </a:lvl4pPr>
            <a:lvl5pPr>
              <a:defRPr sz="1000"/>
            </a:lvl5pPr>
          </a:lstStyle>
          <a:p>
            <a:pPr lvl="0"/>
            <a:r>
              <a:rPr lang="pl-PL" dirty="0"/>
              <a:t>Zespół</a:t>
            </a:r>
          </a:p>
        </p:txBody>
      </p:sp>
      <p:sp>
        <p:nvSpPr>
          <p:cNvPr id="30" name="Symbol zastępczy tekstu 3"/>
          <p:cNvSpPr>
            <a:spLocks noGrp="1"/>
          </p:cNvSpPr>
          <p:nvPr>
            <p:ph type="body" sz="quarter" idx="19" hasCustomPrompt="1"/>
          </p:nvPr>
        </p:nvSpPr>
        <p:spPr>
          <a:xfrm>
            <a:off x="1853843" y="3238290"/>
            <a:ext cx="2424112" cy="242887"/>
          </a:xfrm>
        </p:spPr>
        <p:txBody>
          <a:bodyPr>
            <a:noAutofit/>
          </a:bodyPr>
          <a:lstStyle>
            <a:lvl1pPr>
              <a:defRPr sz="1000" b="0">
                <a:solidFill>
                  <a:srgbClr val="EA5B0C"/>
                </a:solidFill>
              </a:defRPr>
            </a:lvl1pPr>
            <a:lvl2pPr>
              <a:defRPr sz="1000"/>
            </a:lvl2pPr>
            <a:lvl3pPr>
              <a:defRPr sz="1000"/>
            </a:lvl3pPr>
            <a:lvl4pPr>
              <a:defRPr sz="1000"/>
            </a:lvl4pPr>
            <a:lvl5pPr>
              <a:defRPr sz="1000"/>
            </a:lvl5pPr>
          </a:lstStyle>
          <a:p>
            <a:pPr lvl="0"/>
            <a:r>
              <a:rPr lang="pl-PL" dirty="0"/>
              <a:t>E-mail</a:t>
            </a:r>
          </a:p>
        </p:txBody>
      </p:sp>
      <p:sp>
        <p:nvSpPr>
          <p:cNvPr id="32" name="Symbol zastępczy tekstu 3"/>
          <p:cNvSpPr>
            <a:spLocks noGrp="1"/>
          </p:cNvSpPr>
          <p:nvPr>
            <p:ph type="body" sz="quarter" idx="20" hasCustomPrompt="1"/>
          </p:nvPr>
        </p:nvSpPr>
        <p:spPr>
          <a:xfrm>
            <a:off x="5808663" y="2033588"/>
            <a:ext cx="2424112" cy="242887"/>
          </a:xfrm>
        </p:spPr>
        <p:txBody>
          <a:bodyPr>
            <a:noAutofit/>
          </a:bodyPr>
          <a:lstStyle>
            <a:lvl1pPr>
              <a:defRPr sz="1000" b="1"/>
            </a:lvl1pPr>
            <a:lvl2pPr>
              <a:defRPr sz="1000"/>
            </a:lvl2pPr>
            <a:lvl3pPr>
              <a:defRPr sz="1000"/>
            </a:lvl3pPr>
            <a:lvl4pPr>
              <a:defRPr sz="1000"/>
            </a:lvl4pPr>
            <a:lvl5pPr>
              <a:defRPr sz="1000"/>
            </a:lvl5pPr>
          </a:lstStyle>
          <a:p>
            <a:pPr lvl="0"/>
            <a:r>
              <a:rPr lang="pl-PL" dirty="0"/>
              <a:t>Imię i nazwisko</a:t>
            </a:r>
          </a:p>
        </p:txBody>
      </p:sp>
      <p:sp>
        <p:nvSpPr>
          <p:cNvPr id="34" name="Symbol zastępczy tekstu 3"/>
          <p:cNvSpPr>
            <a:spLocks noGrp="1"/>
          </p:cNvSpPr>
          <p:nvPr>
            <p:ph type="body" sz="quarter" idx="21" hasCustomPrompt="1"/>
          </p:nvPr>
        </p:nvSpPr>
        <p:spPr>
          <a:xfrm>
            <a:off x="5808663" y="2202169"/>
            <a:ext cx="2424112" cy="507000"/>
          </a:xfrm>
        </p:spPr>
        <p:txBody>
          <a:bodyPr>
            <a:noAutofit/>
          </a:bodyPr>
          <a:lstStyle>
            <a:lvl1pPr>
              <a:defRPr sz="1000" b="0">
                <a:solidFill>
                  <a:srgbClr val="9D9D9D"/>
                </a:solidFill>
              </a:defRPr>
            </a:lvl1pPr>
            <a:lvl2pPr>
              <a:defRPr sz="1000"/>
            </a:lvl2pPr>
            <a:lvl3pPr>
              <a:defRPr sz="1000"/>
            </a:lvl3pPr>
            <a:lvl4pPr>
              <a:defRPr sz="1000"/>
            </a:lvl4pPr>
            <a:lvl5pPr>
              <a:defRPr sz="1000"/>
            </a:lvl5pPr>
          </a:lstStyle>
          <a:p>
            <a:pPr lvl="0"/>
            <a:r>
              <a:rPr lang="pl-PL" dirty="0"/>
              <a:t>Stanowisko</a:t>
            </a:r>
          </a:p>
        </p:txBody>
      </p:sp>
      <p:sp>
        <p:nvSpPr>
          <p:cNvPr id="35" name="Symbol zastępczy tekstu 3"/>
          <p:cNvSpPr>
            <a:spLocks noGrp="1"/>
          </p:cNvSpPr>
          <p:nvPr>
            <p:ph type="body" sz="quarter" idx="22" hasCustomPrompt="1"/>
          </p:nvPr>
        </p:nvSpPr>
        <p:spPr>
          <a:xfrm>
            <a:off x="5808663" y="2709169"/>
            <a:ext cx="2424112" cy="242887"/>
          </a:xfrm>
        </p:spPr>
        <p:txBody>
          <a:bodyPr>
            <a:noAutofit/>
          </a:bodyPr>
          <a:lstStyle>
            <a:lvl1pPr>
              <a:defRPr sz="1000" b="0">
                <a:solidFill>
                  <a:schemeClr val="tx1"/>
                </a:solidFill>
              </a:defRPr>
            </a:lvl1pPr>
            <a:lvl2pPr>
              <a:defRPr sz="1000"/>
            </a:lvl2pPr>
            <a:lvl3pPr>
              <a:defRPr sz="1000"/>
            </a:lvl3pPr>
            <a:lvl4pPr>
              <a:defRPr sz="1000"/>
            </a:lvl4pPr>
            <a:lvl5pPr>
              <a:defRPr sz="1000"/>
            </a:lvl5pPr>
          </a:lstStyle>
          <a:p>
            <a:pPr lvl="0"/>
            <a:r>
              <a:rPr lang="pl-PL" dirty="0"/>
              <a:t>Zespół</a:t>
            </a:r>
          </a:p>
        </p:txBody>
      </p:sp>
      <p:sp>
        <p:nvSpPr>
          <p:cNvPr id="36" name="Symbol zastępczy tekstu 3"/>
          <p:cNvSpPr>
            <a:spLocks noGrp="1"/>
          </p:cNvSpPr>
          <p:nvPr>
            <p:ph type="body" sz="quarter" idx="23" hasCustomPrompt="1"/>
          </p:nvPr>
        </p:nvSpPr>
        <p:spPr>
          <a:xfrm>
            <a:off x="5808663" y="3238290"/>
            <a:ext cx="2424112" cy="242887"/>
          </a:xfrm>
        </p:spPr>
        <p:txBody>
          <a:bodyPr>
            <a:noAutofit/>
          </a:bodyPr>
          <a:lstStyle>
            <a:lvl1pPr>
              <a:defRPr sz="1000" b="0">
                <a:solidFill>
                  <a:srgbClr val="EA5B0C"/>
                </a:solidFill>
              </a:defRPr>
            </a:lvl1pPr>
            <a:lvl2pPr>
              <a:defRPr sz="1000"/>
            </a:lvl2pPr>
            <a:lvl3pPr>
              <a:defRPr sz="1000"/>
            </a:lvl3pPr>
            <a:lvl4pPr>
              <a:defRPr sz="1000"/>
            </a:lvl4pPr>
            <a:lvl5pPr>
              <a:defRPr sz="1000"/>
            </a:lvl5pPr>
          </a:lstStyle>
          <a:p>
            <a:pPr lvl="0"/>
            <a:r>
              <a:rPr lang="pl-PL" dirty="0"/>
              <a:t>E-mail</a:t>
            </a:r>
          </a:p>
        </p:txBody>
      </p:sp>
      <p:sp>
        <p:nvSpPr>
          <p:cNvPr id="37" name="Symbol zastępczy tekstu 3"/>
          <p:cNvSpPr>
            <a:spLocks noGrp="1"/>
          </p:cNvSpPr>
          <p:nvPr>
            <p:ph type="body" sz="quarter" idx="24" hasCustomPrompt="1"/>
          </p:nvPr>
        </p:nvSpPr>
        <p:spPr>
          <a:xfrm>
            <a:off x="9767888" y="2033588"/>
            <a:ext cx="2424112" cy="242887"/>
          </a:xfrm>
        </p:spPr>
        <p:txBody>
          <a:bodyPr>
            <a:noAutofit/>
          </a:bodyPr>
          <a:lstStyle>
            <a:lvl1pPr>
              <a:defRPr sz="1000" b="1"/>
            </a:lvl1pPr>
            <a:lvl2pPr>
              <a:defRPr sz="1000"/>
            </a:lvl2pPr>
            <a:lvl3pPr>
              <a:defRPr sz="1000"/>
            </a:lvl3pPr>
            <a:lvl4pPr>
              <a:defRPr sz="1000"/>
            </a:lvl4pPr>
            <a:lvl5pPr>
              <a:defRPr sz="1000"/>
            </a:lvl5pPr>
          </a:lstStyle>
          <a:p>
            <a:pPr lvl="0"/>
            <a:r>
              <a:rPr lang="pl-PL" dirty="0"/>
              <a:t>Imię i nazwisko</a:t>
            </a:r>
          </a:p>
        </p:txBody>
      </p:sp>
      <p:sp>
        <p:nvSpPr>
          <p:cNvPr id="38" name="Symbol zastępczy tekstu 3"/>
          <p:cNvSpPr>
            <a:spLocks noGrp="1"/>
          </p:cNvSpPr>
          <p:nvPr>
            <p:ph type="body" sz="quarter" idx="25" hasCustomPrompt="1"/>
          </p:nvPr>
        </p:nvSpPr>
        <p:spPr>
          <a:xfrm>
            <a:off x="9767888" y="2202169"/>
            <a:ext cx="2424112" cy="507000"/>
          </a:xfrm>
        </p:spPr>
        <p:txBody>
          <a:bodyPr>
            <a:noAutofit/>
          </a:bodyPr>
          <a:lstStyle>
            <a:lvl1pPr>
              <a:defRPr sz="1000" b="0">
                <a:solidFill>
                  <a:srgbClr val="9D9D9D"/>
                </a:solidFill>
              </a:defRPr>
            </a:lvl1pPr>
            <a:lvl2pPr>
              <a:defRPr sz="1000"/>
            </a:lvl2pPr>
            <a:lvl3pPr>
              <a:defRPr sz="1000"/>
            </a:lvl3pPr>
            <a:lvl4pPr>
              <a:defRPr sz="1000"/>
            </a:lvl4pPr>
            <a:lvl5pPr>
              <a:defRPr sz="1000"/>
            </a:lvl5pPr>
          </a:lstStyle>
          <a:p>
            <a:pPr lvl="0"/>
            <a:r>
              <a:rPr lang="pl-PL" dirty="0"/>
              <a:t>Stanowisko</a:t>
            </a:r>
          </a:p>
        </p:txBody>
      </p:sp>
      <p:sp>
        <p:nvSpPr>
          <p:cNvPr id="39" name="Symbol zastępczy tekstu 3"/>
          <p:cNvSpPr>
            <a:spLocks noGrp="1"/>
          </p:cNvSpPr>
          <p:nvPr>
            <p:ph type="body" sz="quarter" idx="26" hasCustomPrompt="1"/>
          </p:nvPr>
        </p:nvSpPr>
        <p:spPr>
          <a:xfrm>
            <a:off x="9767888" y="2709169"/>
            <a:ext cx="2424112" cy="242887"/>
          </a:xfrm>
        </p:spPr>
        <p:txBody>
          <a:bodyPr>
            <a:noAutofit/>
          </a:bodyPr>
          <a:lstStyle>
            <a:lvl1pPr>
              <a:defRPr sz="1000" b="0">
                <a:solidFill>
                  <a:schemeClr val="tx1"/>
                </a:solidFill>
              </a:defRPr>
            </a:lvl1pPr>
            <a:lvl2pPr>
              <a:defRPr sz="1000"/>
            </a:lvl2pPr>
            <a:lvl3pPr>
              <a:defRPr sz="1000"/>
            </a:lvl3pPr>
            <a:lvl4pPr>
              <a:defRPr sz="1000"/>
            </a:lvl4pPr>
            <a:lvl5pPr>
              <a:defRPr sz="1000"/>
            </a:lvl5pPr>
          </a:lstStyle>
          <a:p>
            <a:pPr lvl="0"/>
            <a:r>
              <a:rPr lang="pl-PL" dirty="0"/>
              <a:t>Zespół</a:t>
            </a:r>
          </a:p>
        </p:txBody>
      </p:sp>
      <p:sp>
        <p:nvSpPr>
          <p:cNvPr id="40" name="Symbol zastępczy tekstu 3"/>
          <p:cNvSpPr>
            <a:spLocks noGrp="1"/>
          </p:cNvSpPr>
          <p:nvPr>
            <p:ph type="body" sz="quarter" idx="27" hasCustomPrompt="1"/>
          </p:nvPr>
        </p:nvSpPr>
        <p:spPr>
          <a:xfrm>
            <a:off x="9767888" y="3238290"/>
            <a:ext cx="2424112" cy="242887"/>
          </a:xfrm>
        </p:spPr>
        <p:txBody>
          <a:bodyPr>
            <a:noAutofit/>
          </a:bodyPr>
          <a:lstStyle>
            <a:lvl1pPr>
              <a:defRPr sz="1000" b="0">
                <a:solidFill>
                  <a:srgbClr val="EA5B0C"/>
                </a:solidFill>
              </a:defRPr>
            </a:lvl1pPr>
            <a:lvl2pPr>
              <a:defRPr sz="1000"/>
            </a:lvl2pPr>
            <a:lvl3pPr>
              <a:defRPr sz="1000"/>
            </a:lvl3pPr>
            <a:lvl4pPr>
              <a:defRPr sz="1000"/>
            </a:lvl4pPr>
            <a:lvl5pPr>
              <a:defRPr sz="1000"/>
            </a:lvl5pPr>
          </a:lstStyle>
          <a:p>
            <a:pPr lvl="0"/>
            <a:r>
              <a:rPr lang="pl-PL" dirty="0"/>
              <a:t>E-mail</a:t>
            </a:r>
          </a:p>
        </p:txBody>
      </p:sp>
      <p:sp>
        <p:nvSpPr>
          <p:cNvPr id="41" name="Symbol zastępczy tekstu 3"/>
          <p:cNvSpPr>
            <a:spLocks noGrp="1"/>
          </p:cNvSpPr>
          <p:nvPr>
            <p:ph type="body" sz="quarter" idx="28" hasCustomPrompt="1"/>
          </p:nvPr>
        </p:nvSpPr>
        <p:spPr>
          <a:xfrm>
            <a:off x="1853843" y="3875188"/>
            <a:ext cx="2424112" cy="242887"/>
          </a:xfrm>
        </p:spPr>
        <p:txBody>
          <a:bodyPr>
            <a:noAutofit/>
          </a:bodyPr>
          <a:lstStyle>
            <a:lvl1pPr>
              <a:defRPr sz="1000" b="1"/>
            </a:lvl1pPr>
            <a:lvl2pPr>
              <a:defRPr sz="1000"/>
            </a:lvl2pPr>
            <a:lvl3pPr>
              <a:defRPr sz="1000"/>
            </a:lvl3pPr>
            <a:lvl4pPr>
              <a:defRPr sz="1000"/>
            </a:lvl4pPr>
            <a:lvl5pPr>
              <a:defRPr sz="1000"/>
            </a:lvl5pPr>
          </a:lstStyle>
          <a:p>
            <a:pPr lvl="0"/>
            <a:r>
              <a:rPr lang="pl-PL" dirty="0"/>
              <a:t>Imię i nazwisko</a:t>
            </a:r>
          </a:p>
        </p:txBody>
      </p:sp>
      <p:sp>
        <p:nvSpPr>
          <p:cNvPr id="42" name="Symbol zastępczy tekstu 3"/>
          <p:cNvSpPr>
            <a:spLocks noGrp="1"/>
          </p:cNvSpPr>
          <p:nvPr>
            <p:ph type="body" sz="quarter" idx="29" hasCustomPrompt="1"/>
          </p:nvPr>
        </p:nvSpPr>
        <p:spPr>
          <a:xfrm>
            <a:off x="1853843" y="4043769"/>
            <a:ext cx="2424112" cy="507000"/>
          </a:xfrm>
        </p:spPr>
        <p:txBody>
          <a:bodyPr>
            <a:noAutofit/>
          </a:bodyPr>
          <a:lstStyle>
            <a:lvl1pPr>
              <a:defRPr sz="1000" b="0">
                <a:solidFill>
                  <a:srgbClr val="9D9D9D"/>
                </a:solidFill>
              </a:defRPr>
            </a:lvl1pPr>
            <a:lvl2pPr>
              <a:defRPr sz="1000"/>
            </a:lvl2pPr>
            <a:lvl3pPr>
              <a:defRPr sz="1000"/>
            </a:lvl3pPr>
            <a:lvl4pPr>
              <a:defRPr sz="1000"/>
            </a:lvl4pPr>
            <a:lvl5pPr>
              <a:defRPr sz="1000"/>
            </a:lvl5pPr>
          </a:lstStyle>
          <a:p>
            <a:pPr lvl="0"/>
            <a:r>
              <a:rPr lang="pl-PL" dirty="0"/>
              <a:t>Stanowisko</a:t>
            </a:r>
          </a:p>
        </p:txBody>
      </p:sp>
      <p:sp>
        <p:nvSpPr>
          <p:cNvPr id="43" name="Symbol zastępczy tekstu 3"/>
          <p:cNvSpPr>
            <a:spLocks noGrp="1"/>
          </p:cNvSpPr>
          <p:nvPr>
            <p:ph type="body" sz="quarter" idx="30" hasCustomPrompt="1"/>
          </p:nvPr>
        </p:nvSpPr>
        <p:spPr>
          <a:xfrm>
            <a:off x="1853843" y="4550769"/>
            <a:ext cx="2424112" cy="242887"/>
          </a:xfrm>
        </p:spPr>
        <p:txBody>
          <a:bodyPr>
            <a:noAutofit/>
          </a:bodyPr>
          <a:lstStyle>
            <a:lvl1pPr>
              <a:defRPr sz="1000" b="0">
                <a:solidFill>
                  <a:schemeClr val="tx1"/>
                </a:solidFill>
              </a:defRPr>
            </a:lvl1pPr>
            <a:lvl2pPr>
              <a:defRPr sz="1000"/>
            </a:lvl2pPr>
            <a:lvl3pPr>
              <a:defRPr sz="1000"/>
            </a:lvl3pPr>
            <a:lvl4pPr>
              <a:defRPr sz="1000"/>
            </a:lvl4pPr>
            <a:lvl5pPr>
              <a:defRPr sz="1000"/>
            </a:lvl5pPr>
          </a:lstStyle>
          <a:p>
            <a:pPr lvl="0"/>
            <a:r>
              <a:rPr lang="pl-PL" dirty="0"/>
              <a:t>Zespół</a:t>
            </a:r>
          </a:p>
        </p:txBody>
      </p:sp>
      <p:sp>
        <p:nvSpPr>
          <p:cNvPr id="44" name="Symbol zastępczy tekstu 3"/>
          <p:cNvSpPr>
            <a:spLocks noGrp="1"/>
          </p:cNvSpPr>
          <p:nvPr>
            <p:ph type="body" sz="quarter" idx="31" hasCustomPrompt="1"/>
          </p:nvPr>
        </p:nvSpPr>
        <p:spPr>
          <a:xfrm>
            <a:off x="1853843" y="5079890"/>
            <a:ext cx="2424112" cy="242887"/>
          </a:xfrm>
        </p:spPr>
        <p:txBody>
          <a:bodyPr>
            <a:noAutofit/>
          </a:bodyPr>
          <a:lstStyle>
            <a:lvl1pPr>
              <a:defRPr sz="1000" b="0">
                <a:solidFill>
                  <a:srgbClr val="EA5B0C"/>
                </a:solidFill>
              </a:defRPr>
            </a:lvl1pPr>
            <a:lvl2pPr>
              <a:defRPr sz="1000"/>
            </a:lvl2pPr>
            <a:lvl3pPr>
              <a:defRPr sz="1000"/>
            </a:lvl3pPr>
            <a:lvl4pPr>
              <a:defRPr sz="1000"/>
            </a:lvl4pPr>
            <a:lvl5pPr>
              <a:defRPr sz="1000"/>
            </a:lvl5pPr>
          </a:lstStyle>
          <a:p>
            <a:pPr lvl="0"/>
            <a:r>
              <a:rPr lang="pl-PL" dirty="0"/>
              <a:t>E-mail</a:t>
            </a:r>
          </a:p>
        </p:txBody>
      </p:sp>
      <p:sp>
        <p:nvSpPr>
          <p:cNvPr id="45" name="Symbol zastępczy tekstu 3"/>
          <p:cNvSpPr>
            <a:spLocks noGrp="1"/>
          </p:cNvSpPr>
          <p:nvPr>
            <p:ph type="body" sz="quarter" idx="32" hasCustomPrompt="1"/>
          </p:nvPr>
        </p:nvSpPr>
        <p:spPr>
          <a:xfrm>
            <a:off x="5808663" y="3875188"/>
            <a:ext cx="2424112" cy="242887"/>
          </a:xfrm>
        </p:spPr>
        <p:txBody>
          <a:bodyPr>
            <a:noAutofit/>
          </a:bodyPr>
          <a:lstStyle>
            <a:lvl1pPr>
              <a:defRPr sz="1000" b="1"/>
            </a:lvl1pPr>
            <a:lvl2pPr>
              <a:defRPr sz="1000"/>
            </a:lvl2pPr>
            <a:lvl3pPr>
              <a:defRPr sz="1000"/>
            </a:lvl3pPr>
            <a:lvl4pPr>
              <a:defRPr sz="1000"/>
            </a:lvl4pPr>
            <a:lvl5pPr>
              <a:defRPr sz="1000"/>
            </a:lvl5pPr>
          </a:lstStyle>
          <a:p>
            <a:pPr lvl="0"/>
            <a:r>
              <a:rPr lang="pl-PL" dirty="0"/>
              <a:t>Imię i nazwisko</a:t>
            </a:r>
          </a:p>
        </p:txBody>
      </p:sp>
      <p:sp>
        <p:nvSpPr>
          <p:cNvPr id="46" name="Symbol zastępczy tekstu 3"/>
          <p:cNvSpPr>
            <a:spLocks noGrp="1"/>
          </p:cNvSpPr>
          <p:nvPr>
            <p:ph type="body" sz="quarter" idx="33" hasCustomPrompt="1"/>
          </p:nvPr>
        </p:nvSpPr>
        <p:spPr>
          <a:xfrm>
            <a:off x="5808663" y="4043769"/>
            <a:ext cx="2424112" cy="507000"/>
          </a:xfrm>
        </p:spPr>
        <p:txBody>
          <a:bodyPr>
            <a:noAutofit/>
          </a:bodyPr>
          <a:lstStyle>
            <a:lvl1pPr>
              <a:defRPr sz="1000" b="0">
                <a:solidFill>
                  <a:srgbClr val="9D9D9D"/>
                </a:solidFill>
              </a:defRPr>
            </a:lvl1pPr>
            <a:lvl2pPr>
              <a:defRPr sz="1000"/>
            </a:lvl2pPr>
            <a:lvl3pPr>
              <a:defRPr sz="1000"/>
            </a:lvl3pPr>
            <a:lvl4pPr>
              <a:defRPr sz="1000"/>
            </a:lvl4pPr>
            <a:lvl5pPr>
              <a:defRPr sz="1000"/>
            </a:lvl5pPr>
          </a:lstStyle>
          <a:p>
            <a:pPr lvl="0"/>
            <a:r>
              <a:rPr lang="pl-PL" dirty="0"/>
              <a:t>Stanowisko</a:t>
            </a:r>
          </a:p>
        </p:txBody>
      </p:sp>
      <p:sp>
        <p:nvSpPr>
          <p:cNvPr id="47" name="Symbol zastępczy tekstu 3"/>
          <p:cNvSpPr>
            <a:spLocks noGrp="1"/>
          </p:cNvSpPr>
          <p:nvPr>
            <p:ph type="body" sz="quarter" idx="34" hasCustomPrompt="1"/>
          </p:nvPr>
        </p:nvSpPr>
        <p:spPr>
          <a:xfrm>
            <a:off x="5808663" y="4550769"/>
            <a:ext cx="2424112" cy="242887"/>
          </a:xfrm>
        </p:spPr>
        <p:txBody>
          <a:bodyPr>
            <a:noAutofit/>
          </a:bodyPr>
          <a:lstStyle>
            <a:lvl1pPr>
              <a:defRPr sz="1000" b="0">
                <a:solidFill>
                  <a:schemeClr val="tx1"/>
                </a:solidFill>
              </a:defRPr>
            </a:lvl1pPr>
            <a:lvl2pPr>
              <a:defRPr sz="1000"/>
            </a:lvl2pPr>
            <a:lvl3pPr>
              <a:defRPr sz="1000"/>
            </a:lvl3pPr>
            <a:lvl4pPr>
              <a:defRPr sz="1000"/>
            </a:lvl4pPr>
            <a:lvl5pPr>
              <a:defRPr sz="1000"/>
            </a:lvl5pPr>
          </a:lstStyle>
          <a:p>
            <a:pPr lvl="0"/>
            <a:r>
              <a:rPr lang="pl-PL" dirty="0"/>
              <a:t>Zespół</a:t>
            </a:r>
          </a:p>
        </p:txBody>
      </p:sp>
      <p:sp>
        <p:nvSpPr>
          <p:cNvPr id="48" name="Symbol zastępczy tekstu 3"/>
          <p:cNvSpPr>
            <a:spLocks noGrp="1"/>
          </p:cNvSpPr>
          <p:nvPr>
            <p:ph type="body" sz="quarter" idx="35" hasCustomPrompt="1"/>
          </p:nvPr>
        </p:nvSpPr>
        <p:spPr>
          <a:xfrm>
            <a:off x="5808663" y="5079890"/>
            <a:ext cx="2424112" cy="242887"/>
          </a:xfrm>
        </p:spPr>
        <p:txBody>
          <a:bodyPr>
            <a:noAutofit/>
          </a:bodyPr>
          <a:lstStyle>
            <a:lvl1pPr>
              <a:defRPr sz="1000" b="0">
                <a:solidFill>
                  <a:srgbClr val="EA5B0C"/>
                </a:solidFill>
              </a:defRPr>
            </a:lvl1pPr>
            <a:lvl2pPr>
              <a:defRPr sz="1000"/>
            </a:lvl2pPr>
            <a:lvl3pPr>
              <a:defRPr sz="1000"/>
            </a:lvl3pPr>
            <a:lvl4pPr>
              <a:defRPr sz="1000"/>
            </a:lvl4pPr>
            <a:lvl5pPr>
              <a:defRPr sz="1000"/>
            </a:lvl5pPr>
          </a:lstStyle>
          <a:p>
            <a:pPr lvl="0"/>
            <a:r>
              <a:rPr lang="pl-PL" dirty="0"/>
              <a:t>E-mail</a:t>
            </a:r>
          </a:p>
        </p:txBody>
      </p:sp>
      <p:sp>
        <p:nvSpPr>
          <p:cNvPr id="49" name="Symbol zastępczy tekstu 3"/>
          <p:cNvSpPr>
            <a:spLocks noGrp="1"/>
          </p:cNvSpPr>
          <p:nvPr>
            <p:ph type="body" sz="quarter" idx="36" hasCustomPrompt="1"/>
          </p:nvPr>
        </p:nvSpPr>
        <p:spPr>
          <a:xfrm>
            <a:off x="9767888" y="3875188"/>
            <a:ext cx="2424112" cy="242887"/>
          </a:xfrm>
        </p:spPr>
        <p:txBody>
          <a:bodyPr>
            <a:noAutofit/>
          </a:bodyPr>
          <a:lstStyle>
            <a:lvl1pPr>
              <a:defRPr sz="1000" b="1"/>
            </a:lvl1pPr>
            <a:lvl2pPr>
              <a:defRPr sz="1000"/>
            </a:lvl2pPr>
            <a:lvl3pPr>
              <a:defRPr sz="1000"/>
            </a:lvl3pPr>
            <a:lvl4pPr>
              <a:defRPr sz="1000"/>
            </a:lvl4pPr>
            <a:lvl5pPr>
              <a:defRPr sz="1000"/>
            </a:lvl5pPr>
          </a:lstStyle>
          <a:p>
            <a:pPr lvl="0"/>
            <a:r>
              <a:rPr lang="pl-PL" dirty="0"/>
              <a:t>Imię i nazwisko</a:t>
            </a:r>
          </a:p>
        </p:txBody>
      </p:sp>
      <p:sp>
        <p:nvSpPr>
          <p:cNvPr id="50" name="Symbol zastępczy tekstu 3"/>
          <p:cNvSpPr>
            <a:spLocks noGrp="1"/>
          </p:cNvSpPr>
          <p:nvPr>
            <p:ph type="body" sz="quarter" idx="37" hasCustomPrompt="1"/>
          </p:nvPr>
        </p:nvSpPr>
        <p:spPr>
          <a:xfrm>
            <a:off x="9767888" y="4043769"/>
            <a:ext cx="2424112" cy="507000"/>
          </a:xfrm>
        </p:spPr>
        <p:txBody>
          <a:bodyPr>
            <a:noAutofit/>
          </a:bodyPr>
          <a:lstStyle>
            <a:lvl1pPr>
              <a:defRPr sz="1000" b="0">
                <a:solidFill>
                  <a:srgbClr val="9D9D9D"/>
                </a:solidFill>
              </a:defRPr>
            </a:lvl1pPr>
            <a:lvl2pPr>
              <a:defRPr sz="1000"/>
            </a:lvl2pPr>
            <a:lvl3pPr>
              <a:defRPr sz="1000"/>
            </a:lvl3pPr>
            <a:lvl4pPr>
              <a:defRPr sz="1000"/>
            </a:lvl4pPr>
            <a:lvl5pPr>
              <a:defRPr sz="1000"/>
            </a:lvl5pPr>
          </a:lstStyle>
          <a:p>
            <a:pPr lvl="0"/>
            <a:r>
              <a:rPr lang="pl-PL" dirty="0"/>
              <a:t>Stanowisko</a:t>
            </a:r>
          </a:p>
        </p:txBody>
      </p:sp>
      <p:sp>
        <p:nvSpPr>
          <p:cNvPr id="51" name="Symbol zastępczy tekstu 3"/>
          <p:cNvSpPr>
            <a:spLocks noGrp="1"/>
          </p:cNvSpPr>
          <p:nvPr>
            <p:ph type="body" sz="quarter" idx="38" hasCustomPrompt="1"/>
          </p:nvPr>
        </p:nvSpPr>
        <p:spPr>
          <a:xfrm>
            <a:off x="9767888" y="4550769"/>
            <a:ext cx="2424112" cy="242887"/>
          </a:xfrm>
        </p:spPr>
        <p:txBody>
          <a:bodyPr>
            <a:noAutofit/>
          </a:bodyPr>
          <a:lstStyle>
            <a:lvl1pPr>
              <a:defRPr sz="1000" b="0">
                <a:solidFill>
                  <a:schemeClr val="tx1"/>
                </a:solidFill>
              </a:defRPr>
            </a:lvl1pPr>
            <a:lvl2pPr>
              <a:defRPr sz="1000"/>
            </a:lvl2pPr>
            <a:lvl3pPr>
              <a:defRPr sz="1000"/>
            </a:lvl3pPr>
            <a:lvl4pPr>
              <a:defRPr sz="1000"/>
            </a:lvl4pPr>
            <a:lvl5pPr>
              <a:defRPr sz="1000"/>
            </a:lvl5pPr>
          </a:lstStyle>
          <a:p>
            <a:pPr lvl="0"/>
            <a:r>
              <a:rPr lang="pl-PL" dirty="0"/>
              <a:t>Zespół</a:t>
            </a:r>
          </a:p>
        </p:txBody>
      </p:sp>
      <p:sp>
        <p:nvSpPr>
          <p:cNvPr id="52" name="Symbol zastępczy tekstu 3"/>
          <p:cNvSpPr>
            <a:spLocks noGrp="1"/>
          </p:cNvSpPr>
          <p:nvPr>
            <p:ph type="body" sz="quarter" idx="39" hasCustomPrompt="1"/>
          </p:nvPr>
        </p:nvSpPr>
        <p:spPr>
          <a:xfrm>
            <a:off x="9767888" y="5079890"/>
            <a:ext cx="2424112" cy="242887"/>
          </a:xfrm>
        </p:spPr>
        <p:txBody>
          <a:bodyPr>
            <a:noAutofit/>
          </a:bodyPr>
          <a:lstStyle>
            <a:lvl1pPr>
              <a:defRPr sz="1000" b="0">
                <a:solidFill>
                  <a:srgbClr val="EA5B0C"/>
                </a:solidFill>
              </a:defRPr>
            </a:lvl1pPr>
            <a:lvl2pPr>
              <a:defRPr sz="1000"/>
            </a:lvl2pPr>
            <a:lvl3pPr>
              <a:defRPr sz="1000"/>
            </a:lvl3pPr>
            <a:lvl4pPr>
              <a:defRPr sz="1000"/>
            </a:lvl4pPr>
            <a:lvl5pPr>
              <a:defRPr sz="1000"/>
            </a:lvl5pPr>
          </a:lstStyle>
          <a:p>
            <a:pPr lvl="0"/>
            <a:r>
              <a:rPr lang="pl-PL" dirty="0"/>
              <a:t>E-mail</a:t>
            </a:r>
          </a:p>
        </p:txBody>
      </p:sp>
    </p:spTree>
    <p:extLst>
      <p:ext uri="{BB962C8B-B14F-4D97-AF65-F5344CB8AC3E}">
        <p14:creationId xmlns:p14="http://schemas.microsoft.com/office/powerpoint/2010/main" val="2023015658"/>
      </p:ext>
    </p:extLst>
  </p:cSld>
  <p:clrMapOvr>
    <a:masterClrMapping/>
  </p:clrMapOvr>
  <p:extLst>
    <p:ext uri="{DCECCB84-F9BA-43D5-87BE-67443E8EF086}">
      <p15:sldGuideLst xmlns:p15="http://schemas.microsoft.com/office/powerpoint/2012/main">
        <p15:guide id="1" orient="horz" pos="300">
          <p15:clr>
            <a:srgbClr val="FBAE40"/>
          </p15:clr>
        </p15:guide>
        <p15:guide id="2" pos="3659" userDrawn="1">
          <p15:clr>
            <a:srgbClr val="FBAE40"/>
          </p15:clr>
        </p15:guide>
        <p15:guide id="3" pos="1391">
          <p15:clr>
            <a:srgbClr val="FBAE40"/>
          </p15:clr>
        </p15:guide>
        <p15:guide id="4" orient="horz" pos="527">
          <p15:clr>
            <a:srgbClr val="FBAE40"/>
          </p15:clr>
        </p15:guide>
        <p15:guide id="5" pos="6153" userDrawn="1">
          <p15:clr>
            <a:srgbClr val="FBAE40"/>
          </p15:clr>
        </p15:guide>
        <p15:guide id="6" orient="horz" pos="1275" userDrawn="1">
          <p15:clr>
            <a:srgbClr val="FBAE40"/>
          </p15:clr>
        </p15:guide>
        <p15:guide id="7" orient="horz" pos="3929">
          <p15:clr>
            <a:srgbClr val="FBAE40"/>
          </p15:clr>
        </p15:guide>
        <p15:guide id="8" pos="25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ta prawna">
    <p:spTree>
      <p:nvGrpSpPr>
        <p:cNvPr id="1" name=""/>
        <p:cNvGrpSpPr/>
        <p:nvPr/>
      </p:nvGrpSpPr>
      <p:grpSpPr>
        <a:xfrm>
          <a:off x="0" y="0"/>
          <a:ext cx="0" cy="0"/>
          <a:chOff x="0" y="0"/>
          <a:chExt cx="0" cy="0"/>
        </a:xfrm>
      </p:grpSpPr>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08213" y="1121707"/>
            <a:ext cx="9600582"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cxnSp>
        <p:nvCxnSpPr>
          <p:cNvPr id="13" name="Łącznik prosty 12">
            <a:extLst>
              <a:ext uri="{FF2B5EF4-FFF2-40B4-BE49-F238E27FC236}">
                <a16:creationId xmlns:a16="http://schemas.microsoft.com/office/drawing/2014/main" id="{33CE781C-8CDC-AA40-AF7B-0845A34DBA70}"/>
              </a:ext>
            </a:extLst>
          </p:cNvPr>
          <p:cNvCxnSpPr>
            <a:cxnSpLocks/>
          </p:cNvCxnSpPr>
          <p:nvPr userDrawn="1"/>
        </p:nvCxnSpPr>
        <p:spPr>
          <a:xfrm>
            <a:off x="407988" y="5964518"/>
            <a:ext cx="114008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pole tekstowe 15"/>
          <p:cNvSpPr txBox="1"/>
          <p:nvPr userDrawn="1"/>
        </p:nvSpPr>
        <p:spPr>
          <a:xfrm>
            <a:off x="2208213" y="1134736"/>
            <a:ext cx="9575799" cy="2364045"/>
          </a:xfrm>
          <a:prstGeom prst="rect">
            <a:avLst/>
          </a:prstGeom>
          <a:noFill/>
        </p:spPr>
        <p:txBody>
          <a:bodyPr wrap="square" rtlCol="0">
            <a:spAutoFit/>
          </a:bodyPr>
          <a:lstStyle/>
          <a:p>
            <a:pPr algn="just">
              <a:lnSpc>
                <a:spcPct val="120000"/>
              </a:lnSpc>
              <a:spcBef>
                <a:spcPts val="300"/>
              </a:spcBef>
              <a:spcAft>
                <a:spcPts val="600"/>
              </a:spcAft>
            </a:pPr>
            <a:r>
              <a:rPr lang="pl-PL" sz="1400" dirty="0">
                <a:latin typeface="Verdana" panose="020B0604030504040204" pitchFamily="34" charset="0"/>
                <a:ea typeface="Verdana" panose="020B0604030504040204" pitchFamily="34" charset="0"/>
              </a:rPr>
              <a:t>Wszelkie informacje zawarte w niniejszej prezentacji są dostępne nieodpłatnie. Publikacja nie ma charakteru reklamowego i służy wyłącznie celom informacyjnym. Żadnej z informacji zawartych w niniejszym materiale nie należy traktować jako porady prawnej ani oferty handlowej, w tym w rozumieniu art. 66 § 1 Kodeksu cywilnego. </a:t>
            </a:r>
          </a:p>
          <a:p>
            <a:pPr algn="just">
              <a:lnSpc>
                <a:spcPct val="120000"/>
              </a:lnSpc>
              <a:spcBef>
                <a:spcPts val="300"/>
              </a:spcBef>
              <a:spcAft>
                <a:spcPts val="600"/>
              </a:spcAft>
            </a:pPr>
            <a:endParaRPr lang="pl-PL" sz="1400" dirty="0">
              <a:latin typeface="Verdana" panose="020B0604030504040204" pitchFamily="34" charset="0"/>
              <a:ea typeface="Verdana" panose="020B0604030504040204" pitchFamily="34" charset="0"/>
            </a:endParaRPr>
          </a:p>
          <a:p>
            <a:pPr algn="just">
              <a:lnSpc>
                <a:spcPct val="120000"/>
              </a:lnSpc>
              <a:spcBef>
                <a:spcPts val="300"/>
              </a:spcBef>
              <a:spcAft>
                <a:spcPts val="600"/>
              </a:spcAft>
            </a:pPr>
            <a:r>
              <a:rPr lang="pl-PL" sz="1400" dirty="0">
                <a:latin typeface="Verdana" panose="020B0604030504040204" pitchFamily="34" charset="0"/>
                <a:ea typeface="Verdana" panose="020B0604030504040204" pitchFamily="34" charset="0"/>
              </a:rPr>
              <a:t>JDP DRAPAŁA &amp; PARTNERS Sp. j. niniejszym wyłącza swoją odpowiedzialność tytułem jakichkolwiek roszczeń, strat, żądań lub szkód wynikających lub związanych z korzystaniem z informacji, treści lub materiałów zawartych w prezentacji. </a:t>
            </a:r>
          </a:p>
        </p:txBody>
      </p:sp>
      <p:sp>
        <p:nvSpPr>
          <p:cNvPr id="17" name="pole tekstowe 16">
            <a:extLst>
              <a:ext uri="{FF2B5EF4-FFF2-40B4-BE49-F238E27FC236}">
                <a16:creationId xmlns:a16="http://schemas.microsoft.com/office/drawing/2014/main" id="{76B16F62-7AB7-9F42-B160-FF3415E426F0}"/>
              </a:ext>
            </a:extLst>
          </p:cNvPr>
          <p:cNvSpPr txBox="1"/>
          <p:nvPr userDrawn="1"/>
        </p:nvSpPr>
        <p:spPr>
          <a:xfrm>
            <a:off x="2208214" y="468378"/>
            <a:ext cx="9575798" cy="369332"/>
          </a:xfrm>
          <a:prstGeom prst="rect">
            <a:avLst/>
          </a:prstGeom>
          <a:noFill/>
        </p:spPr>
        <p:txBody>
          <a:bodyPr wrap="square" rtlCol="0">
            <a:spAutoFit/>
          </a:bodyPr>
          <a:lstStyle/>
          <a:p>
            <a:r>
              <a:rPr lang="pl-PL" b="1" dirty="0">
                <a:latin typeface="Verdana" panose="020B0604030504040204" pitchFamily="34" charset="0"/>
                <a:ea typeface="Verdana" panose="020B0604030504040204" pitchFamily="34" charset="0"/>
                <a:cs typeface="Helvetica Neue"/>
                <a:sym typeface="Helvetica Neue"/>
              </a:rPr>
              <a:t>Nota prawna</a:t>
            </a:r>
          </a:p>
        </p:txBody>
      </p:sp>
      <p:sp>
        <p:nvSpPr>
          <p:cNvPr id="18" name="Prostokąt 17">
            <a:extLst>
              <a:ext uri="{FF2B5EF4-FFF2-40B4-BE49-F238E27FC236}">
                <a16:creationId xmlns:a16="http://schemas.microsoft.com/office/drawing/2014/main" id="{FCD00B6D-F78E-0A47-9B56-7D63CC9CA3A0}"/>
              </a:ext>
            </a:extLst>
          </p:cNvPr>
          <p:cNvSpPr/>
          <p:nvPr userDrawn="1"/>
        </p:nvSpPr>
        <p:spPr>
          <a:xfrm>
            <a:off x="5276705" y="6058794"/>
            <a:ext cx="1638590" cy="784830"/>
          </a:xfrm>
          <a:prstGeom prst="rect">
            <a:avLst/>
          </a:prstGeom>
        </p:spPr>
        <p:txBody>
          <a:bodyPr wrap="none">
            <a:spAutoFit/>
          </a:bodyPr>
          <a:lstStyle/>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T : +48 22 246 00 30 </a:t>
            </a:r>
          </a:p>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F : +48 22 246 00 31 </a:t>
            </a:r>
          </a:p>
          <a:p>
            <a:pPr lvl="0">
              <a:lnSpc>
                <a:spcPct val="150000"/>
              </a:lnSpc>
            </a:pPr>
            <a:endParaRPr lang="pl-PL" sz="1000" dirty="0">
              <a:latin typeface="Verdana" panose="020B0604030504040204" pitchFamily="34" charset="0"/>
              <a:ea typeface="Verdana" panose="020B0604030504040204" pitchFamily="34" charset="0"/>
              <a:cs typeface="Helvetica Neue"/>
              <a:sym typeface="Helvetica Neue"/>
            </a:endParaRPr>
          </a:p>
        </p:txBody>
      </p:sp>
      <p:sp>
        <p:nvSpPr>
          <p:cNvPr id="19" name="Prostokąt 18">
            <a:extLst>
              <a:ext uri="{FF2B5EF4-FFF2-40B4-BE49-F238E27FC236}">
                <a16:creationId xmlns:a16="http://schemas.microsoft.com/office/drawing/2014/main" id="{A90B2707-E8C2-4048-BEE8-C60DE749A1C3}"/>
              </a:ext>
            </a:extLst>
          </p:cNvPr>
          <p:cNvSpPr/>
          <p:nvPr userDrawn="1"/>
        </p:nvSpPr>
        <p:spPr>
          <a:xfrm>
            <a:off x="310703" y="6058794"/>
            <a:ext cx="2762295" cy="553998"/>
          </a:xfrm>
          <a:prstGeom prst="rect">
            <a:avLst/>
          </a:prstGeom>
        </p:spPr>
        <p:txBody>
          <a:bodyPr wrap="none">
            <a:spAutoFit/>
          </a:bodyPr>
          <a:lstStyle/>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JDP DRAPAŁA &amp; PARTNERS Sp. j. </a:t>
            </a:r>
          </a:p>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ul. Bonifraterska 17, 00-203 Warszawa </a:t>
            </a:r>
          </a:p>
        </p:txBody>
      </p:sp>
      <p:sp>
        <p:nvSpPr>
          <p:cNvPr id="20" name="Prostokąt 19">
            <a:extLst>
              <a:ext uri="{FF2B5EF4-FFF2-40B4-BE49-F238E27FC236}">
                <a16:creationId xmlns:a16="http://schemas.microsoft.com/office/drawing/2014/main" id="{9970872E-028C-C540-A02E-9CD34EA19E03}"/>
              </a:ext>
            </a:extLst>
          </p:cNvPr>
          <p:cNvSpPr/>
          <p:nvPr userDrawn="1"/>
        </p:nvSpPr>
        <p:spPr>
          <a:xfrm>
            <a:off x="8665658" y="6092534"/>
            <a:ext cx="3526342" cy="784830"/>
          </a:xfrm>
          <a:prstGeom prst="rect">
            <a:avLst/>
          </a:prstGeom>
        </p:spPr>
        <p:txBody>
          <a:bodyPr wrap="square">
            <a:spAutoFit/>
          </a:bodyPr>
          <a:lstStyle/>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Sąd Rejonowy dla m.st. Warszawy, XII Wydział Gospodarczy Krajowego Rejestru Sądowego</a:t>
            </a:r>
          </a:p>
          <a:p>
            <a:pPr lvl="0">
              <a:lnSpc>
                <a:spcPct val="150000"/>
              </a:lnSpc>
            </a:pPr>
            <a:endParaRPr lang="pl-PL" sz="1000" dirty="0">
              <a:latin typeface="Verdana" panose="020B0604030504040204" pitchFamily="34" charset="0"/>
              <a:ea typeface="Verdana" panose="020B0604030504040204" pitchFamily="34" charset="0"/>
              <a:cs typeface="Helvetica Neue"/>
              <a:sym typeface="Helvetica Neue"/>
            </a:endParaRPr>
          </a:p>
        </p:txBody>
      </p:sp>
    </p:spTree>
    <p:extLst>
      <p:ext uri="{BB962C8B-B14F-4D97-AF65-F5344CB8AC3E}">
        <p14:creationId xmlns:p14="http://schemas.microsoft.com/office/powerpoint/2010/main" val="1333870136"/>
      </p:ext>
    </p:extLst>
  </p:cSld>
  <p:clrMapOvr>
    <a:masterClrMapping/>
  </p:clrMapOvr>
  <p:extLst>
    <p:ext uri="{DCECCB84-F9BA-43D5-87BE-67443E8EF086}">
      <p15:sldGuideLst xmlns:p15="http://schemas.microsoft.com/office/powerpoint/2012/main">
        <p15:guide id="1" orient="horz" pos="300">
          <p15:clr>
            <a:srgbClr val="FBAE40"/>
          </p15:clr>
        </p15:guide>
        <p15:guide id="2" pos="1980">
          <p15:clr>
            <a:srgbClr val="FBAE40"/>
          </p15:clr>
        </p15:guide>
        <p15:guide id="3" pos="1391">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25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Symbol zastępczy zawartości 2"/>
          <p:cNvSpPr>
            <a:spLocks noGrp="1"/>
          </p:cNvSpPr>
          <p:nvPr>
            <p:ph idx="1" hasCustomPrompt="1"/>
          </p:nvPr>
        </p:nvSpPr>
        <p:spPr>
          <a:xfrm>
            <a:off x="5195888" y="1989137"/>
            <a:ext cx="586845" cy="4187825"/>
          </a:xfrm>
          <a:prstGeom prst="rect">
            <a:avLst/>
          </a:prstGeom>
        </p:spPr>
        <p:txBody>
          <a:bodyPr/>
          <a:lstStyle>
            <a:lvl1pPr marL="0" indent="0">
              <a:lnSpc>
                <a:spcPct val="100000"/>
              </a:lnSpc>
              <a:spcBef>
                <a:spcPts val="0"/>
              </a:spcBef>
              <a:spcAft>
                <a:spcPts val="0"/>
              </a:spcAft>
              <a:buNone/>
              <a:defRPr sz="1800">
                <a:latin typeface="Verdana" panose="020B0604030504040204" pitchFamily="34" charset="0"/>
                <a:ea typeface="Verdana" panose="020B0604030504040204" pitchFamily="34" charset="0"/>
              </a:defRPr>
            </a:lvl1pPr>
          </a:lstStyle>
          <a:p>
            <a:pPr lvl="0"/>
            <a:r>
              <a:rPr lang="pl-PL" dirty="0"/>
              <a:t>01.</a:t>
            </a:r>
          </a:p>
          <a:p>
            <a:pPr lvl="0"/>
            <a:endParaRPr lang="pl-PL" dirty="0"/>
          </a:p>
          <a:p>
            <a:pPr lvl="0"/>
            <a:r>
              <a:rPr lang="pl-PL" dirty="0"/>
              <a:t>02.</a:t>
            </a:r>
          </a:p>
          <a:p>
            <a:pPr lvl="0"/>
            <a:endParaRPr lang="pl-PL" dirty="0"/>
          </a:p>
          <a:p>
            <a:pPr lvl="0"/>
            <a:r>
              <a:rPr lang="pl-PL" dirty="0"/>
              <a:t>03.</a:t>
            </a:r>
          </a:p>
          <a:p>
            <a:pPr lvl="0"/>
            <a:endParaRPr lang="pl-PL" dirty="0"/>
          </a:p>
          <a:p>
            <a:pPr lvl="0"/>
            <a:r>
              <a:rPr lang="pl-PL" dirty="0"/>
              <a:t>04.</a:t>
            </a:r>
          </a:p>
        </p:txBody>
      </p:sp>
      <p:pic>
        <p:nvPicPr>
          <p:cNvPr id="7" name="Obraz 6">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8" name="pole tekstowe 7"/>
          <p:cNvSpPr txBox="1"/>
          <p:nvPr userDrawn="1"/>
        </p:nvSpPr>
        <p:spPr>
          <a:xfrm>
            <a:off x="323318" y="1989137"/>
            <a:ext cx="2182812" cy="369332"/>
          </a:xfrm>
          <a:prstGeom prst="rect">
            <a:avLst/>
          </a:prstGeom>
          <a:noFill/>
        </p:spPr>
        <p:txBody>
          <a:bodyPr wrap="square" rtlCol="0">
            <a:spAutoFit/>
          </a:bodyPr>
          <a:lstStyle/>
          <a:p>
            <a:r>
              <a:rPr lang="pl-PL" dirty="0">
                <a:solidFill>
                  <a:srgbClr val="EA5B0C"/>
                </a:solidFill>
                <a:latin typeface="Verdana" panose="020B0604030504040204" pitchFamily="34" charset="0"/>
                <a:ea typeface="Verdana" panose="020B0604030504040204" pitchFamily="34" charset="0"/>
              </a:rPr>
              <a:t>Agenda</a:t>
            </a:r>
          </a:p>
        </p:txBody>
      </p:sp>
      <p:sp>
        <p:nvSpPr>
          <p:cNvPr id="10" name="Symbol zastępczy tekstu 9"/>
          <p:cNvSpPr>
            <a:spLocks noGrp="1"/>
          </p:cNvSpPr>
          <p:nvPr>
            <p:ph type="body" sz="quarter" idx="13" hasCustomPrompt="1"/>
          </p:nvPr>
        </p:nvSpPr>
        <p:spPr>
          <a:xfrm>
            <a:off x="5783263" y="1989138"/>
            <a:ext cx="4224337" cy="4187824"/>
          </a:xfrm>
          <a:prstGeom prst="rect">
            <a:avLst/>
          </a:prstGeom>
        </p:spPr>
        <p:txBody>
          <a:bodyPr/>
          <a:lstStyle>
            <a:lvl1pPr marL="0" indent="0">
              <a:lnSpc>
                <a:spcPct val="100000"/>
              </a:lnSpc>
              <a:spcBef>
                <a:spcPts val="0"/>
              </a:spcBef>
              <a:spcAft>
                <a:spcPts val="0"/>
              </a:spcAft>
              <a:buNone/>
              <a:defRPr sz="1800" baseline="0">
                <a:latin typeface="Verdana" panose="020B0604030504040204" pitchFamily="34" charset="0"/>
                <a:ea typeface="Verdana" panose="020B0604030504040204" pitchFamily="34" charset="0"/>
              </a:defRPr>
            </a:lvl1pPr>
            <a:lvl2pPr>
              <a:lnSpc>
                <a:spcPct val="120000"/>
              </a:lnSpc>
              <a:spcBef>
                <a:spcPts val="300"/>
              </a:spcBef>
              <a:spcAft>
                <a:spcPts val="600"/>
              </a:spcAft>
              <a:defRPr sz="1800">
                <a:latin typeface="+mj-lt"/>
              </a:defRPr>
            </a:lvl2pPr>
            <a:lvl3pPr>
              <a:lnSpc>
                <a:spcPct val="120000"/>
              </a:lnSpc>
              <a:spcBef>
                <a:spcPts val="300"/>
              </a:spcBef>
              <a:spcAft>
                <a:spcPts val="600"/>
              </a:spcAft>
              <a:defRPr sz="1800">
                <a:latin typeface="+mj-lt"/>
              </a:defRPr>
            </a:lvl3pPr>
            <a:lvl4pPr>
              <a:lnSpc>
                <a:spcPct val="120000"/>
              </a:lnSpc>
              <a:spcBef>
                <a:spcPts val="300"/>
              </a:spcBef>
              <a:spcAft>
                <a:spcPts val="600"/>
              </a:spcAft>
              <a:defRPr sz="1800">
                <a:latin typeface="+mj-lt"/>
              </a:defRPr>
            </a:lvl4pPr>
            <a:lvl5pPr>
              <a:lnSpc>
                <a:spcPct val="120000"/>
              </a:lnSpc>
              <a:spcBef>
                <a:spcPts val="300"/>
              </a:spcBef>
              <a:spcAft>
                <a:spcPts val="600"/>
              </a:spcAft>
              <a:defRPr sz="1800">
                <a:latin typeface="+mj-lt"/>
              </a:defRPr>
            </a:lvl5pPr>
          </a:lstStyle>
          <a:p>
            <a:pPr lvl="0"/>
            <a:r>
              <a:rPr lang="pl-PL" dirty="0"/>
              <a:t>Poziom 1</a:t>
            </a:r>
          </a:p>
          <a:p>
            <a:pPr lvl="0"/>
            <a:endParaRPr lang="pl-PL" dirty="0"/>
          </a:p>
          <a:p>
            <a:pPr lvl="0"/>
            <a:r>
              <a:rPr lang="pl-PL" dirty="0"/>
              <a:t>Poziom 2</a:t>
            </a:r>
          </a:p>
          <a:p>
            <a:pPr lvl="0"/>
            <a:endParaRPr lang="pl-PL" dirty="0"/>
          </a:p>
          <a:p>
            <a:pPr lvl="0"/>
            <a:r>
              <a:rPr lang="pl-PL" dirty="0"/>
              <a:t>Poziom 3</a:t>
            </a:r>
          </a:p>
          <a:p>
            <a:pPr lvl="0"/>
            <a:endParaRPr lang="pl-PL" dirty="0"/>
          </a:p>
          <a:p>
            <a:pPr lvl="0"/>
            <a:r>
              <a:rPr lang="pl-PL" dirty="0"/>
              <a:t>Poziom 4</a:t>
            </a:r>
          </a:p>
        </p:txBody>
      </p:sp>
      <p:sp>
        <p:nvSpPr>
          <p:cNvPr id="12" name="Symbol zastępczy tekstu 11"/>
          <p:cNvSpPr>
            <a:spLocks noGrp="1"/>
          </p:cNvSpPr>
          <p:nvPr>
            <p:ph type="body" sz="quarter" idx="14" hasCustomPrompt="1"/>
          </p:nvPr>
        </p:nvSpPr>
        <p:spPr>
          <a:xfrm>
            <a:off x="10007600" y="1989138"/>
            <a:ext cx="1776413" cy="4187824"/>
          </a:xfrm>
          <a:prstGeom prst="rect">
            <a:avLst/>
          </a:prstGeom>
        </p:spPr>
        <p:txBody>
          <a:bodyPr/>
          <a:lstStyle>
            <a:lvl1pPr marL="0" indent="0">
              <a:lnSpc>
                <a:spcPct val="100000"/>
              </a:lnSpc>
              <a:spcBef>
                <a:spcPts val="0"/>
              </a:spcBef>
              <a:spcAft>
                <a:spcPts val="0"/>
              </a:spcAft>
              <a:buNone/>
              <a:defRPr sz="1800">
                <a:solidFill>
                  <a:srgbClr val="CFCFCF"/>
                </a:solidFill>
                <a:latin typeface="Verdana" panose="020B0604030504040204" pitchFamily="34" charset="0"/>
                <a:ea typeface="Verdana" panose="020B0604030504040204" pitchFamily="34" charset="0"/>
              </a:defRPr>
            </a:lvl1pPr>
            <a:lvl2pPr>
              <a:defRPr sz="1800">
                <a:solidFill>
                  <a:srgbClr val="CFCFCF"/>
                </a:solidFill>
                <a:latin typeface="+mj-lt"/>
              </a:defRPr>
            </a:lvl2pPr>
            <a:lvl3pPr>
              <a:defRPr sz="1800">
                <a:solidFill>
                  <a:srgbClr val="CFCFCF"/>
                </a:solidFill>
                <a:latin typeface="+mj-lt"/>
              </a:defRPr>
            </a:lvl3pPr>
            <a:lvl4pPr>
              <a:defRPr sz="1800">
                <a:solidFill>
                  <a:srgbClr val="CFCFCF"/>
                </a:solidFill>
                <a:latin typeface="+mj-lt"/>
              </a:defRPr>
            </a:lvl4pPr>
            <a:lvl5pPr>
              <a:defRPr sz="1800">
                <a:solidFill>
                  <a:srgbClr val="CFCFCF"/>
                </a:solidFill>
                <a:latin typeface="+mj-lt"/>
              </a:defRPr>
            </a:lvl5pPr>
          </a:lstStyle>
          <a:p>
            <a:pPr lvl="0"/>
            <a:r>
              <a:rPr lang="pl-PL" dirty="0"/>
              <a:t>Str. 01</a:t>
            </a:r>
          </a:p>
          <a:p>
            <a:pPr lvl="0"/>
            <a:endParaRPr lang="pl-PL" dirty="0"/>
          </a:p>
          <a:p>
            <a:pPr lvl="0"/>
            <a:r>
              <a:rPr lang="pl-PL" dirty="0"/>
              <a:t>Str. 02</a:t>
            </a:r>
          </a:p>
          <a:p>
            <a:pPr lvl="0"/>
            <a:endParaRPr lang="pl-PL" dirty="0"/>
          </a:p>
          <a:p>
            <a:pPr lvl="0"/>
            <a:r>
              <a:rPr lang="pl-PL" dirty="0"/>
              <a:t>Str. 03</a:t>
            </a:r>
          </a:p>
          <a:p>
            <a:pPr lvl="0"/>
            <a:endParaRPr lang="pl-PL" dirty="0"/>
          </a:p>
          <a:p>
            <a:pPr lvl="0"/>
            <a:r>
              <a:rPr lang="pl-PL" dirty="0"/>
              <a:t>Str. 04</a:t>
            </a:r>
          </a:p>
        </p:txBody>
      </p:sp>
      <p:sp>
        <p:nvSpPr>
          <p:cNvPr id="18" name="pole tekstowe 17"/>
          <p:cNvSpPr txBox="1"/>
          <p:nvPr userDrawn="1"/>
        </p:nvSpPr>
        <p:spPr>
          <a:xfrm>
            <a:off x="5157350" y="6237288"/>
            <a:ext cx="1880426" cy="276999"/>
          </a:xfrm>
          <a:prstGeom prst="rect">
            <a:avLst/>
          </a:prstGeom>
          <a:noFill/>
        </p:spPr>
        <p:txBody>
          <a:bodyPr wrap="square" rtlCol="0">
            <a:spAutoFit/>
          </a:bodyPr>
          <a:lstStyle/>
          <a:p>
            <a:pPr algn="ctr"/>
            <a:r>
              <a:rPr lang="pl-PL" sz="1200" dirty="0">
                <a:latin typeface="Verdana" panose="020B0604030504040204" pitchFamily="34" charset="0"/>
                <a:ea typeface="Verdana" panose="020B0604030504040204" pitchFamily="34" charset="0"/>
              </a:rPr>
              <a:t>jdp-law.pl</a:t>
            </a:r>
          </a:p>
        </p:txBody>
      </p:sp>
      <p:sp>
        <p:nvSpPr>
          <p:cNvPr id="9"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Tree>
    <p:extLst>
      <p:ext uri="{BB962C8B-B14F-4D97-AF65-F5344CB8AC3E}">
        <p14:creationId xmlns:p14="http://schemas.microsoft.com/office/powerpoint/2010/main" val="206496397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ajd końcowy_czarny">
    <p:spTree>
      <p:nvGrpSpPr>
        <p:cNvPr id="1" name=""/>
        <p:cNvGrpSpPr/>
        <p:nvPr/>
      </p:nvGrpSpPr>
      <p:grpSpPr>
        <a:xfrm>
          <a:off x="0" y="0"/>
          <a:ext cx="0" cy="0"/>
          <a:chOff x="0" y="0"/>
          <a:chExt cx="0" cy="0"/>
        </a:xfrm>
      </p:grpSpPr>
      <p:sp>
        <p:nvSpPr>
          <p:cNvPr id="9" name="Prostokąt 8"/>
          <p:cNvSpPr/>
          <p:nvPr userDrawn="1"/>
        </p:nvSpPr>
        <p:spPr>
          <a:xfrm>
            <a:off x="0" y="493"/>
            <a:ext cx="12192000" cy="68575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10" name="pole tekstowe 9">
            <a:extLst>
              <a:ext uri="{FF2B5EF4-FFF2-40B4-BE49-F238E27FC236}">
                <a16:creationId xmlns:a16="http://schemas.microsoft.com/office/drawing/2014/main" id="{CB72BBEF-6843-354C-8692-269AF6214BC4}"/>
              </a:ext>
            </a:extLst>
          </p:cNvPr>
          <p:cNvSpPr txBox="1"/>
          <p:nvPr userDrawn="1"/>
        </p:nvSpPr>
        <p:spPr>
          <a:xfrm>
            <a:off x="9742562" y="6002972"/>
            <a:ext cx="1550872" cy="261610"/>
          </a:xfrm>
          <a:prstGeom prst="rect">
            <a:avLst/>
          </a:prstGeom>
          <a:noFill/>
        </p:spPr>
        <p:txBody>
          <a:bodyPr wrap="square" rtlCol="0">
            <a:spAutoFit/>
          </a:bodyPr>
          <a:lstStyle/>
          <a:p>
            <a:pPr algn="r"/>
            <a:r>
              <a:rPr lang="pl-PL" sz="1100" dirty="0" err="1">
                <a:solidFill>
                  <a:schemeClr val="bg1"/>
                </a:solidFill>
                <a:latin typeface="Verdana" panose="020B0604030504040204" pitchFamily="34" charset="0"/>
                <a:ea typeface="Verdana" panose="020B0604030504040204" pitchFamily="34" charset="0"/>
              </a:rPr>
              <a:t>jdp-law.pl</a:t>
            </a:r>
            <a:endParaRPr lang="pl-PL" sz="1100" dirty="0">
              <a:solidFill>
                <a:schemeClr val="bg1"/>
              </a:solidFill>
              <a:latin typeface="Verdana" panose="020B0604030504040204" pitchFamily="34" charset="0"/>
              <a:ea typeface="Verdana" panose="020B0604030504040204" pitchFamily="34" charset="0"/>
            </a:endParaRPr>
          </a:p>
        </p:txBody>
      </p:sp>
      <p:sp>
        <p:nvSpPr>
          <p:cNvPr id="11" name="Google Shape;59;p15">
            <a:extLst>
              <a:ext uri="{FF2B5EF4-FFF2-40B4-BE49-F238E27FC236}">
                <a16:creationId xmlns:a16="http://schemas.microsoft.com/office/drawing/2014/main" id="{EC5604E0-313E-BF4E-9CFC-4891B6FD9041}"/>
              </a:ext>
            </a:extLst>
          </p:cNvPr>
          <p:cNvSpPr txBox="1"/>
          <p:nvPr userDrawn="1"/>
        </p:nvSpPr>
        <p:spPr>
          <a:xfrm>
            <a:off x="2564588" y="5728771"/>
            <a:ext cx="4562198" cy="1106693"/>
          </a:xfrm>
          <a:prstGeom prst="rect">
            <a:avLst/>
          </a:prstGeom>
          <a:noFill/>
          <a:ln>
            <a:noFill/>
          </a:ln>
        </p:spPr>
        <p:txBody>
          <a:bodyPr spcFirstLastPara="1" wrap="square" lIns="19050" tIns="19050" rIns="19050" bIns="19050" anchor="t" anchorCtr="0">
            <a:noAutofit/>
          </a:bodyPr>
          <a:lstStyle/>
          <a:p>
            <a:pPr lvl="0">
              <a:lnSpc>
                <a:spcPct val="150000"/>
              </a:lnSpc>
              <a:buClr>
                <a:srgbClr val="FFFFFF"/>
              </a:buClr>
              <a:buSzPts val="6000"/>
            </a:pPr>
            <a:r>
              <a:rPr lang="pl-PL" sz="2400" dirty="0">
                <a:solidFill>
                  <a:schemeClr val="bg1"/>
                </a:solidFill>
                <a:latin typeface="Verdana" panose="020B0604030504040204" pitchFamily="34" charset="0"/>
                <a:ea typeface="Verdana" panose="020B0604030504040204" pitchFamily="34" charset="0"/>
                <a:cs typeface="Proxima Nova"/>
                <a:sym typeface="Proxima Nova"/>
              </a:rPr>
              <a:t>Dziękujemy za Państwa czas.</a:t>
            </a:r>
          </a:p>
        </p:txBody>
      </p:sp>
      <p:pic>
        <p:nvPicPr>
          <p:cNvPr id="2" name="Obraz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981" y="93624"/>
            <a:ext cx="1342630" cy="852345"/>
          </a:xfrm>
          <a:prstGeom prst="rect">
            <a:avLst/>
          </a:prstGeom>
        </p:spPr>
      </p:pic>
    </p:spTree>
    <p:extLst>
      <p:ext uri="{BB962C8B-B14F-4D97-AF65-F5344CB8AC3E}">
        <p14:creationId xmlns:p14="http://schemas.microsoft.com/office/powerpoint/2010/main" val="1695343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ajd końcowy_pomarańczowy">
    <p:spTree>
      <p:nvGrpSpPr>
        <p:cNvPr id="1" name=""/>
        <p:cNvGrpSpPr/>
        <p:nvPr/>
      </p:nvGrpSpPr>
      <p:grpSpPr>
        <a:xfrm>
          <a:off x="0" y="0"/>
          <a:ext cx="0" cy="0"/>
          <a:chOff x="0" y="0"/>
          <a:chExt cx="0" cy="0"/>
        </a:xfrm>
      </p:grpSpPr>
      <p:sp>
        <p:nvSpPr>
          <p:cNvPr id="9" name="Prostokąt 8"/>
          <p:cNvSpPr/>
          <p:nvPr userDrawn="1"/>
        </p:nvSpPr>
        <p:spPr>
          <a:xfrm>
            <a:off x="0" y="493"/>
            <a:ext cx="12192000" cy="6857507"/>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10" name="pole tekstowe 9">
            <a:extLst>
              <a:ext uri="{FF2B5EF4-FFF2-40B4-BE49-F238E27FC236}">
                <a16:creationId xmlns:a16="http://schemas.microsoft.com/office/drawing/2014/main" id="{CB72BBEF-6843-354C-8692-269AF6214BC4}"/>
              </a:ext>
            </a:extLst>
          </p:cNvPr>
          <p:cNvSpPr txBox="1"/>
          <p:nvPr userDrawn="1"/>
        </p:nvSpPr>
        <p:spPr>
          <a:xfrm>
            <a:off x="9742562" y="6002972"/>
            <a:ext cx="1550872" cy="261610"/>
          </a:xfrm>
          <a:prstGeom prst="rect">
            <a:avLst/>
          </a:prstGeom>
          <a:noFill/>
        </p:spPr>
        <p:txBody>
          <a:bodyPr wrap="square" rtlCol="0">
            <a:spAutoFit/>
          </a:bodyPr>
          <a:lstStyle/>
          <a:p>
            <a:pPr algn="r"/>
            <a:r>
              <a:rPr lang="pl-PL" sz="1100" dirty="0" err="1">
                <a:solidFill>
                  <a:schemeClr val="bg1"/>
                </a:solidFill>
                <a:latin typeface="Verdana" panose="020B0604030504040204" pitchFamily="34" charset="0"/>
                <a:ea typeface="Verdana" panose="020B0604030504040204" pitchFamily="34" charset="0"/>
              </a:rPr>
              <a:t>jdp-law.pl</a:t>
            </a:r>
            <a:endParaRPr lang="pl-PL" sz="1100" dirty="0">
              <a:solidFill>
                <a:schemeClr val="bg1"/>
              </a:solidFill>
              <a:latin typeface="Verdana" panose="020B0604030504040204" pitchFamily="34" charset="0"/>
              <a:ea typeface="Verdana" panose="020B0604030504040204" pitchFamily="34" charset="0"/>
            </a:endParaRPr>
          </a:p>
        </p:txBody>
      </p:sp>
      <p:sp>
        <p:nvSpPr>
          <p:cNvPr id="11" name="Google Shape;59;p15">
            <a:extLst>
              <a:ext uri="{FF2B5EF4-FFF2-40B4-BE49-F238E27FC236}">
                <a16:creationId xmlns:a16="http://schemas.microsoft.com/office/drawing/2014/main" id="{EC5604E0-313E-BF4E-9CFC-4891B6FD9041}"/>
              </a:ext>
            </a:extLst>
          </p:cNvPr>
          <p:cNvSpPr txBox="1"/>
          <p:nvPr userDrawn="1"/>
        </p:nvSpPr>
        <p:spPr>
          <a:xfrm>
            <a:off x="2564588" y="5728771"/>
            <a:ext cx="4562198" cy="1106693"/>
          </a:xfrm>
          <a:prstGeom prst="rect">
            <a:avLst/>
          </a:prstGeom>
          <a:noFill/>
          <a:ln>
            <a:noFill/>
          </a:ln>
        </p:spPr>
        <p:txBody>
          <a:bodyPr spcFirstLastPara="1" wrap="square" lIns="19050" tIns="19050" rIns="19050" bIns="19050" anchor="t" anchorCtr="0">
            <a:noAutofit/>
          </a:bodyPr>
          <a:lstStyle/>
          <a:p>
            <a:pPr lvl="0">
              <a:lnSpc>
                <a:spcPct val="150000"/>
              </a:lnSpc>
              <a:buClr>
                <a:srgbClr val="FFFFFF"/>
              </a:buClr>
              <a:buSzPts val="6000"/>
            </a:pPr>
            <a:r>
              <a:rPr lang="pl-PL" sz="2400" dirty="0">
                <a:solidFill>
                  <a:schemeClr val="bg1"/>
                </a:solidFill>
                <a:latin typeface="Verdana" panose="020B0604030504040204" pitchFamily="34" charset="0"/>
                <a:ea typeface="Verdana" panose="020B0604030504040204" pitchFamily="34" charset="0"/>
                <a:cs typeface="Proxima Nova"/>
                <a:sym typeface="Proxima Nova"/>
              </a:rPr>
              <a:t>Dziękujemy za Państwa czas.</a:t>
            </a:r>
          </a:p>
        </p:txBody>
      </p:sp>
      <p:pic>
        <p:nvPicPr>
          <p:cNvPr id="6" name="Obraz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981" y="93624"/>
            <a:ext cx="1342630" cy="852345"/>
          </a:xfrm>
          <a:prstGeom prst="rect">
            <a:avLst/>
          </a:prstGeom>
        </p:spPr>
      </p:pic>
    </p:spTree>
    <p:extLst>
      <p:ext uri="{BB962C8B-B14F-4D97-AF65-F5344CB8AC3E}">
        <p14:creationId xmlns:p14="http://schemas.microsoft.com/office/powerpoint/2010/main" val="3465294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ajd końcowy_szary">
    <p:spTree>
      <p:nvGrpSpPr>
        <p:cNvPr id="1" name=""/>
        <p:cNvGrpSpPr/>
        <p:nvPr/>
      </p:nvGrpSpPr>
      <p:grpSpPr>
        <a:xfrm>
          <a:off x="0" y="0"/>
          <a:ext cx="0" cy="0"/>
          <a:chOff x="0" y="0"/>
          <a:chExt cx="0" cy="0"/>
        </a:xfrm>
      </p:grpSpPr>
      <p:sp>
        <p:nvSpPr>
          <p:cNvPr id="9" name="Prostokąt 8"/>
          <p:cNvSpPr/>
          <p:nvPr userDrawn="1"/>
        </p:nvSpPr>
        <p:spPr>
          <a:xfrm>
            <a:off x="0" y="493"/>
            <a:ext cx="12192000" cy="6857507"/>
          </a:xfrm>
          <a:prstGeom prst="rect">
            <a:avLst/>
          </a:prstGeom>
          <a:solidFill>
            <a:srgbClr val="9D9D9D"/>
          </a:solidFill>
          <a:ln>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10" name="pole tekstowe 9">
            <a:extLst>
              <a:ext uri="{FF2B5EF4-FFF2-40B4-BE49-F238E27FC236}">
                <a16:creationId xmlns:a16="http://schemas.microsoft.com/office/drawing/2014/main" id="{CB72BBEF-6843-354C-8692-269AF6214BC4}"/>
              </a:ext>
            </a:extLst>
          </p:cNvPr>
          <p:cNvSpPr txBox="1"/>
          <p:nvPr userDrawn="1"/>
        </p:nvSpPr>
        <p:spPr>
          <a:xfrm>
            <a:off x="9742562" y="6002972"/>
            <a:ext cx="1550872" cy="261610"/>
          </a:xfrm>
          <a:prstGeom prst="rect">
            <a:avLst/>
          </a:prstGeom>
          <a:noFill/>
        </p:spPr>
        <p:txBody>
          <a:bodyPr wrap="square" rtlCol="0">
            <a:spAutoFit/>
          </a:bodyPr>
          <a:lstStyle/>
          <a:p>
            <a:pPr algn="r"/>
            <a:r>
              <a:rPr lang="pl-PL" sz="1100" dirty="0" err="1">
                <a:solidFill>
                  <a:schemeClr val="bg1"/>
                </a:solidFill>
                <a:latin typeface="Verdana" panose="020B0604030504040204" pitchFamily="34" charset="0"/>
                <a:ea typeface="Verdana" panose="020B0604030504040204" pitchFamily="34" charset="0"/>
              </a:rPr>
              <a:t>jdp-law.pl</a:t>
            </a:r>
            <a:endParaRPr lang="pl-PL" sz="1100" dirty="0">
              <a:solidFill>
                <a:schemeClr val="bg1"/>
              </a:solidFill>
              <a:latin typeface="Verdana" panose="020B0604030504040204" pitchFamily="34" charset="0"/>
              <a:ea typeface="Verdana" panose="020B0604030504040204" pitchFamily="34" charset="0"/>
            </a:endParaRPr>
          </a:p>
        </p:txBody>
      </p:sp>
      <p:sp>
        <p:nvSpPr>
          <p:cNvPr id="11" name="Google Shape;59;p15">
            <a:extLst>
              <a:ext uri="{FF2B5EF4-FFF2-40B4-BE49-F238E27FC236}">
                <a16:creationId xmlns:a16="http://schemas.microsoft.com/office/drawing/2014/main" id="{EC5604E0-313E-BF4E-9CFC-4891B6FD9041}"/>
              </a:ext>
            </a:extLst>
          </p:cNvPr>
          <p:cNvSpPr txBox="1"/>
          <p:nvPr userDrawn="1"/>
        </p:nvSpPr>
        <p:spPr>
          <a:xfrm>
            <a:off x="2564588" y="5728771"/>
            <a:ext cx="4562198" cy="1106693"/>
          </a:xfrm>
          <a:prstGeom prst="rect">
            <a:avLst/>
          </a:prstGeom>
          <a:noFill/>
          <a:ln>
            <a:noFill/>
          </a:ln>
        </p:spPr>
        <p:txBody>
          <a:bodyPr spcFirstLastPara="1" wrap="square" lIns="19050" tIns="19050" rIns="19050" bIns="19050" anchor="t" anchorCtr="0">
            <a:noAutofit/>
          </a:bodyPr>
          <a:lstStyle/>
          <a:p>
            <a:pPr lvl="0">
              <a:lnSpc>
                <a:spcPct val="150000"/>
              </a:lnSpc>
              <a:buClr>
                <a:srgbClr val="FFFFFF"/>
              </a:buClr>
              <a:buSzPts val="6000"/>
            </a:pPr>
            <a:r>
              <a:rPr lang="pl-PL" sz="2400" dirty="0">
                <a:solidFill>
                  <a:schemeClr val="bg1"/>
                </a:solidFill>
                <a:latin typeface="Verdana" panose="020B0604030504040204" pitchFamily="34" charset="0"/>
                <a:ea typeface="Verdana" panose="020B0604030504040204" pitchFamily="34" charset="0"/>
                <a:cs typeface="Proxima Nova"/>
                <a:sym typeface="Proxima Nova"/>
              </a:rPr>
              <a:t>Dziękujemy za Państwa czas.</a:t>
            </a:r>
          </a:p>
        </p:txBody>
      </p:sp>
      <p:pic>
        <p:nvPicPr>
          <p:cNvPr id="6" name="Obraz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981" y="93624"/>
            <a:ext cx="1342630" cy="852345"/>
          </a:xfrm>
          <a:prstGeom prst="rect">
            <a:avLst/>
          </a:prstGeom>
        </p:spPr>
      </p:pic>
    </p:spTree>
    <p:extLst>
      <p:ext uri="{BB962C8B-B14F-4D97-AF65-F5344CB8AC3E}">
        <p14:creationId xmlns:p14="http://schemas.microsoft.com/office/powerpoint/2010/main" val="875287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lajd tekstowy 03">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2208213" y="476250"/>
            <a:ext cx="9575799" cy="360363"/>
          </a:xfrm>
          <a:prstGeom prst="rect">
            <a:avLst/>
          </a:prstGeom>
        </p:spPr>
        <p:txBody>
          <a:bodyPr/>
          <a:lstStyle>
            <a:lvl1pPr>
              <a:defRPr sz="1800" b="1">
                <a:latin typeface="+mj-lt"/>
              </a:defRPr>
            </a:lvl1pPr>
          </a:lstStyle>
          <a:p>
            <a:r>
              <a:rPr lang="pl-PL" dirty="0"/>
              <a:t>KLIKNIJ, ABY EDYTOWAĆ STYL</a:t>
            </a:r>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08213" y="1121707"/>
            <a:ext cx="9600582"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flipV="1">
            <a:off x="3143250" y="6233457"/>
            <a:ext cx="8665545" cy="383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cxnSp>
        <p:nvCxnSpPr>
          <p:cNvPr id="13" name="Łącznik prosty 12">
            <a:extLst>
              <a:ext uri="{FF2B5EF4-FFF2-40B4-BE49-F238E27FC236}">
                <a16:creationId xmlns:a16="http://schemas.microsoft.com/office/drawing/2014/main" id="{33CE781C-8CDC-AA40-AF7B-0845A34DBA70}"/>
              </a:ext>
            </a:extLst>
          </p:cNvPr>
          <p:cNvCxnSpPr>
            <a:cxnSpLocks/>
          </p:cNvCxnSpPr>
          <p:nvPr userDrawn="1"/>
        </p:nvCxnSpPr>
        <p:spPr>
          <a:xfrm>
            <a:off x="2208207" y="6241119"/>
            <a:ext cx="9600582"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Symbol zastępczy numeru slajdu 4"/>
          <p:cNvSpPr>
            <a:spLocks noGrp="1"/>
          </p:cNvSpPr>
          <p:nvPr>
            <p:ph type="sldNum" sz="quarter" idx="17"/>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7" name="Symbol zastępczy tekstu 6"/>
          <p:cNvSpPr>
            <a:spLocks noGrp="1"/>
          </p:cNvSpPr>
          <p:nvPr>
            <p:ph type="body" sz="quarter" idx="18"/>
          </p:nvPr>
        </p:nvSpPr>
        <p:spPr>
          <a:xfrm>
            <a:off x="2208213" y="1135063"/>
            <a:ext cx="9601200" cy="5099050"/>
          </a:xfrm>
        </p:spPr>
        <p:txBody>
          <a:bodyPr/>
          <a:lstStyle>
            <a:lvl1pPr algn="just">
              <a:defRPr/>
            </a:lvl1pPr>
            <a:lvl2pPr algn="just">
              <a:defRPr/>
            </a:lvl2pPr>
            <a:lvl3pPr algn="just">
              <a:defRPr/>
            </a:lvl3pPr>
            <a:lvl4pPr algn="just">
              <a:defRPr/>
            </a:lvl4pPr>
          </a:lstStyle>
          <a:p>
            <a:pPr lvl="0"/>
            <a:r>
              <a:rPr lang="pl-PL" dirty="0"/>
              <a:t>Edytuj style wzorca tekstu</a:t>
            </a:r>
          </a:p>
          <a:p>
            <a:pPr lvl="1"/>
            <a:r>
              <a:rPr lang="pl-PL" dirty="0"/>
              <a:t>Drugi poziom</a:t>
            </a:r>
          </a:p>
          <a:p>
            <a:pPr lvl="2"/>
            <a:r>
              <a:rPr lang="pl-PL" dirty="0"/>
              <a:t>Trzeci poziom</a:t>
            </a:r>
          </a:p>
          <a:p>
            <a:pPr lvl="3"/>
            <a:r>
              <a:rPr lang="pl-PL" dirty="0"/>
              <a:t>Czwarty poziom</a:t>
            </a:r>
          </a:p>
        </p:txBody>
      </p:sp>
      <p:sp>
        <p:nvSpPr>
          <p:cNvPr id="8" name="Symbol zastępczy tekstu 7"/>
          <p:cNvSpPr>
            <a:spLocks noGrp="1"/>
          </p:cNvSpPr>
          <p:nvPr>
            <p:ph type="body" sz="quarter" idx="19"/>
          </p:nvPr>
        </p:nvSpPr>
        <p:spPr>
          <a:xfrm>
            <a:off x="2208213" y="836613"/>
            <a:ext cx="9601200" cy="285750"/>
          </a:xfrm>
        </p:spPr>
        <p:txBody>
          <a:bodyPr>
            <a:noAutofit/>
          </a:bodyPr>
          <a:lstStyle>
            <a:lvl1pPr>
              <a:defRPr sz="1600" i="1">
                <a:solidFill>
                  <a:srgbClr val="9D9D9D"/>
                </a:solidFill>
              </a:defRPr>
            </a:lvl1pPr>
          </a:lstStyle>
          <a:p>
            <a:pPr lvl="0"/>
            <a:r>
              <a:rPr lang="pl-PL" dirty="0"/>
              <a:t>Edytuj style wzorca tekstu</a:t>
            </a:r>
          </a:p>
        </p:txBody>
      </p:sp>
      <p:sp>
        <p:nvSpPr>
          <p:cNvPr id="16" name="Symbol zastępczy tekstu 15"/>
          <p:cNvSpPr>
            <a:spLocks noGrp="1"/>
          </p:cNvSpPr>
          <p:nvPr>
            <p:ph type="body" sz="quarter" idx="20"/>
          </p:nvPr>
        </p:nvSpPr>
        <p:spPr>
          <a:xfrm>
            <a:off x="398463" y="1135063"/>
            <a:ext cx="1809750" cy="503237"/>
          </a:xfrm>
        </p:spPr>
        <p:txBody>
          <a:bodyPr/>
          <a:lstStyle>
            <a:lvl1pPr>
              <a:defRPr>
                <a:solidFill>
                  <a:srgbClr val="EA5B0C"/>
                </a:solidFill>
              </a:defRPr>
            </a:lvl1pPr>
          </a:lstStyle>
          <a:p>
            <a:pPr lvl="0"/>
            <a:endParaRPr lang="pl-PL" dirty="0"/>
          </a:p>
        </p:txBody>
      </p:sp>
    </p:spTree>
    <p:extLst>
      <p:ext uri="{BB962C8B-B14F-4D97-AF65-F5344CB8AC3E}">
        <p14:creationId xmlns:p14="http://schemas.microsoft.com/office/powerpoint/2010/main" val="3649404953"/>
      </p:ext>
    </p:extLst>
  </p:cSld>
  <p:clrMapOvr>
    <a:masterClrMapping/>
  </p:clrMapOvr>
  <p:extLst>
    <p:ext uri="{DCECCB84-F9BA-43D5-87BE-67443E8EF086}">
      <p15:sldGuideLst xmlns:p15="http://schemas.microsoft.com/office/powerpoint/2012/main">
        <p15:guide id="1" orient="horz" pos="300">
          <p15:clr>
            <a:srgbClr val="FBAE40"/>
          </p15:clr>
        </p15:guide>
        <p15:guide id="2" pos="1980">
          <p15:clr>
            <a:srgbClr val="FBAE40"/>
          </p15:clr>
        </p15:guide>
        <p15:guide id="3" pos="1391">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25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F2876D-7EC1-4281-BF3B-0135B0575746}"/>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8F192CBE-52C2-4D39-992B-24678679F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85D1135-89C5-4C69-ABCF-E8F54772347E}"/>
              </a:ext>
            </a:extLst>
          </p:cNvPr>
          <p:cNvSpPr>
            <a:spLocks noGrp="1"/>
          </p:cNvSpPr>
          <p:nvPr>
            <p:ph type="dt" sz="half" idx="10"/>
          </p:nvPr>
        </p:nvSpPr>
        <p:spPr/>
        <p:txBody>
          <a:bodyPr/>
          <a:lstStyle/>
          <a:p>
            <a:fld id="{013A4A7E-1A83-488A-9A26-292F02E527FF}" type="datetimeFigureOut">
              <a:rPr lang="pl-PL" smtClean="0"/>
              <a:t>15.02.2023</a:t>
            </a:fld>
            <a:endParaRPr lang="pl-PL"/>
          </a:p>
        </p:txBody>
      </p:sp>
      <p:sp>
        <p:nvSpPr>
          <p:cNvPr id="5" name="Symbol zastępczy stopki 4">
            <a:extLst>
              <a:ext uri="{FF2B5EF4-FFF2-40B4-BE49-F238E27FC236}">
                <a16:creationId xmlns:a16="http://schemas.microsoft.com/office/drawing/2014/main" id="{32B7190D-E527-4265-BF31-99BAD92966B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B728319-A380-4E11-BFB7-65DA959A8AA3}"/>
              </a:ext>
            </a:extLst>
          </p:cNvPr>
          <p:cNvSpPr>
            <a:spLocks noGrp="1"/>
          </p:cNvSpPr>
          <p:nvPr>
            <p:ph type="sldNum" sz="quarter" idx="12"/>
          </p:nvPr>
        </p:nvSpPr>
        <p:spPr/>
        <p:txBody>
          <a:bodyPr/>
          <a:lstStyle/>
          <a:p>
            <a:fld id="{CB4D5373-8C20-4855-AF5F-839B457D6D5B}" type="slidenum">
              <a:rPr lang="pl-PL" smtClean="0"/>
              <a:t>‹#›</a:t>
            </a:fld>
            <a:endParaRPr lang="pl-PL"/>
          </a:p>
        </p:txBody>
      </p:sp>
    </p:spTree>
    <p:extLst>
      <p:ext uri="{BB962C8B-B14F-4D97-AF65-F5344CB8AC3E}">
        <p14:creationId xmlns:p14="http://schemas.microsoft.com/office/powerpoint/2010/main" val="142031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ECEAEA-B190-43EB-AC6D-8D36376A5AA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69B2FED-F83B-4FAA-A4A7-FA99DBC03375}"/>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D2ADD9E-D120-4933-8F27-3BCE2FAD0199}"/>
              </a:ext>
            </a:extLst>
          </p:cNvPr>
          <p:cNvSpPr>
            <a:spLocks noGrp="1"/>
          </p:cNvSpPr>
          <p:nvPr>
            <p:ph type="dt" sz="half" idx="10"/>
          </p:nvPr>
        </p:nvSpPr>
        <p:spPr/>
        <p:txBody>
          <a:bodyPr/>
          <a:lstStyle/>
          <a:p>
            <a:fld id="{013A4A7E-1A83-488A-9A26-292F02E527FF}" type="datetimeFigureOut">
              <a:rPr lang="pl-PL" smtClean="0"/>
              <a:t>15.02.2023</a:t>
            </a:fld>
            <a:endParaRPr lang="pl-PL"/>
          </a:p>
        </p:txBody>
      </p:sp>
      <p:sp>
        <p:nvSpPr>
          <p:cNvPr id="5" name="Symbol zastępczy stopki 4">
            <a:extLst>
              <a:ext uri="{FF2B5EF4-FFF2-40B4-BE49-F238E27FC236}">
                <a16:creationId xmlns:a16="http://schemas.microsoft.com/office/drawing/2014/main" id="{2D20568C-4BDC-48B8-8B2D-E494CE78414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9D9E5A1-6686-4973-9607-183623415038}"/>
              </a:ext>
            </a:extLst>
          </p:cNvPr>
          <p:cNvSpPr>
            <a:spLocks noGrp="1"/>
          </p:cNvSpPr>
          <p:nvPr>
            <p:ph type="sldNum" sz="quarter" idx="12"/>
          </p:nvPr>
        </p:nvSpPr>
        <p:spPr/>
        <p:txBody>
          <a:bodyPr/>
          <a:lstStyle/>
          <a:p>
            <a:fld id="{CB4D5373-8C20-4855-AF5F-839B457D6D5B}" type="slidenum">
              <a:rPr lang="pl-PL" smtClean="0"/>
              <a:t>‹#›</a:t>
            </a:fld>
            <a:endParaRPr lang="pl-PL"/>
          </a:p>
        </p:txBody>
      </p:sp>
    </p:spTree>
    <p:extLst>
      <p:ext uri="{BB962C8B-B14F-4D97-AF65-F5344CB8AC3E}">
        <p14:creationId xmlns:p14="http://schemas.microsoft.com/office/powerpoint/2010/main" val="1975161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4BA2CC-642D-47BD-A006-CB978D518829}"/>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1BBAD463-5109-4508-A772-D24CC2084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725A198D-B5AD-451D-8924-C940B8C39E41}"/>
              </a:ext>
            </a:extLst>
          </p:cNvPr>
          <p:cNvSpPr>
            <a:spLocks noGrp="1"/>
          </p:cNvSpPr>
          <p:nvPr>
            <p:ph type="dt" sz="half" idx="10"/>
          </p:nvPr>
        </p:nvSpPr>
        <p:spPr/>
        <p:txBody>
          <a:bodyPr/>
          <a:lstStyle/>
          <a:p>
            <a:fld id="{013A4A7E-1A83-488A-9A26-292F02E527FF}" type="datetimeFigureOut">
              <a:rPr lang="pl-PL" smtClean="0"/>
              <a:t>15.02.2023</a:t>
            </a:fld>
            <a:endParaRPr lang="pl-PL"/>
          </a:p>
        </p:txBody>
      </p:sp>
      <p:sp>
        <p:nvSpPr>
          <p:cNvPr id="5" name="Symbol zastępczy stopki 4">
            <a:extLst>
              <a:ext uri="{FF2B5EF4-FFF2-40B4-BE49-F238E27FC236}">
                <a16:creationId xmlns:a16="http://schemas.microsoft.com/office/drawing/2014/main" id="{91F9076C-09D4-4A05-B129-75A27D48522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0C43DE4-23BF-4355-9842-707373B538DF}"/>
              </a:ext>
            </a:extLst>
          </p:cNvPr>
          <p:cNvSpPr>
            <a:spLocks noGrp="1"/>
          </p:cNvSpPr>
          <p:nvPr>
            <p:ph type="sldNum" sz="quarter" idx="12"/>
          </p:nvPr>
        </p:nvSpPr>
        <p:spPr/>
        <p:txBody>
          <a:bodyPr/>
          <a:lstStyle/>
          <a:p>
            <a:fld id="{CB4D5373-8C20-4855-AF5F-839B457D6D5B}" type="slidenum">
              <a:rPr lang="pl-PL" smtClean="0"/>
              <a:t>‹#›</a:t>
            </a:fld>
            <a:endParaRPr lang="pl-PL"/>
          </a:p>
        </p:txBody>
      </p:sp>
    </p:spTree>
    <p:extLst>
      <p:ext uri="{BB962C8B-B14F-4D97-AF65-F5344CB8AC3E}">
        <p14:creationId xmlns:p14="http://schemas.microsoft.com/office/powerpoint/2010/main" val="893333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B6710C-D506-4DBF-B9A7-8F02893376F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DC3F09E-B5F0-4CFC-B99E-903EDCE216AE}"/>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612FADC5-93E7-48C6-AF22-726F7CA195B0}"/>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28A82DD-31BD-4674-B427-37AC96AEF0CA}"/>
              </a:ext>
            </a:extLst>
          </p:cNvPr>
          <p:cNvSpPr>
            <a:spLocks noGrp="1"/>
          </p:cNvSpPr>
          <p:nvPr>
            <p:ph type="dt" sz="half" idx="10"/>
          </p:nvPr>
        </p:nvSpPr>
        <p:spPr/>
        <p:txBody>
          <a:bodyPr/>
          <a:lstStyle/>
          <a:p>
            <a:fld id="{013A4A7E-1A83-488A-9A26-292F02E527FF}" type="datetimeFigureOut">
              <a:rPr lang="pl-PL" smtClean="0"/>
              <a:t>15.02.2023</a:t>
            </a:fld>
            <a:endParaRPr lang="pl-PL"/>
          </a:p>
        </p:txBody>
      </p:sp>
      <p:sp>
        <p:nvSpPr>
          <p:cNvPr id="6" name="Symbol zastępczy stopki 5">
            <a:extLst>
              <a:ext uri="{FF2B5EF4-FFF2-40B4-BE49-F238E27FC236}">
                <a16:creationId xmlns:a16="http://schemas.microsoft.com/office/drawing/2014/main" id="{1E96CE3F-42DD-4448-A089-954BBF9C930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C6758F9-3DD5-4415-B219-86BB1016D9F2}"/>
              </a:ext>
            </a:extLst>
          </p:cNvPr>
          <p:cNvSpPr>
            <a:spLocks noGrp="1"/>
          </p:cNvSpPr>
          <p:nvPr>
            <p:ph type="sldNum" sz="quarter" idx="12"/>
          </p:nvPr>
        </p:nvSpPr>
        <p:spPr/>
        <p:txBody>
          <a:bodyPr/>
          <a:lstStyle/>
          <a:p>
            <a:fld id="{CB4D5373-8C20-4855-AF5F-839B457D6D5B}" type="slidenum">
              <a:rPr lang="pl-PL" smtClean="0"/>
              <a:t>‹#›</a:t>
            </a:fld>
            <a:endParaRPr lang="pl-PL"/>
          </a:p>
        </p:txBody>
      </p:sp>
    </p:spTree>
    <p:extLst>
      <p:ext uri="{BB962C8B-B14F-4D97-AF65-F5344CB8AC3E}">
        <p14:creationId xmlns:p14="http://schemas.microsoft.com/office/powerpoint/2010/main" val="2412824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F4E89F-D925-425A-B440-9401934D5255}"/>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3BEE03B5-CB4F-4964-84FF-9DB5BECF40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CB105C1D-8073-4D06-BA76-3575CA2A5799}"/>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02ADBED-1F17-4530-8321-AB233DAE9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190E7ED-9B08-4F21-94FC-A5C346A54E1D}"/>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5E6225B-FB14-440B-A1AF-955E25CB143B}"/>
              </a:ext>
            </a:extLst>
          </p:cNvPr>
          <p:cNvSpPr>
            <a:spLocks noGrp="1"/>
          </p:cNvSpPr>
          <p:nvPr>
            <p:ph type="dt" sz="half" idx="10"/>
          </p:nvPr>
        </p:nvSpPr>
        <p:spPr/>
        <p:txBody>
          <a:bodyPr/>
          <a:lstStyle/>
          <a:p>
            <a:fld id="{013A4A7E-1A83-488A-9A26-292F02E527FF}" type="datetimeFigureOut">
              <a:rPr lang="pl-PL" smtClean="0"/>
              <a:t>15.02.2023</a:t>
            </a:fld>
            <a:endParaRPr lang="pl-PL"/>
          </a:p>
        </p:txBody>
      </p:sp>
      <p:sp>
        <p:nvSpPr>
          <p:cNvPr id="8" name="Symbol zastępczy stopki 7">
            <a:extLst>
              <a:ext uri="{FF2B5EF4-FFF2-40B4-BE49-F238E27FC236}">
                <a16:creationId xmlns:a16="http://schemas.microsoft.com/office/drawing/2014/main" id="{9983FBA4-5492-4484-972C-1C0686762EF6}"/>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2FB10EF1-FC18-44F0-B6B3-6F976E68E079}"/>
              </a:ext>
            </a:extLst>
          </p:cNvPr>
          <p:cNvSpPr>
            <a:spLocks noGrp="1"/>
          </p:cNvSpPr>
          <p:nvPr>
            <p:ph type="sldNum" sz="quarter" idx="12"/>
          </p:nvPr>
        </p:nvSpPr>
        <p:spPr/>
        <p:txBody>
          <a:bodyPr/>
          <a:lstStyle/>
          <a:p>
            <a:fld id="{CB4D5373-8C20-4855-AF5F-839B457D6D5B}" type="slidenum">
              <a:rPr lang="pl-PL" smtClean="0"/>
              <a:t>‹#›</a:t>
            </a:fld>
            <a:endParaRPr lang="pl-PL"/>
          </a:p>
        </p:txBody>
      </p:sp>
    </p:spTree>
    <p:extLst>
      <p:ext uri="{BB962C8B-B14F-4D97-AF65-F5344CB8AC3E}">
        <p14:creationId xmlns:p14="http://schemas.microsoft.com/office/powerpoint/2010/main" val="4006473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9D412D-5C1A-4A95-AA12-9D4C1132409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452A2EA-433D-4781-848C-DA0F6153C189}"/>
              </a:ext>
            </a:extLst>
          </p:cNvPr>
          <p:cNvSpPr>
            <a:spLocks noGrp="1"/>
          </p:cNvSpPr>
          <p:nvPr>
            <p:ph type="dt" sz="half" idx="10"/>
          </p:nvPr>
        </p:nvSpPr>
        <p:spPr/>
        <p:txBody>
          <a:bodyPr/>
          <a:lstStyle/>
          <a:p>
            <a:fld id="{013A4A7E-1A83-488A-9A26-292F02E527FF}" type="datetimeFigureOut">
              <a:rPr lang="pl-PL" smtClean="0"/>
              <a:t>15.02.2023</a:t>
            </a:fld>
            <a:endParaRPr lang="pl-PL"/>
          </a:p>
        </p:txBody>
      </p:sp>
      <p:sp>
        <p:nvSpPr>
          <p:cNvPr id="4" name="Symbol zastępczy stopki 3">
            <a:extLst>
              <a:ext uri="{FF2B5EF4-FFF2-40B4-BE49-F238E27FC236}">
                <a16:creationId xmlns:a16="http://schemas.microsoft.com/office/drawing/2014/main" id="{9CA27A0C-F472-49BA-B9D5-ED16955120F8}"/>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546C2E22-DEAC-4544-A432-F8F4E5BB8427}"/>
              </a:ext>
            </a:extLst>
          </p:cNvPr>
          <p:cNvSpPr>
            <a:spLocks noGrp="1"/>
          </p:cNvSpPr>
          <p:nvPr>
            <p:ph type="sldNum" sz="quarter" idx="12"/>
          </p:nvPr>
        </p:nvSpPr>
        <p:spPr/>
        <p:txBody>
          <a:bodyPr/>
          <a:lstStyle/>
          <a:p>
            <a:fld id="{CB4D5373-8C20-4855-AF5F-839B457D6D5B}" type="slidenum">
              <a:rPr lang="pl-PL" smtClean="0"/>
              <a:t>‹#›</a:t>
            </a:fld>
            <a:endParaRPr lang="pl-PL"/>
          </a:p>
        </p:txBody>
      </p:sp>
    </p:spTree>
    <p:extLst>
      <p:ext uri="{BB962C8B-B14F-4D97-AF65-F5344CB8AC3E}">
        <p14:creationId xmlns:p14="http://schemas.microsoft.com/office/powerpoint/2010/main" val="119283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 kancelarii">
    <p:spTree>
      <p:nvGrpSpPr>
        <p:cNvPr id="1" name=""/>
        <p:cNvGrpSpPr/>
        <p:nvPr/>
      </p:nvGrpSpPr>
      <p:grpSpPr>
        <a:xfrm>
          <a:off x="0" y="0"/>
          <a:ext cx="0" cy="0"/>
          <a:chOff x="0" y="0"/>
          <a:chExt cx="0" cy="0"/>
        </a:xfrm>
      </p:grpSpPr>
      <p:sp>
        <p:nvSpPr>
          <p:cNvPr id="8" name="Symbol zastępczy obrazu 7"/>
          <p:cNvSpPr>
            <a:spLocks noGrp="1"/>
          </p:cNvSpPr>
          <p:nvPr>
            <p:ph type="pic" sz="quarter" idx="13"/>
          </p:nvPr>
        </p:nvSpPr>
        <p:spPr>
          <a:xfrm>
            <a:off x="0" y="0"/>
            <a:ext cx="2892425" cy="6858000"/>
          </a:xfrm>
          <a:prstGeom prst="rect">
            <a:avLst/>
          </a:prstGeom>
        </p:spPr>
        <p:txBody>
          <a:bodyPr/>
          <a:lstStyle/>
          <a:p>
            <a:endParaRPr lang="pl-PL" dirty="0"/>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flipV="1">
            <a:off x="3143250" y="1121707"/>
            <a:ext cx="8665545" cy="383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3143250" y="845811"/>
            <a:ext cx="8640763"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flipV="1">
            <a:off x="3143250" y="6233457"/>
            <a:ext cx="8665545" cy="383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pole tekstowe 15"/>
          <p:cNvSpPr txBox="1"/>
          <p:nvPr userDrawn="1"/>
        </p:nvSpPr>
        <p:spPr>
          <a:xfrm>
            <a:off x="3143249" y="1134736"/>
            <a:ext cx="8640763" cy="4941481"/>
          </a:xfrm>
          <a:prstGeom prst="rect">
            <a:avLst/>
          </a:prstGeom>
          <a:noFill/>
        </p:spPr>
        <p:txBody>
          <a:bodyPr wrap="square" rtlCol="0">
            <a:spAutoFit/>
          </a:bodyPr>
          <a:lstStyle/>
          <a:p>
            <a:pPr algn="just">
              <a:lnSpc>
                <a:spcPct val="120000"/>
              </a:lnSpc>
              <a:spcBef>
                <a:spcPts val="300"/>
              </a:spcBef>
              <a:spcAft>
                <a:spcPts val="600"/>
              </a:spcAft>
            </a:pPr>
            <a:r>
              <a:rPr lang="pl-PL" b="1" dirty="0">
                <a:latin typeface="Verdana" panose="020B0604030504040204" pitchFamily="34" charset="0"/>
                <a:ea typeface="Verdana" panose="020B0604030504040204" pitchFamily="34" charset="0"/>
              </a:rPr>
              <a:t>Zespół Infrastruktury i Budownictwa oraz Zespół Postępowań Sądowych i Arbitrażowych kancelarii JDP tworzy ponad 30 prawników, w tym 18 adwokatów i radców prawnych z kilku- lub kilkunastoletnim doświadczeniem </a:t>
            </a:r>
            <a:r>
              <a:rPr lang="pl-PL" dirty="0">
                <a:latin typeface="Verdana" panose="020B0604030504040204" pitchFamily="34" charset="0"/>
                <a:ea typeface="Verdana" panose="020B0604030504040204" pitchFamily="34" charset="0"/>
              </a:rPr>
              <a:t>w kompleksowym doradztwie prawnym związanym z inwestycjami budowlanymi (infrastrukturalnymi).</a:t>
            </a:r>
          </a:p>
          <a:p>
            <a:pPr algn="just">
              <a:lnSpc>
                <a:spcPct val="120000"/>
              </a:lnSpc>
              <a:spcBef>
                <a:spcPts val="300"/>
              </a:spcBef>
              <a:spcAft>
                <a:spcPts val="600"/>
              </a:spcAft>
            </a:pPr>
            <a:r>
              <a:rPr lang="pl-PL" b="1" dirty="0">
                <a:latin typeface="Verdana" panose="020B0604030504040204" pitchFamily="34" charset="0"/>
                <a:ea typeface="Verdana" panose="020B0604030504040204" pitchFamily="34" charset="0"/>
              </a:rPr>
              <a:t>Doradzamy wykonawcom, inwestorom prywatnymi podwykonawcom w toku realizacji złożonych kontraktów budowlanych </a:t>
            </a:r>
            <a:r>
              <a:rPr lang="pl-PL" dirty="0">
                <a:latin typeface="Verdana" panose="020B0604030504040204" pitchFamily="34" charset="0"/>
                <a:ea typeface="Verdana" panose="020B0604030504040204" pitchFamily="34" charset="0"/>
              </a:rPr>
              <a:t>(kubaturowych, przemysłowych, drogowych, modernizacjach linii kolejowych, budowie i modernizacji infrastruktury energetycznej oraz budowie obiektów użyteczności publicznej).</a:t>
            </a:r>
          </a:p>
          <a:p>
            <a:pPr algn="just">
              <a:lnSpc>
                <a:spcPct val="120000"/>
              </a:lnSpc>
              <a:spcBef>
                <a:spcPts val="300"/>
              </a:spcBef>
              <a:spcAft>
                <a:spcPts val="600"/>
              </a:spcAft>
            </a:pPr>
            <a:r>
              <a:rPr lang="pl-PL" dirty="0">
                <a:latin typeface="Verdana" panose="020B0604030504040204" pitchFamily="34" charset="0"/>
                <a:ea typeface="Verdana" panose="020B0604030504040204" pitchFamily="34" charset="0"/>
              </a:rPr>
              <a:t>Aktualnie prowadzimy ponad </a:t>
            </a:r>
            <a:r>
              <a:rPr lang="pl-PL" b="1" dirty="0">
                <a:latin typeface="Verdana" panose="020B0604030504040204" pitchFamily="34" charset="0"/>
                <a:ea typeface="Verdana" panose="020B0604030504040204" pitchFamily="34" charset="0"/>
              </a:rPr>
              <a:t>100 postępowań sądowych i arbitrażowych </a:t>
            </a:r>
            <a:r>
              <a:rPr lang="pl-PL" dirty="0">
                <a:latin typeface="Verdana" panose="020B0604030504040204" pitchFamily="34" charset="0"/>
                <a:ea typeface="Verdana" panose="020B0604030504040204" pitchFamily="34" charset="0"/>
              </a:rPr>
              <a:t>dotyczących inwestycji budowlanych i infrastrukturalnych, w których łączna wartość przedmiotu sporu przekracza 2,5 miliarda PLN.</a:t>
            </a:r>
          </a:p>
        </p:txBody>
      </p:sp>
      <p:sp>
        <p:nvSpPr>
          <p:cNvPr id="17" name="pole tekstowe 16">
            <a:extLst>
              <a:ext uri="{FF2B5EF4-FFF2-40B4-BE49-F238E27FC236}">
                <a16:creationId xmlns:a16="http://schemas.microsoft.com/office/drawing/2014/main" id="{76B16F62-7AB7-9F42-B160-FF3415E426F0}"/>
              </a:ext>
            </a:extLst>
          </p:cNvPr>
          <p:cNvSpPr txBox="1"/>
          <p:nvPr userDrawn="1"/>
        </p:nvSpPr>
        <p:spPr>
          <a:xfrm>
            <a:off x="3143250" y="468378"/>
            <a:ext cx="8640762" cy="400110"/>
          </a:xfrm>
          <a:prstGeom prst="rect">
            <a:avLst/>
          </a:prstGeom>
          <a:noFill/>
        </p:spPr>
        <p:txBody>
          <a:bodyPr wrap="square" rtlCol="0">
            <a:spAutoFit/>
          </a:bodyPr>
          <a:lstStyle/>
          <a:p>
            <a:r>
              <a:rPr lang="pl-PL" sz="2000" b="1" dirty="0">
                <a:latin typeface="Verdana" panose="020B0604030504040204" pitchFamily="34" charset="0"/>
                <a:ea typeface="Verdana" panose="020B0604030504040204" pitchFamily="34" charset="0"/>
                <a:cs typeface="Helvetica Neue"/>
                <a:sym typeface="Helvetica Neue"/>
              </a:rPr>
              <a:t>O kancelarii</a:t>
            </a:r>
          </a:p>
        </p:txBody>
      </p:sp>
      <p:sp>
        <p:nvSpPr>
          <p:cNvPr id="20" name="pole tekstowe 19"/>
          <p:cNvSpPr txBox="1"/>
          <p:nvPr userDrawn="1"/>
        </p:nvSpPr>
        <p:spPr>
          <a:xfrm>
            <a:off x="5157350" y="6237288"/>
            <a:ext cx="1880426" cy="276999"/>
          </a:xfrm>
          <a:prstGeom prst="rect">
            <a:avLst/>
          </a:prstGeom>
          <a:noFill/>
        </p:spPr>
        <p:txBody>
          <a:bodyPr wrap="square" rtlCol="0">
            <a:spAutoFit/>
          </a:bodyPr>
          <a:lstStyle/>
          <a:p>
            <a:pPr algn="ctr"/>
            <a:r>
              <a:rPr lang="pl-PL" sz="1200" dirty="0">
                <a:latin typeface="Verdana" panose="020B0604030504040204" pitchFamily="34" charset="0"/>
                <a:ea typeface="Verdana" panose="020B0604030504040204" pitchFamily="34" charset="0"/>
              </a:rPr>
              <a:t>jdp-law.pl</a:t>
            </a:r>
          </a:p>
        </p:txBody>
      </p:sp>
      <p:sp>
        <p:nvSpPr>
          <p:cNvPr id="14"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Tree>
    <p:extLst>
      <p:ext uri="{BB962C8B-B14F-4D97-AF65-F5344CB8AC3E}">
        <p14:creationId xmlns:p14="http://schemas.microsoft.com/office/powerpoint/2010/main" val="2889334534"/>
      </p:ext>
    </p:extLst>
  </p:cSld>
  <p:clrMapOvr>
    <a:masterClrMapping/>
  </p:clrMapOvr>
  <p:extLst>
    <p:ext uri="{DCECCB84-F9BA-43D5-87BE-67443E8EF086}">
      <p15:sldGuideLst xmlns:p15="http://schemas.microsoft.com/office/powerpoint/2012/main">
        <p15:guide id="1" orient="horz" pos="300">
          <p15:clr>
            <a:srgbClr val="FBAE40"/>
          </p15:clr>
        </p15:guide>
        <p15:guide id="2" pos="1980">
          <p15:clr>
            <a:srgbClr val="FBAE40"/>
          </p15:clr>
        </p15:guide>
        <p15:guide id="3" pos="1822">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CDA925B9-CC52-482A-BDA3-07CC7F446DD9}"/>
              </a:ext>
            </a:extLst>
          </p:cNvPr>
          <p:cNvSpPr>
            <a:spLocks noGrp="1"/>
          </p:cNvSpPr>
          <p:nvPr>
            <p:ph type="dt" sz="half" idx="10"/>
          </p:nvPr>
        </p:nvSpPr>
        <p:spPr/>
        <p:txBody>
          <a:bodyPr/>
          <a:lstStyle/>
          <a:p>
            <a:fld id="{013A4A7E-1A83-488A-9A26-292F02E527FF}" type="datetimeFigureOut">
              <a:rPr lang="pl-PL" smtClean="0"/>
              <a:t>15.02.2023</a:t>
            </a:fld>
            <a:endParaRPr lang="pl-PL"/>
          </a:p>
        </p:txBody>
      </p:sp>
      <p:sp>
        <p:nvSpPr>
          <p:cNvPr id="3" name="Symbol zastępczy stopki 2">
            <a:extLst>
              <a:ext uri="{FF2B5EF4-FFF2-40B4-BE49-F238E27FC236}">
                <a16:creationId xmlns:a16="http://schemas.microsoft.com/office/drawing/2014/main" id="{1A545D16-7358-4DCB-A856-8D6759B930E6}"/>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38FF45CE-0582-49E2-88EC-2CAC475EAB20}"/>
              </a:ext>
            </a:extLst>
          </p:cNvPr>
          <p:cNvSpPr>
            <a:spLocks noGrp="1"/>
          </p:cNvSpPr>
          <p:nvPr>
            <p:ph type="sldNum" sz="quarter" idx="12"/>
          </p:nvPr>
        </p:nvSpPr>
        <p:spPr/>
        <p:txBody>
          <a:bodyPr/>
          <a:lstStyle/>
          <a:p>
            <a:fld id="{CB4D5373-8C20-4855-AF5F-839B457D6D5B}" type="slidenum">
              <a:rPr lang="pl-PL" smtClean="0"/>
              <a:t>‹#›</a:t>
            </a:fld>
            <a:endParaRPr lang="pl-PL"/>
          </a:p>
        </p:txBody>
      </p:sp>
    </p:spTree>
    <p:extLst>
      <p:ext uri="{BB962C8B-B14F-4D97-AF65-F5344CB8AC3E}">
        <p14:creationId xmlns:p14="http://schemas.microsoft.com/office/powerpoint/2010/main" val="941642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F8FAC1-06CE-4D4F-9FA1-F2F7AB20E08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EB0A21C6-0021-4074-9DD9-0031FA3AA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7613458-0063-4C77-BF15-54F056D63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380728D-7234-458A-AB84-EDA228689B7E}"/>
              </a:ext>
            </a:extLst>
          </p:cNvPr>
          <p:cNvSpPr>
            <a:spLocks noGrp="1"/>
          </p:cNvSpPr>
          <p:nvPr>
            <p:ph type="dt" sz="half" idx="10"/>
          </p:nvPr>
        </p:nvSpPr>
        <p:spPr/>
        <p:txBody>
          <a:bodyPr/>
          <a:lstStyle/>
          <a:p>
            <a:fld id="{013A4A7E-1A83-488A-9A26-292F02E527FF}" type="datetimeFigureOut">
              <a:rPr lang="pl-PL" smtClean="0"/>
              <a:t>15.02.2023</a:t>
            </a:fld>
            <a:endParaRPr lang="pl-PL"/>
          </a:p>
        </p:txBody>
      </p:sp>
      <p:sp>
        <p:nvSpPr>
          <p:cNvPr id="6" name="Symbol zastępczy stopki 5">
            <a:extLst>
              <a:ext uri="{FF2B5EF4-FFF2-40B4-BE49-F238E27FC236}">
                <a16:creationId xmlns:a16="http://schemas.microsoft.com/office/drawing/2014/main" id="{5E8F7FC3-27E2-4D13-8110-0D66FC2F5D7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495BC8A-0F32-4C98-8200-5512ED203FE5}"/>
              </a:ext>
            </a:extLst>
          </p:cNvPr>
          <p:cNvSpPr>
            <a:spLocks noGrp="1"/>
          </p:cNvSpPr>
          <p:nvPr>
            <p:ph type="sldNum" sz="quarter" idx="12"/>
          </p:nvPr>
        </p:nvSpPr>
        <p:spPr/>
        <p:txBody>
          <a:bodyPr/>
          <a:lstStyle/>
          <a:p>
            <a:fld id="{CB4D5373-8C20-4855-AF5F-839B457D6D5B}" type="slidenum">
              <a:rPr lang="pl-PL" smtClean="0"/>
              <a:t>‹#›</a:t>
            </a:fld>
            <a:endParaRPr lang="pl-PL"/>
          </a:p>
        </p:txBody>
      </p:sp>
    </p:spTree>
    <p:extLst>
      <p:ext uri="{BB962C8B-B14F-4D97-AF65-F5344CB8AC3E}">
        <p14:creationId xmlns:p14="http://schemas.microsoft.com/office/powerpoint/2010/main" val="403093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B04963-7743-4066-9572-EA5B59ED8FB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ED5BE62C-54BE-41D1-9B30-4B8CF738D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83D79ADA-7740-4EE5-BE46-004E09396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408169C-6ED1-4855-9B05-B93641213450}"/>
              </a:ext>
            </a:extLst>
          </p:cNvPr>
          <p:cNvSpPr>
            <a:spLocks noGrp="1"/>
          </p:cNvSpPr>
          <p:nvPr>
            <p:ph type="dt" sz="half" idx="10"/>
          </p:nvPr>
        </p:nvSpPr>
        <p:spPr/>
        <p:txBody>
          <a:bodyPr/>
          <a:lstStyle/>
          <a:p>
            <a:fld id="{013A4A7E-1A83-488A-9A26-292F02E527FF}" type="datetimeFigureOut">
              <a:rPr lang="pl-PL" smtClean="0"/>
              <a:t>15.02.2023</a:t>
            </a:fld>
            <a:endParaRPr lang="pl-PL"/>
          </a:p>
        </p:txBody>
      </p:sp>
      <p:sp>
        <p:nvSpPr>
          <p:cNvPr id="6" name="Symbol zastępczy stopki 5">
            <a:extLst>
              <a:ext uri="{FF2B5EF4-FFF2-40B4-BE49-F238E27FC236}">
                <a16:creationId xmlns:a16="http://schemas.microsoft.com/office/drawing/2014/main" id="{0D155AB2-70E1-487E-BDD8-09046FFBE9C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0558113-2A06-42AD-A0CF-9B7FE1609285}"/>
              </a:ext>
            </a:extLst>
          </p:cNvPr>
          <p:cNvSpPr>
            <a:spLocks noGrp="1"/>
          </p:cNvSpPr>
          <p:nvPr>
            <p:ph type="sldNum" sz="quarter" idx="12"/>
          </p:nvPr>
        </p:nvSpPr>
        <p:spPr/>
        <p:txBody>
          <a:bodyPr/>
          <a:lstStyle/>
          <a:p>
            <a:fld id="{CB4D5373-8C20-4855-AF5F-839B457D6D5B}" type="slidenum">
              <a:rPr lang="pl-PL" smtClean="0"/>
              <a:t>‹#›</a:t>
            </a:fld>
            <a:endParaRPr lang="pl-PL"/>
          </a:p>
        </p:txBody>
      </p:sp>
    </p:spTree>
    <p:extLst>
      <p:ext uri="{BB962C8B-B14F-4D97-AF65-F5344CB8AC3E}">
        <p14:creationId xmlns:p14="http://schemas.microsoft.com/office/powerpoint/2010/main" val="318159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518750-3810-4183-BE26-EFAAB0E13429}"/>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791E69F-F357-40AA-9BEA-27453F424507}"/>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A9C20D5-EA3A-4107-BF63-82B2F76DE72B}"/>
              </a:ext>
            </a:extLst>
          </p:cNvPr>
          <p:cNvSpPr>
            <a:spLocks noGrp="1"/>
          </p:cNvSpPr>
          <p:nvPr>
            <p:ph type="dt" sz="half" idx="10"/>
          </p:nvPr>
        </p:nvSpPr>
        <p:spPr/>
        <p:txBody>
          <a:bodyPr/>
          <a:lstStyle/>
          <a:p>
            <a:fld id="{013A4A7E-1A83-488A-9A26-292F02E527FF}" type="datetimeFigureOut">
              <a:rPr lang="pl-PL" smtClean="0"/>
              <a:t>15.02.2023</a:t>
            </a:fld>
            <a:endParaRPr lang="pl-PL"/>
          </a:p>
        </p:txBody>
      </p:sp>
      <p:sp>
        <p:nvSpPr>
          <p:cNvPr id="5" name="Symbol zastępczy stopki 4">
            <a:extLst>
              <a:ext uri="{FF2B5EF4-FFF2-40B4-BE49-F238E27FC236}">
                <a16:creationId xmlns:a16="http://schemas.microsoft.com/office/drawing/2014/main" id="{0AF6E404-AF66-4906-85F8-098D7191138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213EEFA-3021-4A93-8D06-B983E63E3293}"/>
              </a:ext>
            </a:extLst>
          </p:cNvPr>
          <p:cNvSpPr>
            <a:spLocks noGrp="1"/>
          </p:cNvSpPr>
          <p:nvPr>
            <p:ph type="sldNum" sz="quarter" idx="12"/>
          </p:nvPr>
        </p:nvSpPr>
        <p:spPr/>
        <p:txBody>
          <a:bodyPr/>
          <a:lstStyle/>
          <a:p>
            <a:fld id="{CB4D5373-8C20-4855-AF5F-839B457D6D5B}" type="slidenum">
              <a:rPr lang="pl-PL" smtClean="0"/>
              <a:t>‹#›</a:t>
            </a:fld>
            <a:endParaRPr lang="pl-PL"/>
          </a:p>
        </p:txBody>
      </p:sp>
    </p:spTree>
    <p:extLst>
      <p:ext uri="{BB962C8B-B14F-4D97-AF65-F5344CB8AC3E}">
        <p14:creationId xmlns:p14="http://schemas.microsoft.com/office/powerpoint/2010/main" val="2255895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BA1F0A92-19F0-4496-8379-9751E9BC7D08}"/>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0DD2225-0112-457B-9EB1-6CE8B78DD799}"/>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2071BFD-C40F-4BA0-A712-C79F15B461B8}"/>
              </a:ext>
            </a:extLst>
          </p:cNvPr>
          <p:cNvSpPr>
            <a:spLocks noGrp="1"/>
          </p:cNvSpPr>
          <p:nvPr>
            <p:ph type="dt" sz="half" idx="10"/>
          </p:nvPr>
        </p:nvSpPr>
        <p:spPr/>
        <p:txBody>
          <a:bodyPr/>
          <a:lstStyle/>
          <a:p>
            <a:fld id="{013A4A7E-1A83-488A-9A26-292F02E527FF}" type="datetimeFigureOut">
              <a:rPr lang="pl-PL" smtClean="0"/>
              <a:t>15.02.2023</a:t>
            </a:fld>
            <a:endParaRPr lang="pl-PL"/>
          </a:p>
        </p:txBody>
      </p:sp>
      <p:sp>
        <p:nvSpPr>
          <p:cNvPr id="5" name="Symbol zastępczy stopki 4">
            <a:extLst>
              <a:ext uri="{FF2B5EF4-FFF2-40B4-BE49-F238E27FC236}">
                <a16:creationId xmlns:a16="http://schemas.microsoft.com/office/drawing/2014/main" id="{CCF7664E-CE37-4FD5-9E79-D337790AAFA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EAAEF26-63F7-453A-9573-6D2FDF7319F9}"/>
              </a:ext>
            </a:extLst>
          </p:cNvPr>
          <p:cNvSpPr>
            <a:spLocks noGrp="1"/>
          </p:cNvSpPr>
          <p:nvPr>
            <p:ph type="sldNum" sz="quarter" idx="12"/>
          </p:nvPr>
        </p:nvSpPr>
        <p:spPr/>
        <p:txBody>
          <a:bodyPr/>
          <a:lstStyle/>
          <a:p>
            <a:fld id="{CB4D5373-8C20-4855-AF5F-839B457D6D5B}" type="slidenum">
              <a:rPr lang="pl-PL" smtClean="0"/>
              <a:t>‹#›</a:t>
            </a:fld>
            <a:endParaRPr lang="pl-PL"/>
          </a:p>
        </p:txBody>
      </p:sp>
    </p:spTree>
    <p:extLst>
      <p:ext uri="{BB962C8B-B14F-4D97-AF65-F5344CB8AC3E}">
        <p14:creationId xmlns:p14="http://schemas.microsoft.com/office/powerpoint/2010/main" val="4274430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lajd tytułowy">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A22BDB6D-E47C-DE43-ADA0-D93DE16CB57E}"/>
              </a:ext>
            </a:extLst>
          </p:cNvPr>
          <p:cNvPicPr>
            <a:picLocks noChangeAspect="1"/>
          </p:cNvPicPr>
          <p:nvPr userDrawn="1"/>
        </p:nvPicPr>
        <p:blipFill>
          <a:blip r:embed="rId2"/>
          <a:stretch>
            <a:fillRect/>
          </a:stretch>
        </p:blipFill>
        <p:spPr>
          <a:xfrm>
            <a:off x="4548188" y="0"/>
            <a:ext cx="7643812" cy="6858000"/>
          </a:xfrm>
          <a:prstGeom prst="rect">
            <a:avLst/>
          </a:prstGeom>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463" y="493"/>
            <a:ext cx="1884061" cy="1196064"/>
          </a:xfrm>
          <a:prstGeom prst="rect">
            <a:avLst/>
          </a:prstGeom>
        </p:spPr>
      </p:pic>
      <p:sp>
        <p:nvSpPr>
          <p:cNvPr id="11" name="pole tekstowe 10">
            <a:extLst>
              <a:ext uri="{FF2B5EF4-FFF2-40B4-BE49-F238E27FC236}">
                <a16:creationId xmlns:a16="http://schemas.microsoft.com/office/drawing/2014/main" id="{CB72BBEF-6843-354C-8692-269AF6214BC4}"/>
              </a:ext>
            </a:extLst>
          </p:cNvPr>
          <p:cNvSpPr txBox="1"/>
          <p:nvPr userDrawn="1"/>
        </p:nvSpPr>
        <p:spPr>
          <a:xfrm>
            <a:off x="9767963" y="5952170"/>
            <a:ext cx="1550872" cy="276999"/>
          </a:xfrm>
          <a:prstGeom prst="rect">
            <a:avLst/>
          </a:prstGeom>
          <a:noFill/>
        </p:spPr>
        <p:txBody>
          <a:bodyPr wrap="square" rtlCol="0">
            <a:spAutoFit/>
          </a:bodyPr>
          <a:lstStyle/>
          <a:p>
            <a:pPr algn="r"/>
            <a:r>
              <a:rPr lang="pl-PL" sz="1200" dirty="0" err="1">
                <a:solidFill>
                  <a:schemeClr val="bg1"/>
                </a:solidFill>
                <a:latin typeface="Verdana" panose="020B0604030504040204" pitchFamily="34" charset="0"/>
                <a:ea typeface="Verdana" panose="020B0604030504040204" pitchFamily="34" charset="0"/>
              </a:rPr>
              <a:t>jdp-law.pl</a:t>
            </a:r>
            <a:endParaRPr lang="pl-PL" sz="1200" dirty="0">
              <a:solidFill>
                <a:schemeClr val="bg1"/>
              </a:solidFill>
              <a:latin typeface="Verdana" panose="020B0604030504040204" pitchFamily="34" charset="0"/>
              <a:ea typeface="Verdana" panose="020B0604030504040204" pitchFamily="34" charset="0"/>
            </a:endParaRPr>
          </a:p>
        </p:txBody>
      </p:sp>
      <p:sp>
        <p:nvSpPr>
          <p:cNvPr id="14" name="Tytuł 13"/>
          <p:cNvSpPr>
            <a:spLocks noGrp="1"/>
          </p:cNvSpPr>
          <p:nvPr>
            <p:ph type="title" hasCustomPrompt="1"/>
          </p:nvPr>
        </p:nvSpPr>
        <p:spPr>
          <a:xfrm>
            <a:off x="6671305" y="3722267"/>
            <a:ext cx="4538034" cy="591608"/>
          </a:xfrm>
          <a:prstGeom prst="rect">
            <a:avLst/>
          </a:prstGeom>
        </p:spPr>
        <p:txBody>
          <a:bodyPr/>
          <a:lstStyle>
            <a:lvl1pPr>
              <a:defRPr sz="2000" b="0">
                <a:solidFill>
                  <a:schemeClr val="bg1"/>
                </a:solidFill>
              </a:defRPr>
            </a:lvl1pPr>
          </a:lstStyle>
          <a:p>
            <a:r>
              <a:rPr lang="pl-PL" dirty="0"/>
              <a:t>TYTUŁ</a:t>
            </a:r>
          </a:p>
        </p:txBody>
      </p:sp>
      <p:sp>
        <p:nvSpPr>
          <p:cNvPr id="16" name="Symbol zastępczy tekstu 15"/>
          <p:cNvSpPr>
            <a:spLocks noGrp="1"/>
          </p:cNvSpPr>
          <p:nvPr>
            <p:ph type="body" sz="quarter" idx="10" hasCustomPrompt="1"/>
          </p:nvPr>
        </p:nvSpPr>
        <p:spPr>
          <a:xfrm>
            <a:off x="6671303" y="4314405"/>
            <a:ext cx="4538036" cy="914400"/>
          </a:xfrm>
          <a:prstGeom prst="rect">
            <a:avLst/>
          </a:prstGeom>
        </p:spPr>
        <p:txBody>
          <a:bodyPr/>
          <a:lstStyle>
            <a:lvl1pPr marL="0" indent="0">
              <a:buNone/>
              <a:defRPr sz="1200" i="0">
                <a:solidFill>
                  <a:schemeClr val="bg1"/>
                </a:solidFill>
                <a:latin typeface="Verdana" panose="020B0604030504040204" pitchFamily="34" charset="0"/>
                <a:ea typeface="Verdana" panose="020B0604030504040204" pitchFamily="34" charset="0"/>
              </a:defRPr>
            </a:lvl1pPr>
          </a:lstStyle>
          <a:p>
            <a:pPr lvl="0"/>
            <a:r>
              <a:rPr lang="pl-PL" dirty="0"/>
              <a:t>Podtytuł</a:t>
            </a:r>
          </a:p>
        </p:txBody>
      </p:sp>
      <p:sp>
        <p:nvSpPr>
          <p:cNvPr id="18" name="Symbol zastępczy tekstu 17"/>
          <p:cNvSpPr>
            <a:spLocks noGrp="1"/>
          </p:cNvSpPr>
          <p:nvPr>
            <p:ph type="body" sz="quarter" idx="11" hasCustomPrompt="1"/>
          </p:nvPr>
        </p:nvSpPr>
        <p:spPr>
          <a:xfrm>
            <a:off x="6671304" y="5943865"/>
            <a:ext cx="4698470" cy="914400"/>
          </a:xfrm>
          <a:prstGeom prst="rect">
            <a:avLst/>
          </a:prstGeom>
        </p:spPr>
        <p:txBody>
          <a:bodyPr/>
          <a:lstStyle>
            <a:lvl1pPr marL="0" indent="0">
              <a:buNone/>
              <a:defRPr sz="1800">
                <a:solidFill>
                  <a:schemeClr val="bg1"/>
                </a:solidFill>
                <a:latin typeface="Verdana" panose="020B0604030504040204" pitchFamily="34" charset="0"/>
                <a:ea typeface="Verdana" panose="020B0604030504040204" pitchFamily="34" charset="0"/>
              </a:defRPr>
            </a:lvl1pPr>
          </a:lstStyle>
          <a:p>
            <a:pPr lvl="0"/>
            <a:r>
              <a:rPr lang="pl-PL" dirty="0"/>
              <a:t>Imię i nazwisko</a:t>
            </a:r>
          </a:p>
        </p:txBody>
      </p:sp>
      <p:sp>
        <p:nvSpPr>
          <p:cNvPr id="20" name="Symbol zastępczy obrazu 19"/>
          <p:cNvSpPr>
            <a:spLocks noGrp="1"/>
          </p:cNvSpPr>
          <p:nvPr>
            <p:ph type="pic" sz="quarter" idx="12"/>
          </p:nvPr>
        </p:nvSpPr>
        <p:spPr>
          <a:xfrm>
            <a:off x="0" y="0"/>
            <a:ext cx="4548188" cy="6858000"/>
          </a:xfrm>
          <a:prstGeom prst="rect">
            <a:avLst/>
          </a:prstGeom>
        </p:spPr>
        <p:txBody>
          <a:bodyPr/>
          <a:lstStyle/>
          <a:p>
            <a:endParaRPr lang="pl-PL" dirty="0"/>
          </a:p>
        </p:txBody>
      </p:sp>
    </p:spTree>
    <p:extLst>
      <p:ext uri="{BB962C8B-B14F-4D97-AF65-F5344CB8AC3E}">
        <p14:creationId xmlns:p14="http://schemas.microsoft.com/office/powerpoint/2010/main" val="352843392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Symbol zastępczy zawartości 2"/>
          <p:cNvSpPr>
            <a:spLocks noGrp="1"/>
          </p:cNvSpPr>
          <p:nvPr>
            <p:ph idx="1" hasCustomPrompt="1"/>
          </p:nvPr>
        </p:nvSpPr>
        <p:spPr>
          <a:xfrm>
            <a:off x="5195888" y="1989137"/>
            <a:ext cx="586845" cy="4187825"/>
          </a:xfrm>
          <a:prstGeom prst="rect">
            <a:avLst/>
          </a:prstGeom>
        </p:spPr>
        <p:txBody>
          <a:bodyPr/>
          <a:lstStyle>
            <a:lvl1pPr marL="0" indent="0">
              <a:lnSpc>
                <a:spcPct val="100000"/>
              </a:lnSpc>
              <a:spcBef>
                <a:spcPts val="0"/>
              </a:spcBef>
              <a:spcAft>
                <a:spcPts val="0"/>
              </a:spcAft>
              <a:buNone/>
              <a:defRPr sz="1800">
                <a:latin typeface="Verdana" panose="020B0604030504040204" pitchFamily="34" charset="0"/>
                <a:ea typeface="Verdana" panose="020B0604030504040204" pitchFamily="34" charset="0"/>
              </a:defRPr>
            </a:lvl1pPr>
          </a:lstStyle>
          <a:p>
            <a:pPr lvl="0"/>
            <a:r>
              <a:rPr lang="pl-PL" dirty="0"/>
              <a:t>01.</a:t>
            </a:r>
          </a:p>
          <a:p>
            <a:pPr lvl="0"/>
            <a:endParaRPr lang="pl-PL" dirty="0"/>
          </a:p>
          <a:p>
            <a:pPr lvl="0"/>
            <a:r>
              <a:rPr lang="pl-PL" dirty="0"/>
              <a:t>02.</a:t>
            </a:r>
          </a:p>
          <a:p>
            <a:pPr lvl="0"/>
            <a:endParaRPr lang="pl-PL" dirty="0"/>
          </a:p>
          <a:p>
            <a:pPr lvl="0"/>
            <a:r>
              <a:rPr lang="pl-PL" dirty="0"/>
              <a:t>03.</a:t>
            </a:r>
          </a:p>
          <a:p>
            <a:pPr lvl="0"/>
            <a:endParaRPr lang="pl-PL" dirty="0"/>
          </a:p>
          <a:p>
            <a:pPr lvl="0"/>
            <a:r>
              <a:rPr lang="pl-PL" dirty="0"/>
              <a:t>04.</a:t>
            </a:r>
          </a:p>
        </p:txBody>
      </p:sp>
      <p:pic>
        <p:nvPicPr>
          <p:cNvPr id="7" name="Obraz 6">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8" name="pole tekstowe 7"/>
          <p:cNvSpPr txBox="1"/>
          <p:nvPr userDrawn="1"/>
        </p:nvSpPr>
        <p:spPr>
          <a:xfrm>
            <a:off x="323318" y="1989137"/>
            <a:ext cx="2182812" cy="369332"/>
          </a:xfrm>
          <a:prstGeom prst="rect">
            <a:avLst/>
          </a:prstGeom>
          <a:noFill/>
        </p:spPr>
        <p:txBody>
          <a:bodyPr wrap="square" rtlCol="0">
            <a:spAutoFit/>
          </a:bodyPr>
          <a:lstStyle/>
          <a:p>
            <a:r>
              <a:rPr lang="pl-PL" dirty="0">
                <a:solidFill>
                  <a:srgbClr val="EA5B0C"/>
                </a:solidFill>
                <a:latin typeface="Verdana" panose="020B0604030504040204" pitchFamily="34" charset="0"/>
                <a:ea typeface="Verdana" panose="020B0604030504040204" pitchFamily="34" charset="0"/>
              </a:rPr>
              <a:t>Agenda</a:t>
            </a:r>
          </a:p>
        </p:txBody>
      </p:sp>
      <p:sp>
        <p:nvSpPr>
          <p:cNvPr id="10" name="Symbol zastępczy tekstu 9"/>
          <p:cNvSpPr>
            <a:spLocks noGrp="1"/>
          </p:cNvSpPr>
          <p:nvPr>
            <p:ph type="body" sz="quarter" idx="13" hasCustomPrompt="1"/>
          </p:nvPr>
        </p:nvSpPr>
        <p:spPr>
          <a:xfrm>
            <a:off x="5783263" y="1989138"/>
            <a:ext cx="4224337" cy="4187824"/>
          </a:xfrm>
          <a:prstGeom prst="rect">
            <a:avLst/>
          </a:prstGeom>
        </p:spPr>
        <p:txBody>
          <a:bodyPr/>
          <a:lstStyle>
            <a:lvl1pPr marL="0" indent="0">
              <a:lnSpc>
                <a:spcPct val="100000"/>
              </a:lnSpc>
              <a:spcBef>
                <a:spcPts val="0"/>
              </a:spcBef>
              <a:spcAft>
                <a:spcPts val="0"/>
              </a:spcAft>
              <a:buNone/>
              <a:defRPr sz="1800" baseline="0">
                <a:latin typeface="Verdana" panose="020B0604030504040204" pitchFamily="34" charset="0"/>
                <a:ea typeface="Verdana" panose="020B0604030504040204" pitchFamily="34" charset="0"/>
              </a:defRPr>
            </a:lvl1pPr>
            <a:lvl2pPr>
              <a:lnSpc>
                <a:spcPct val="120000"/>
              </a:lnSpc>
              <a:spcBef>
                <a:spcPts val="300"/>
              </a:spcBef>
              <a:spcAft>
                <a:spcPts val="600"/>
              </a:spcAft>
              <a:defRPr sz="1800">
                <a:latin typeface="+mj-lt"/>
              </a:defRPr>
            </a:lvl2pPr>
            <a:lvl3pPr>
              <a:lnSpc>
                <a:spcPct val="120000"/>
              </a:lnSpc>
              <a:spcBef>
                <a:spcPts val="300"/>
              </a:spcBef>
              <a:spcAft>
                <a:spcPts val="600"/>
              </a:spcAft>
              <a:defRPr sz="1800">
                <a:latin typeface="+mj-lt"/>
              </a:defRPr>
            </a:lvl3pPr>
            <a:lvl4pPr>
              <a:lnSpc>
                <a:spcPct val="120000"/>
              </a:lnSpc>
              <a:spcBef>
                <a:spcPts val="300"/>
              </a:spcBef>
              <a:spcAft>
                <a:spcPts val="600"/>
              </a:spcAft>
              <a:defRPr sz="1800">
                <a:latin typeface="+mj-lt"/>
              </a:defRPr>
            </a:lvl4pPr>
            <a:lvl5pPr>
              <a:lnSpc>
                <a:spcPct val="120000"/>
              </a:lnSpc>
              <a:spcBef>
                <a:spcPts val="300"/>
              </a:spcBef>
              <a:spcAft>
                <a:spcPts val="600"/>
              </a:spcAft>
              <a:defRPr sz="1800">
                <a:latin typeface="+mj-lt"/>
              </a:defRPr>
            </a:lvl5pPr>
          </a:lstStyle>
          <a:p>
            <a:pPr lvl="0"/>
            <a:r>
              <a:rPr lang="pl-PL" dirty="0"/>
              <a:t>Poziom 1</a:t>
            </a:r>
          </a:p>
          <a:p>
            <a:pPr lvl="0"/>
            <a:endParaRPr lang="pl-PL" dirty="0"/>
          </a:p>
          <a:p>
            <a:pPr lvl="0"/>
            <a:r>
              <a:rPr lang="pl-PL" dirty="0"/>
              <a:t>Poziom 2</a:t>
            </a:r>
          </a:p>
          <a:p>
            <a:pPr lvl="0"/>
            <a:endParaRPr lang="pl-PL" dirty="0"/>
          </a:p>
          <a:p>
            <a:pPr lvl="0"/>
            <a:r>
              <a:rPr lang="pl-PL" dirty="0"/>
              <a:t>Poziom 3</a:t>
            </a:r>
          </a:p>
          <a:p>
            <a:pPr lvl="0"/>
            <a:endParaRPr lang="pl-PL" dirty="0"/>
          </a:p>
          <a:p>
            <a:pPr lvl="0"/>
            <a:r>
              <a:rPr lang="pl-PL" dirty="0"/>
              <a:t>Poziom 4</a:t>
            </a:r>
          </a:p>
        </p:txBody>
      </p:sp>
      <p:sp>
        <p:nvSpPr>
          <p:cNvPr id="12" name="Symbol zastępczy tekstu 11"/>
          <p:cNvSpPr>
            <a:spLocks noGrp="1"/>
          </p:cNvSpPr>
          <p:nvPr>
            <p:ph type="body" sz="quarter" idx="14" hasCustomPrompt="1"/>
          </p:nvPr>
        </p:nvSpPr>
        <p:spPr>
          <a:xfrm>
            <a:off x="10007600" y="1989138"/>
            <a:ext cx="1776413" cy="4187824"/>
          </a:xfrm>
          <a:prstGeom prst="rect">
            <a:avLst/>
          </a:prstGeom>
        </p:spPr>
        <p:txBody>
          <a:bodyPr/>
          <a:lstStyle>
            <a:lvl1pPr marL="0" indent="0">
              <a:lnSpc>
                <a:spcPct val="100000"/>
              </a:lnSpc>
              <a:spcBef>
                <a:spcPts val="0"/>
              </a:spcBef>
              <a:spcAft>
                <a:spcPts val="0"/>
              </a:spcAft>
              <a:buNone/>
              <a:defRPr sz="1800">
                <a:solidFill>
                  <a:srgbClr val="CFCFCF"/>
                </a:solidFill>
                <a:latin typeface="Verdana" panose="020B0604030504040204" pitchFamily="34" charset="0"/>
                <a:ea typeface="Verdana" panose="020B0604030504040204" pitchFamily="34" charset="0"/>
              </a:defRPr>
            </a:lvl1pPr>
            <a:lvl2pPr>
              <a:defRPr sz="1800">
                <a:solidFill>
                  <a:srgbClr val="CFCFCF"/>
                </a:solidFill>
                <a:latin typeface="+mj-lt"/>
              </a:defRPr>
            </a:lvl2pPr>
            <a:lvl3pPr>
              <a:defRPr sz="1800">
                <a:solidFill>
                  <a:srgbClr val="CFCFCF"/>
                </a:solidFill>
                <a:latin typeface="+mj-lt"/>
              </a:defRPr>
            </a:lvl3pPr>
            <a:lvl4pPr>
              <a:defRPr sz="1800">
                <a:solidFill>
                  <a:srgbClr val="CFCFCF"/>
                </a:solidFill>
                <a:latin typeface="+mj-lt"/>
              </a:defRPr>
            </a:lvl4pPr>
            <a:lvl5pPr>
              <a:defRPr sz="1800">
                <a:solidFill>
                  <a:srgbClr val="CFCFCF"/>
                </a:solidFill>
                <a:latin typeface="+mj-lt"/>
              </a:defRPr>
            </a:lvl5pPr>
          </a:lstStyle>
          <a:p>
            <a:pPr lvl="0"/>
            <a:r>
              <a:rPr lang="pl-PL" dirty="0"/>
              <a:t>Str. 01</a:t>
            </a:r>
          </a:p>
          <a:p>
            <a:pPr lvl="0"/>
            <a:endParaRPr lang="pl-PL" dirty="0"/>
          </a:p>
          <a:p>
            <a:pPr lvl="0"/>
            <a:r>
              <a:rPr lang="pl-PL" dirty="0"/>
              <a:t>Str. 02</a:t>
            </a:r>
          </a:p>
          <a:p>
            <a:pPr lvl="0"/>
            <a:endParaRPr lang="pl-PL" dirty="0"/>
          </a:p>
          <a:p>
            <a:pPr lvl="0"/>
            <a:r>
              <a:rPr lang="pl-PL" dirty="0"/>
              <a:t>Str. 03</a:t>
            </a:r>
          </a:p>
          <a:p>
            <a:pPr lvl="0"/>
            <a:endParaRPr lang="pl-PL" dirty="0"/>
          </a:p>
          <a:p>
            <a:pPr lvl="0"/>
            <a:r>
              <a:rPr lang="pl-PL" dirty="0"/>
              <a:t>Str. 04</a:t>
            </a:r>
          </a:p>
        </p:txBody>
      </p:sp>
      <p:sp>
        <p:nvSpPr>
          <p:cNvPr id="18" name="pole tekstowe 17"/>
          <p:cNvSpPr txBox="1"/>
          <p:nvPr userDrawn="1"/>
        </p:nvSpPr>
        <p:spPr>
          <a:xfrm>
            <a:off x="5157350" y="6237288"/>
            <a:ext cx="1880426" cy="276999"/>
          </a:xfrm>
          <a:prstGeom prst="rect">
            <a:avLst/>
          </a:prstGeom>
          <a:noFill/>
        </p:spPr>
        <p:txBody>
          <a:bodyPr wrap="square" rtlCol="0">
            <a:spAutoFit/>
          </a:bodyPr>
          <a:lstStyle/>
          <a:p>
            <a:pPr algn="ctr"/>
            <a:r>
              <a:rPr lang="pl-PL" sz="1200" dirty="0">
                <a:latin typeface="Verdana" panose="020B0604030504040204" pitchFamily="34" charset="0"/>
                <a:ea typeface="Verdana" panose="020B0604030504040204" pitchFamily="34" charset="0"/>
              </a:rPr>
              <a:t>jdp-law.pl</a:t>
            </a:r>
          </a:p>
        </p:txBody>
      </p:sp>
      <p:sp>
        <p:nvSpPr>
          <p:cNvPr id="9"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Tree>
    <p:extLst>
      <p:ext uri="{BB962C8B-B14F-4D97-AF65-F5344CB8AC3E}">
        <p14:creationId xmlns:p14="http://schemas.microsoft.com/office/powerpoint/2010/main" val="40080634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 kancelarii">
    <p:spTree>
      <p:nvGrpSpPr>
        <p:cNvPr id="1" name=""/>
        <p:cNvGrpSpPr/>
        <p:nvPr/>
      </p:nvGrpSpPr>
      <p:grpSpPr>
        <a:xfrm>
          <a:off x="0" y="0"/>
          <a:ext cx="0" cy="0"/>
          <a:chOff x="0" y="0"/>
          <a:chExt cx="0" cy="0"/>
        </a:xfrm>
      </p:grpSpPr>
      <p:sp>
        <p:nvSpPr>
          <p:cNvPr id="8" name="Symbol zastępczy obrazu 7"/>
          <p:cNvSpPr>
            <a:spLocks noGrp="1"/>
          </p:cNvSpPr>
          <p:nvPr>
            <p:ph type="pic" sz="quarter" idx="13"/>
          </p:nvPr>
        </p:nvSpPr>
        <p:spPr>
          <a:xfrm>
            <a:off x="0" y="0"/>
            <a:ext cx="2892425" cy="6858000"/>
          </a:xfrm>
          <a:prstGeom prst="rect">
            <a:avLst/>
          </a:prstGeom>
        </p:spPr>
        <p:txBody>
          <a:bodyPr/>
          <a:lstStyle/>
          <a:p>
            <a:endParaRPr lang="pl-PL" dirty="0"/>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flipV="1">
            <a:off x="3143250" y="1121707"/>
            <a:ext cx="8665545" cy="383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3143250" y="845811"/>
            <a:ext cx="8640763"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flipV="1">
            <a:off x="3143250" y="6233457"/>
            <a:ext cx="8665545" cy="383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pole tekstowe 15"/>
          <p:cNvSpPr txBox="1"/>
          <p:nvPr userDrawn="1"/>
        </p:nvSpPr>
        <p:spPr>
          <a:xfrm>
            <a:off x="3143249" y="1134736"/>
            <a:ext cx="8640763" cy="4941481"/>
          </a:xfrm>
          <a:prstGeom prst="rect">
            <a:avLst/>
          </a:prstGeom>
          <a:noFill/>
        </p:spPr>
        <p:txBody>
          <a:bodyPr wrap="square" rtlCol="0">
            <a:spAutoFit/>
          </a:bodyPr>
          <a:lstStyle/>
          <a:p>
            <a:pPr algn="just">
              <a:lnSpc>
                <a:spcPct val="120000"/>
              </a:lnSpc>
              <a:spcBef>
                <a:spcPts val="300"/>
              </a:spcBef>
              <a:spcAft>
                <a:spcPts val="600"/>
              </a:spcAft>
            </a:pPr>
            <a:r>
              <a:rPr lang="pl-PL" b="1" dirty="0">
                <a:latin typeface="Verdana" panose="020B0604030504040204" pitchFamily="34" charset="0"/>
                <a:ea typeface="Verdana" panose="020B0604030504040204" pitchFamily="34" charset="0"/>
              </a:rPr>
              <a:t>Zespół Infrastruktury i Budownictwa oraz Zespół Postępowań Sądowych i Arbitrażowych kancelarii JDP tworzy ponad 30 prawników, w tym 18 adwokatów i radców prawnych z kilku- lub kilkunastoletnim doświadczeniem </a:t>
            </a:r>
            <a:r>
              <a:rPr lang="pl-PL" dirty="0">
                <a:latin typeface="Verdana" panose="020B0604030504040204" pitchFamily="34" charset="0"/>
                <a:ea typeface="Verdana" panose="020B0604030504040204" pitchFamily="34" charset="0"/>
              </a:rPr>
              <a:t>w kompleksowym doradztwie prawnym związanym z inwestycjami budowlanymi (infrastrukturalnymi).</a:t>
            </a:r>
          </a:p>
          <a:p>
            <a:pPr algn="just">
              <a:lnSpc>
                <a:spcPct val="120000"/>
              </a:lnSpc>
              <a:spcBef>
                <a:spcPts val="300"/>
              </a:spcBef>
              <a:spcAft>
                <a:spcPts val="600"/>
              </a:spcAft>
            </a:pPr>
            <a:r>
              <a:rPr lang="pl-PL" b="1" dirty="0">
                <a:latin typeface="Verdana" panose="020B0604030504040204" pitchFamily="34" charset="0"/>
                <a:ea typeface="Verdana" panose="020B0604030504040204" pitchFamily="34" charset="0"/>
              </a:rPr>
              <a:t>Doradzamy wykonawcom, inwestorom prywatnymi podwykonawcom w toku realizacji złożonych kontraktów budowlanych </a:t>
            </a:r>
            <a:r>
              <a:rPr lang="pl-PL" dirty="0">
                <a:latin typeface="Verdana" panose="020B0604030504040204" pitchFamily="34" charset="0"/>
                <a:ea typeface="Verdana" panose="020B0604030504040204" pitchFamily="34" charset="0"/>
              </a:rPr>
              <a:t>(kubaturowych, przemysłowych, drogowych, modernizacjach linii kolejowych, budowie i modernizacji infrastruktury energetycznej oraz budowie obiektów użyteczności publicznej).</a:t>
            </a:r>
          </a:p>
          <a:p>
            <a:pPr algn="just">
              <a:lnSpc>
                <a:spcPct val="120000"/>
              </a:lnSpc>
              <a:spcBef>
                <a:spcPts val="300"/>
              </a:spcBef>
              <a:spcAft>
                <a:spcPts val="600"/>
              </a:spcAft>
            </a:pPr>
            <a:r>
              <a:rPr lang="pl-PL" dirty="0">
                <a:latin typeface="Verdana" panose="020B0604030504040204" pitchFamily="34" charset="0"/>
                <a:ea typeface="Verdana" panose="020B0604030504040204" pitchFamily="34" charset="0"/>
              </a:rPr>
              <a:t>Aktualnie prowadzimy ponad </a:t>
            </a:r>
            <a:r>
              <a:rPr lang="pl-PL" b="1" dirty="0">
                <a:latin typeface="Verdana" panose="020B0604030504040204" pitchFamily="34" charset="0"/>
                <a:ea typeface="Verdana" panose="020B0604030504040204" pitchFamily="34" charset="0"/>
              </a:rPr>
              <a:t>100 postępowań sądowych i arbitrażowych </a:t>
            </a:r>
            <a:r>
              <a:rPr lang="pl-PL" dirty="0">
                <a:latin typeface="Verdana" panose="020B0604030504040204" pitchFamily="34" charset="0"/>
                <a:ea typeface="Verdana" panose="020B0604030504040204" pitchFamily="34" charset="0"/>
              </a:rPr>
              <a:t>dotyczących inwestycji budowlanych i infrastrukturalnych, w których łączna wartość przedmiotu sporu przekracza 2,5 miliarda PLN.</a:t>
            </a:r>
          </a:p>
        </p:txBody>
      </p:sp>
      <p:sp>
        <p:nvSpPr>
          <p:cNvPr id="17" name="pole tekstowe 16">
            <a:extLst>
              <a:ext uri="{FF2B5EF4-FFF2-40B4-BE49-F238E27FC236}">
                <a16:creationId xmlns:a16="http://schemas.microsoft.com/office/drawing/2014/main" id="{76B16F62-7AB7-9F42-B160-FF3415E426F0}"/>
              </a:ext>
            </a:extLst>
          </p:cNvPr>
          <p:cNvSpPr txBox="1"/>
          <p:nvPr userDrawn="1"/>
        </p:nvSpPr>
        <p:spPr>
          <a:xfrm>
            <a:off x="3143250" y="468378"/>
            <a:ext cx="8640762" cy="400110"/>
          </a:xfrm>
          <a:prstGeom prst="rect">
            <a:avLst/>
          </a:prstGeom>
          <a:noFill/>
        </p:spPr>
        <p:txBody>
          <a:bodyPr wrap="square" rtlCol="0">
            <a:spAutoFit/>
          </a:bodyPr>
          <a:lstStyle/>
          <a:p>
            <a:r>
              <a:rPr lang="pl-PL" sz="2000" b="1" dirty="0">
                <a:latin typeface="Verdana" panose="020B0604030504040204" pitchFamily="34" charset="0"/>
                <a:ea typeface="Verdana" panose="020B0604030504040204" pitchFamily="34" charset="0"/>
                <a:cs typeface="Helvetica Neue"/>
                <a:sym typeface="Helvetica Neue"/>
              </a:rPr>
              <a:t>O kancelarii</a:t>
            </a:r>
          </a:p>
        </p:txBody>
      </p:sp>
      <p:sp>
        <p:nvSpPr>
          <p:cNvPr id="20" name="pole tekstowe 19"/>
          <p:cNvSpPr txBox="1"/>
          <p:nvPr userDrawn="1"/>
        </p:nvSpPr>
        <p:spPr>
          <a:xfrm>
            <a:off x="5157350" y="6237288"/>
            <a:ext cx="1880426" cy="276999"/>
          </a:xfrm>
          <a:prstGeom prst="rect">
            <a:avLst/>
          </a:prstGeom>
          <a:noFill/>
        </p:spPr>
        <p:txBody>
          <a:bodyPr wrap="square" rtlCol="0">
            <a:spAutoFit/>
          </a:bodyPr>
          <a:lstStyle/>
          <a:p>
            <a:pPr algn="ctr"/>
            <a:r>
              <a:rPr lang="pl-PL" sz="1200" dirty="0">
                <a:latin typeface="Verdana" panose="020B0604030504040204" pitchFamily="34" charset="0"/>
                <a:ea typeface="Verdana" panose="020B0604030504040204" pitchFamily="34" charset="0"/>
              </a:rPr>
              <a:t>jdp-law.pl</a:t>
            </a:r>
          </a:p>
        </p:txBody>
      </p:sp>
      <p:sp>
        <p:nvSpPr>
          <p:cNvPr id="14"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Tree>
    <p:extLst>
      <p:ext uri="{BB962C8B-B14F-4D97-AF65-F5344CB8AC3E}">
        <p14:creationId xmlns:p14="http://schemas.microsoft.com/office/powerpoint/2010/main" val="702020722"/>
      </p:ext>
    </p:extLst>
  </p:cSld>
  <p:clrMapOvr>
    <a:masterClrMapping/>
  </p:clrMapOvr>
  <p:extLst>
    <p:ext uri="{DCECCB84-F9BA-43D5-87BE-67443E8EF086}">
      <p15:sldGuideLst xmlns:p15="http://schemas.microsoft.com/office/powerpoint/2012/main">
        <p15:guide id="1" orient="horz" pos="300">
          <p15:clr>
            <a:srgbClr val="FBAE40"/>
          </p15:clr>
        </p15:guide>
        <p15:guide id="2" pos="1980">
          <p15:clr>
            <a:srgbClr val="FBAE40"/>
          </p15:clr>
        </p15:guide>
        <p15:guide id="3" pos="1822">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Nagrody i osiągnięcia">
    <p:spTree>
      <p:nvGrpSpPr>
        <p:cNvPr id="1" name=""/>
        <p:cNvGrpSpPr/>
        <p:nvPr/>
      </p:nvGrpSpPr>
      <p:grpSpPr>
        <a:xfrm>
          <a:off x="0" y="0"/>
          <a:ext cx="0" cy="0"/>
          <a:chOff x="0" y="0"/>
          <a:chExt cx="0" cy="0"/>
        </a:xfrm>
      </p:grpSpPr>
      <p:sp>
        <p:nvSpPr>
          <p:cNvPr id="19" name="Prostokąt 18"/>
          <p:cNvSpPr/>
          <p:nvPr userDrawn="1"/>
        </p:nvSpPr>
        <p:spPr>
          <a:xfrm>
            <a:off x="4043362" y="0"/>
            <a:ext cx="8148637" cy="6851649"/>
          </a:xfrm>
          <a:prstGeom prst="rect">
            <a:avLst/>
          </a:prstGeom>
          <a:solidFill>
            <a:srgbClr val="E45723"/>
          </a:solidFill>
          <a:ln>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pPr>
            <a:endParaRPr lang="pl-PL" dirty="0">
              <a:solidFill>
                <a:schemeClr val="bg1"/>
              </a:solidFill>
              <a:latin typeface="Verdana" panose="020B0604030504040204" pitchFamily="34" charset="0"/>
              <a:ea typeface="Verdana" panose="020B0604030504040204" pitchFamily="34" charset="0"/>
              <a:cs typeface="Helvetica Neue"/>
              <a:sym typeface="Helvetica Neue"/>
            </a:endParaRPr>
          </a:p>
        </p:txBody>
      </p:sp>
      <p:sp>
        <p:nvSpPr>
          <p:cNvPr id="20" name="pole tekstowe 19">
            <a:extLst>
              <a:ext uri="{FF2B5EF4-FFF2-40B4-BE49-F238E27FC236}">
                <a16:creationId xmlns:a16="http://schemas.microsoft.com/office/drawing/2014/main" id="{C0EB40BF-3F71-7745-8A48-F9B2D2B3188B}"/>
              </a:ext>
            </a:extLst>
          </p:cNvPr>
          <p:cNvSpPr txBox="1"/>
          <p:nvPr userDrawn="1"/>
        </p:nvSpPr>
        <p:spPr>
          <a:xfrm>
            <a:off x="5086564" y="2029450"/>
            <a:ext cx="5938787" cy="3283335"/>
          </a:xfrm>
          <a:prstGeom prst="rect">
            <a:avLst/>
          </a:prstGeom>
          <a:noFill/>
        </p:spPr>
        <p:txBody>
          <a:bodyPr wrap="square" rtlCol="0">
            <a:spAutoFit/>
          </a:bodyPr>
          <a:lstStyle/>
          <a:p>
            <a:pPr algn="just">
              <a:lnSpc>
                <a:spcPct val="120000"/>
              </a:lnSpc>
              <a:spcBef>
                <a:spcPts val="300"/>
              </a:spcBef>
              <a:spcAft>
                <a:spcPts val="601"/>
              </a:spcAft>
            </a:pPr>
            <a:r>
              <a:rPr lang="pl-PL" sz="1800" b="1" strike="noStrike" spc="-1" dirty="0">
                <a:solidFill>
                  <a:srgbClr val="FFFFFF"/>
                </a:solidFill>
                <a:latin typeface="Verdana"/>
                <a:ea typeface="Verdana"/>
              </a:rPr>
              <a:t>Prof. Przemysław Drapała</a:t>
            </a:r>
            <a:r>
              <a:rPr lang="pl-PL" sz="1800" b="0" strike="noStrike" spc="-1" dirty="0">
                <a:solidFill>
                  <a:srgbClr val="FFFFFF"/>
                </a:solidFill>
                <a:latin typeface="Verdana"/>
                <a:ea typeface="Verdana"/>
              </a:rPr>
              <a:t> został </a:t>
            </a:r>
            <a:r>
              <a:rPr lang="pl-PL" spc="-1" dirty="0">
                <a:solidFill>
                  <a:srgbClr val="FFFFFF"/>
                </a:solidFill>
                <a:latin typeface="Verdana"/>
                <a:ea typeface="Verdana"/>
              </a:rPr>
              <a:t>piąty</a:t>
            </a:r>
            <a:r>
              <a:rPr lang="pl-PL" sz="1800" b="0" strike="noStrike" spc="-1" dirty="0">
                <a:solidFill>
                  <a:srgbClr val="FFFFFF"/>
                </a:solidFill>
                <a:latin typeface="Verdana"/>
                <a:ea typeface="Verdana"/>
              </a:rPr>
              <a:t> rok z rzędu uznany za </a:t>
            </a:r>
            <a:r>
              <a:rPr lang="pl-PL" sz="1800" b="1" i="1" strike="noStrike" spc="-1" dirty="0" err="1">
                <a:solidFill>
                  <a:srgbClr val="FFFFFF"/>
                </a:solidFill>
                <a:latin typeface="Verdana"/>
                <a:ea typeface="Verdana"/>
              </a:rPr>
              <a:t>Leading</a:t>
            </a:r>
            <a:r>
              <a:rPr lang="pl-PL" sz="1800" b="1" i="1" strike="noStrike" spc="-1" dirty="0">
                <a:solidFill>
                  <a:srgbClr val="FFFFFF"/>
                </a:solidFill>
                <a:latin typeface="Verdana"/>
                <a:ea typeface="Verdana"/>
              </a:rPr>
              <a:t> </a:t>
            </a:r>
            <a:r>
              <a:rPr lang="pl-PL" sz="1800" b="1" i="1" strike="noStrike" spc="-1" dirty="0" err="1">
                <a:solidFill>
                  <a:srgbClr val="FFFFFF"/>
                </a:solidFill>
                <a:latin typeface="Verdana"/>
                <a:ea typeface="Verdana"/>
              </a:rPr>
              <a:t>Individual</a:t>
            </a:r>
            <a:r>
              <a:rPr lang="pl-PL" sz="1800" b="1" i="1" strike="noStrike" spc="-1" dirty="0">
                <a:solidFill>
                  <a:srgbClr val="FFFFFF"/>
                </a:solidFill>
                <a:latin typeface="Verdana"/>
                <a:ea typeface="Verdana"/>
              </a:rPr>
              <a:t> </a:t>
            </a:r>
            <a:r>
              <a:rPr lang="pl-PL" sz="1800" b="0" strike="noStrike" spc="-1" dirty="0">
                <a:solidFill>
                  <a:srgbClr val="FFFFFF"/>
                </a:solidFill>
                <a:latin typeface="Verdana"/>
                <a:ea typeface="Verdana"/>
              </a:rPr>
              <a:t>in Poland </a:t>
            </a:r>
            <a:br>
              <a:rPr lang="pl-PL" dirty="0"/>
            </a:br>
            <a:r>
              <a:rPr lang="pl-PL" sz="1800" b="0" strike="noStrike" spc="-1" dirty="0">
                <a:solidFill>
                  <a:srgbClr val="FFFFFF"/>
                </a:solidFill>
                <a:latin typeface="Verdana"/>
                <a:ea typeface="Verdana"/>
              </a:rPr>
              <a:t>w kategorii </a:t>
            </a:r>
            <a:r>
              <a:rPr lang="pl-PL" sz="1800" b="0" i="1" strike="noStrike" spc="-1" dirty="0">
                <a:solidFill>
                  <a:srgbClr val="FFFFFF"/>
                </a:solidFill>
                <a:latin typeface="Verdana"/>
                <a:ea typeface="Verdana"/>
              </a:rPr>
              <a:t>Construction/Construction </a:t>
            </a:r>
            <a:r>
              <a:rPr lang="pl-PL" sz="1800" b="0" i="1" strike="noStrike" spc="-1" dirty="0" err="1">
                <a:solidFill>
                  <a:srgbClr val="FFFFFF"/>
                </a:solidFill>
                <a:latin typeface="Verdana"/>
                <a:ea typeface="Verdana"/>
              </a:rPr>
              <a:t>Disputes</a:t>
            </a:r>
            <a:r>
              <a:rPr lang="pl-PL" sz="1800" b="0" i="1" strike="noStrike" spc="-1" dirty="0">
                <a:solidFill>
                  <a:srgbClr val="FFFFFF"/>
                </a:solidFill>
                <a:latin typeface="Verdana"/>
                <a:ea typeface="Verdana"/>
              </a:rPr>
              <a:t> </a:t>
            </a:r>
            <a:r>
              <a:rPr lang="pl-PL" sz="1800" b="0" strike="noStrike" spc="-1" dirty="0">
                <a:solidFill>
                  <a:srgbClr val="FFFFFF"/>
                </a:solidFill>
                <a:latin typeface="Verdana"/>
                <a:ea typeface="Verdana"/>
              </a:rPr>
              <a:t>w międzynarodowym rankingu Chambers Europe.</a:t>
            </a:r>
          </a:p>
          <a:p>
            <a:pPr algn="just">
              <a:lnSpc>
                <a:spcPct val="120000"/>
              </a:lnSpc>
              <a:spcBef>
                <a:spcPts val="300"/>
              </a:spcBef>
              <a:spcAft>
                <a:spcPts val="601"/>
              </a:spcAft>
            </a:pPr>
            <a:endParaRPr lang="pl-PL" sz="1800" b="0" strike="noStrike" spc="-1" dirty="0">
              <a:solidFill>
                <a:srgbClr val="FFFFFF"/>
              </a:solidFill>
              <a:latin typeface="Verdana"/>
              <a:ea typeface="Verdana"/>
            </a:endParaRPr>
          </a:p>
          <a:p>
            <a:pPr marL="0" marR="0" lvl="0" indent="0" algn="just" defTabSz="914400" rtl="0" eaLnBrk="1" fontAlgn="auto" latinLnBrk="0" hangingPunct="1">
              <a:lnSpc>
                <a:spcPct val="120000"/>
              </a:lnSpc>
              <a:spcBef>
                <a:spcPts val="300"/>
              </a:spcBef>
              <a:spcAft>
                <a:spcPts val="601"/>
              </a:spcAft>
              <a:buClrTx/>
              <a:buSzTx/>
              <a:buFontTx/>
              <a:buNone/>
              <a:tabLst/>
              <a:defRPr/>
            </a:pPr>
            <a:r>
              <a:rPr lang="pl-PL" sz="1800" b="1" strike="noStrike" spc="-1" dirty="0">
                <a:solidFill>
                  <a:srgbClr val="FFFFFF"/>
                </a:solidFill>
                <a:latin typeface="Verdana"/>
                <a:ea typeface="Verdana"/>
              </a:rPr>
              <a:t>Kancelaria JDP </a:t>
            </a:r>
            <a:r>
              <a:rPr lang="pl-PL" sz="1800" b="0" strike="noStrike" spc="-1" dirty="0">
                <a:solidFill>
                  <a:srgbClr val="FFFFFF"/>
                </a:solidFill>
                <a:latin typeface="Verdana"/>
                <a:ea typeface="Verdana"/>
              </a:rPr>
              <a:t> uzyskała w latach 2018 – 2021 najwyższą pozycję (</a:t>
            </a:r>
            <a:r>
              <a:rPr lang="pl-PL" sz="1800" b="1" strike="noStrike" spc="-1" dirty="0">
                <a:solidFill>
                  <a:srgbClr val="FFFFFF"/>
                </a:solidFill>
                <a:latin typeface="Verdana"/>
                <a:ea typeface="Verdana"/>
              </a:rPr>
              <a:t>Top </a:t>
            </a:r>
            <a:r>
              <a:rPr lang="pl-PL" sz="1800" b="1" strike="noStrike" spc="-1" dirty="0" err="1">
                <a:solidFill>
                  <a:srgbClr val="FFFFFF"/>
                </a:solidFill>
                <a:latin typeface="Verdana"/>
                <a:ea typeface="Verdana"/>
              </a:rPr>
              <a:t>Tier</a:t>
            </a:r>
            <a:r>
              <a:rPr lang="pl-PL" sz="1800" b="0" strike="noStrike" spc="-1" dirty="0">
                <a:solidFill>
                  <a:srgbClr val="FFFFFF"/>
                </a:solidFill>
                <a:latin typeface="Verdana"/>
                <a:ea typeface="Verdana"/>
              </a:rPr>
              <a:t>) w kategorii </a:t>
            </a:r>
            <a:r>
              <a:rPr lang="pl-PL" sz="1800" b="0" i="1" strike="noStrike" spc="-1" dirty="0">
                <a:solidFill>
                  <a:srgbClr val="FFFFFF"/>
                </a:solidFill>
                <a:latin typeface="Verdana"/>
                <a:ea typeface="Verdana"/>
              </a:rPr>
              <a:t>Construction/Construction </a:t>
            </a:r>
            <a:r>
              <a:rPr lang="pl-PL" sz="1800" b="0" i="1" strike="noStrike" spc="-1" dirty="0" err="1">
                <a:solidFill>
                  <a:srgbClr val="FFFFFF"/>
                </a:solidFill>
                <a:latin typeface="Verdana"/>
                <a:ea typeface="Verdana"/>
              </a:rPr>
              <a:t>Disputes</a:t>
            </a:r>
            <a:r>
              <a:rPr lang="pl-PL" sz="1800" b="0" i="1" strike="noStrike" spc="-1" dirty="0">
                <a:solidFill>
                  <a:srgbClr val="FFFFFF"/>
                </a:solidFill>
                <a:latin typeface="Verdana"/>
                <a:ea typeface="Verdana"/>
              </a:rPr>
              <a:t> </a:t>
            </a:r>
            <a:br>
              <a:rPr lang="pl-PL" dirty="0"/>
            </a:br>
            <a:r>
              <a:rPr lang="pl-PL" sz="1800" b="0" strike="noStrike" spc="-1" dirty="0">
                <a:solidFill>
                  <a:srgbClr val="FFFFFF"/>
                </a:solidFill>
                <a:latin typeface="Verdana"/>
                <a:ea typeface="Verdana"/>
              </a:rPr>
              <a:t>w międzynarodowym rankingu The Legal 500.</a:t>
            </a:r>
            <a:endParaRPr lang="pl-PL" sz="1800" b="0" strike="noStrike" spc="-1" dirty="0">
              <a:latin typeface="Arial"/>
            </a:endParaRPr>
          </a:p>
        </p:txBody>
      </p:sp>
      <p:sp>
        <p:nvSpPr>
          <p:cNvPr id="21" name="pole tekstowe 20">
            <a:extLst>
              <a:ext uri="{FF2B5EF4-FFF2-40B4-BE49-F238E27FC236}">
                <a16:creationId xmlns:a16="http://schemas.microsoft.com/office/drawing/2014/main" id="{76B16F62-7AB7-9F42-B160-FF3415E426F0}"/>
              </a:ext>
            </a:extLst>
          </p:cNvPr>
          <p:cNvSpPr txBox="1"/>
          <p:nvPr userDrawn="1"/>
        </p:nvSpPr>
        <p:spPr>
          <a:xfrm>
            <a:off x="151632" y="2029450"/>
            <a:ext cx="3013611" cy="369332"/>
          </a:xfrm>
          <a:prstGeom prst="rect">
            <a:avLst/>
          </a:prstGeom>
          <a:noFill/>
        </p:spPr>
        <p:txBody>
          <a:bodyPr wrap="square" rtlCol="0">
            <a:spAutoFit/>
          </a:bodyPr>
          <a:lstStyle/>
          <a:p>
            <a:pPr algn="ctr"/>
            <a:r>
              <a:rPr lang="pl-PL" dirty="0">
                <a:latin typeface="Verdana" panose="020B0604030504040204" pitchFamily="34" charset="0"/>
                <a:ea typeface="Verdana" panose="020B0604030504040204" pitchFamily="34" charset="0"/>
                <a:cs typeface="Helvetica Neue"/>
                <a:sym typeface="Helvetica Neue"/>
              </a:rPr>
              <a:t>Nagrody i osiągnięcia</a:t>
            </a:r>
            <a:endParaRPr lang="pl-PL" dirty="0">
              <a:latin typeface="Verdana" panose="020B0604030504040204" pitchFamily="34" charset="0"/>
              <a:ea typeface="Verdana" panose="020B0604030504040204" pitchFamily="34" charset="0"/>
            </a:endParaRPr>
          </a:p>
        </p:txBody>
      </p:sp>
      <p:pic>
        <p:nvPicPr>
          <p:cNvPr id="22" name="Obraz 21">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pic>
        <p:nvPicPr>
          <p:cNvPr id="8" name="Obraz 7" descr="Obraz zawierający tekst&#10;&#10;Opis wygenerowany automatycznie">
            <a:extLst>
              <a:ext uri="{FF2B5EF4-FFF2-40B4-BE49-F238E27FC236}">
                <a16:creationId xmlns:a16="http://schemas.microsoft.com/office/drawing/2014/main" id="{958F9BFF-251B-49CD-A52D-D7EE8F04B3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1368" y="2709275"/>
            <a:ext cx="1615290" cy="1356120"/>
          </a:xfrm>
          <a:prstGeom prst="rect">
            <a:avLst/>
          </a:prstGeom>
        </p:spPr>
      </p:pic>
      <p:pic>
        <p:nvPicPr>
          <p:cNvPr id="9" name="Obraz 2">
            <a:extLst>
              <a:ext uri="{FF2B5EF4-FFF2-40B4-BE49-F238E27FC236}">
                <a16:creationId xmlns:a16="http://schemas.microsoft.com/office/drawing/2014/main" id="{FF1605D5-C64D-42AA-B311-148FB0059931}"/>
              </a:ext>
            </a:extLst>
          </p:cNvPr>
          <p:cNvPicPr/>
          <p:nvPr userDrawn="1"/>
        </p:nvPicPr>
        <p:blipFill>
          <a:blip r:embed="rId4"/>
          <a:stretch/>
        </p:blipFill>
        <p:spPr>
          <a:xfrm>
            <a:off x="1531993" y="4375888"/>
            <a:ext cx="914040" cy="1321920"/>
          </a:xfrm>
          <a:prstGeom prst="rect">
            <a:avLst/>
          </a:prstGeom>
          <a:ln>
            <a:noFill/>
          </a:ln>
        </p:spPr>
      </p:pic>
    </p:spTree>
    <p:extLst>
      <p:ext uri="{BB962C8B-B14F-4D97-AF65-F5344CB8AC3E}">
        <p14:creationId xmlns:p14="http://schemas.microsoft.com/office/powerpoint/2010/main" val="1564917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Nagrody i osiągnięcia">
    <p:spTree>
      <p:nvGrpSpPr>
        <p:cNvPr id="1" name=""/>
        <p:cNvGrpSpPr/>
        <p:nvPr/>
      </p:nvGrpSpPr>
      <p:grpSpPr>
        <a:xfrm>
          <a:off x="0" y="0"/>
          <a:ext cx="0" cy="0"/>
          <a:chOff x="0" y="0"/>
          <a:chExt cx="0" cy="0"/>
        </a:xfrm>
      </p:grpSpPr>
      <p:sp>
        <p:nvSpPr>
          <p:cNvPr id="19" name="Prostokąt 18"/>
          <p:cNvSpPr/>
          <p:nvPr userDrawn="1"/>
        </p:nvSpPr>
        <p:spPr>
          <a:xfrm>
            <a:off x="4043362" y="0"/>
            <a:ext cx="8148637" cy="6851649"/>
          </a:xfrm>
          <a:prstGeom prst="rect">
            <a:avLst/>
          </a:prstGeom>
          <a:solidFill>
            <a:srgbClr val="E45723"/>
          </a:solidFill>
          <a:ln>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pPr>
            <a:endParaRPr lang="pl-PL" dirty="0">
              <a:solidFill>
                <a:schemeClr val="bg1"/>
              </a:solidFill>
              <a:latin typeface="Verdana" panose="020B0604030504040204" pitchFamily="34" charset="0"/>
              <a:ea typeface="Verdana" panose="020B0604030504040204" pitchFamily="34" charset="0"/>
              <a:cs typeface="Helvetica Neue"/>
              <a:sym typeface="Helvetica Neue"/>
            </a:endParaRPr>
          </a:p>
        </p:txBody>
      </p:sp>
      <p:sp>
        <p:nvSpPr>
          <p:cNvPr id="20" name="pole tekstowe 19">
            <a:extLst>
              <a:ext uri="{FF2B5EF4-FFF2-40B4-BE49-F238E27FC236}">
                <a16:creationId xmlns:a16="http://schemas.microsoft.com/office/drawing/2014/main" id="{C0EB40BF-3F71-7745-8A48-F9B2D2B3188B}"/>
              </a:ext>
            </a:extLst>
          </p:cNvPr>
          <p:cNvSpPr txBox="1"/>
          <p:nvPr userDrawn="1"/>
        </p:nvSpPr>
        <p:spPr>
          <a:xfrm>
            <a:off x="5034989" y="2002584"/>
            <a:ext cx="5938787" cy="3611886"/>
          </a:xfrm>
          <a:prstGeom prst="rect">
            <a:avLst/>
          </a:prstGeom>
          <a:noFill/>
        </p:spPr>
        <p:txBody>
          <a:bodyPr wrap="square" rtlCol="0">
            <a:spAutoFit/>
          </a:bodyPr>
          <a:lstStyle/>
          <a:p>
            <a:pPr algn="just">
              <a:lnSpc>
                <a:spcPct val="120000"/>
              </a:lnSpc>
              <a:spcBef>
                <a:spcPts val="300"/>
              </a:spcBef>
              <a:spcAft>
                <a:spcPts val="600"/>
              </a:spcAft>
            </a:pPr>
            <a:r>
              <a:rPr lang="pl-PL" dirty="0">
                <a:solidFill>
                  <a:schemeClr val="bg1"/>
                </a:solidFill>
                <a:latin typeface="Verdana" panose="020B0604030504040204" pitchFamily="34" charset="0"/>
                <a:ea typeface="Verdana" panose="020B0604030504040204" pitchFamily="34" charset="0"/>
                <a:cs typeface="Helvetica Neue"/>
                <a:sym typeface="Helvetica Neue"/>
              </a:rPr>
              <a:t>Klienci doceniają naszą wiedzę, doświadczenie </a:t>
            </a:r>
            <a:br>
              <a:rPr lang="pl-PL" dirty="0">
                <a:solidFill>
                  <a:schemeClr val="bg1"/>
                </a:solidFill>
                <a:latin typeface="Verdana" panose="020B0604030504040204" pitchFamily="34" charset="0"/>
                <a:ea typeface="Verdana" panose="020B0604030504040204" pitchFamily="34" charset="0"/>
                <a:cs typeface="Helvetica Neue"/>
                <a:sym typeface="Helvetica Neue"/>
              </a:rPr>
            </a:br>
            <a:r>
              <a:rPr lang="pl-PL" dirty="0">
                <a:solidFill>
                  <a:schemeClr val="bg1"/>
                </a:solidFill>
                <a:latin typeface="Verdana" panose="020B0604030504040204" pitchFamily="34" charset="0"/>
                <a:ea typeface="Verdana" panose="020B0604030504040204" pitchFamily="34" charset="0"/>
                <a:cs typeface="Helvetica Neue"/>
                <a:sym typeface="Helvetica Neue"/>
              </a:rPr>
              <a:t>i zaangażowanie w rozwój ich biznesu. Od lat ich uznanie znajduje wyraz w naszych wysokich pozycjach w międzynarodowych rankingach, jak </a:t>
            </a:r>
            <a:r>
              <a:rPr lang="pl-PL" i="1" dirty="0">
                <a:solidFill>
                  <a:schemeClr val="bg1"/>
                </a:solidFill>
                <a:latin typeface="Verdana" panose="020B0604030504040204" pitchFamily="34" charset="0"/>
                <a:ea typeface="Verdana" panose="020B0604030504040204" pitchFamily="34" charset="0"/>
                <a:cs typeface="Helvetica Neue"/>
                <a:sym typeface="Helvetica Neue"/>
              </a:rPr>
              <a:t>Chambers and Partners</a:t>
            </a:r>
            <a:r>
              <a:rPr lang="pl-PL" dirty="0">
                <a:solidFill>
                  <a:schemeClr val="bg1"/>
                </a:solidFill>
                <a:latin typeface="Verdana" panose="020B0604030504040204" pitchFamily="34" charset="0"/>
                <a:ea typeface="Verdana" panose="020B0604030504040204" pitchFamily="34" charset="0"/>
                <a:cs typeface="Helvetica Neue"/>
                <a:sym typeface="Helvetica Neue"/>
              </a:rPr>
              <a:t>, </a:t>
            </a:r>
            <a:r>
              <a:rPr lang="pl-PL" i="1" dirty="0">
                <a:solidFill>
                  <a:schemeClr val="bg1"/>
                </a:solidFill>
                <a:latin typeface="Verdana" panose="020B0604030504040204" pitchFamily="34" charset="0"/>
                <a:ea typeface="Verdana" panose="020B0604030504040204" pitchFamily="34" charset="0"/>
                <a:cs typeface="Helvetica Neue"/>
                <a:sym typeface="Helvetica Neue"/>
              </a:rPr>
              <a:t>The Legal 500</a:t>
            </a:r>
            <a:r>
              <a:rPr lang="pl-PL" dirty="0">
                <a:solidFill>
                  <a:schemeClr val="bg1"/>
                </a:solidFill>
                <a:latin typeface="Verdana" panose="020B0604030504040204" pitchFamily="34" charset="0"/>
                <a:ea typeface="Verdana" panose="020B0604030504040204" pitchFamily="34" charset="0"/>
                <a:cs typeface="Helvetica Neue"/>
                <a:sym typeface="Helvetica Neue"/>
              </a:rPr>
              <a:t>.    </a:t>
            </a:r>
          </a:p>
          <a:p>
            <a:pPr algn="just">
              <a:lnSpc>
                <a:spcPct val="120000"/>
              </a:lnSpc>
              <a:spcBef>
                <a:spcPts val="300"/>
              </a:spcBef>
              <a:spcAft>
                <a:spcPts val="600"/>
              </a:spcAft>
            </a:pPr>
            <a:r>
              <a:rPr lang="pl-PL" dirty="0">
                <a:solidFill>
                  <a:schemeClr val="bg1"/>
                </a:solidFill>
                <a:latin typeface="Verdana" panose="020B0604030504040204" pitchFamily="34" charset="0"/>
                <a:ea typeface="Verdana" panose="020B0604030504040204" pitchFamily="34" charset="0"/>
                <a:cs typeface="Helvetica Neue"/>
                <a:sym typeface="Helvetica Neue"/>
              </a:rPr>
              <a:t>  </a:t>
            </a:r>
          </a:p>
          <a:p>
            <a:pPr algn="just">
              <a:lnSpc>
                <a:spcPct val="120000"/>
              </a:lnSpc>
              <a:spcBef>
                <a:spcPts val="300"/>
              </a:spcBef>
              <a:spcAft>
                <a:spcPts val="600"/>
              </a:spcAft>
            </a:pPr>
            <a:r>
              <a:rPr lang="pl-PL" dirty="0">
                <a:solidFill>
                  <a:schemeClr val="bg1"/>
                </a:solidFill>
                <a:latin typeface="Verdana" panose="020B0604030504040204" pitchFamily="34" charset="0"/>
                <a:ea typeface="Verdana" panose="020B0604030504040204" pitchFamily="34" charset="0"/>
                <a:cs typeface="Helvetica Neue"/>
                <a:sym typeface="Helvetica Neue"/>
              </a:rPr>
              <a:t>Regularnie zdobywamy wyróżnienia w takich kategoriach jak: </a:t>
            </a:r>
            <a:r>
              <a:rPr lang="pl-PL" i="1" dirty="0">
                <a:solidFill>
                  <a:schemeClr val="bg1"/>
                </a:solidFill>
                <a:latin typeface="Verdana" panose="020B0604030504040204" pitchFamily="34" charset="0"/>
                <a:ea typeface="Verdana" panose="020B0604030504040204" pitchFamily="34" charset="0"/>
                <a:cs typeface="Helvetica Neue"/>
                <a:sym typeface="Helvetica Neue"/>
              </a:rPr>
              <a:t>Construction</a:t>
            </a:r>
            <a:r>
              <a:rPr lang="pl-PL" dirty="0">
                <a:solidFill>
                  <a:schemeClr val="bg1"/>
                </a:solidFill>
                <a:latin typeface="Verdana" panose="020B0604030504040204" pitchFamily="34" charset="0"/>
                <a:ea typeface="Verdana" panose="020B0604030504040204" pitchFamily="34" charset="0"/>
                <a:cs typeface="Helvetica Neue"/>
                <a:sym typeface="Helvetica Neue"/>
              </a:rPr>
              <a:t>; </a:t>
            </a:r>
            <a:r>
              <a:rPr lang="pl-PL" i="1" dirty="0" err="1">
                <a:solidFill>
                  <a:schemeClr val="bg1"/>
                </a:solidFill>
                <a:latin typeface="Verdana" panose="020B0604030504040204" pitchFamily="34" charset="0"/>
                <a:ea typeface="Verdana" panose="020B0604030504040204" pitchFamily="34" charset="0"/>
                <a:cs typeface="Helvetica Neue"/>
                <a:sym typeface="Helvetica Neue"/>
              </a:rPr>
              <a:t>Dispute</a:t>
            </a:r>
            <a:r>
              <a:rPr lang="pl-PL" i="1" dirty="0">
                <a:solidFill>
                  <a:schemeClr val="bg1"/>
                </a:solidFill>
                <a:latin typeface="Verdana" panose="020B0604030504040204" pitchFamily="34" charset="0"/>
                <a:ea typeface="Verdana" panose="020B0604030504040204" pitchFamily="34" charset="0"/>
                <a:cs typeface="Helvetica Neue"/>
                <a:sym typeface="Helvetica Neue"/>
              </a:rPr>
              <a:t> Resolution</a:t>
            </a:r>
            <a:r>
              <a:rPr lang="pl-PL" dirty="0">
                <a:solidFill>
                  <a:schemeClr val="bg1"/>
                </a:solidFill>
                <a:latin typeface="Verdana" panose="020B0604030504040204" pitchFamily="34" charset="0"/>
                <a:ea typeface="Verdana" panose="020B0604030504040204" pitchFamily="34" charset="0"/>
                <a:cs typeface="Helvetica Neue"/>
                <a:sym typeface="Helvetica Neue"/>
              </a:rPr>
              <a:t>; </a:t>
            </a:r>
            <a:r>
              <a:rPr lang="pl-PL" i="1" dirty="0" err="1">
                <a:solidFill>
                  <a:schemeClr val="bg1"/>
                </a:solidFill>
                <a:latin typeface="Verdana" panose="020B0604030504040204" pitchFamily="34" charset="0"/>
                <a:ea typeface="Verdana" panose="020B0604030504040204" pitchFamily="34" charset="0"/>
                <a:cs typeface="Helvetica Neue"/>
                <a:sym typeface="Helvetica Neue"/>
              </a:rPr>
              <a:t>Arbitration</a:t>
            </a:r>
            <a:r>
              <a:rPr lang="pl-PL" dirty="0">
                <a:solidFill>
                  <a:schemeClr val="bg1"/>
                </a:solidFill>
                <a:latin typeface="Verdana" panose="020B0604030504040204" pitchFamily="34" charset="0"/>
                <a:ea typeface="Verdana" panose="020B0604030504040204" pitchFamily="34" charset="0"/>
                <a:cs typeface="Helvetica Neue"/>
                <a:sym typeface="Helvetica Neue"/>
              </a:rPr>
              <a:t>; </a:t>
            </a:r>
            <a:r>
              <a:rPr lang="pl-PL" i="1" dirty="0">
                <a:solidFill>
                  <a:schemeClr val="bg1"/>
                </a:solidFill>
                <a:latin typeface="Verdana" panose="020B0604030504040204" pitchFamily="34" charset="0"/>
                <a:ea typeface="Verdana" panose="020B0604030504040204" pitchFamily="34" charset="0"/>
                <a:cs typeface="Helvetica Neue"/>
                <a:sym typeface="Helvetica Neue"/>
              </a:rPr>
              <a:t>Commercial</a:t>
            </a:r>
            <a:r>
              <a:rPr lang="pl-PL" dirty="0">
                <a:solidFill>
                  <a:schemeClr val="bg1"/>
                </a:solidFill>
                <a:latin typeface="Verdana" panose="020B0604030504040204" pitchFamily="34" charset="0"/>
                <a:ea typeface="Verdana" panose="020B0604030504040204" pitchFamily="34" charset="0"/>
                <a:cs typeface="Helvetica Neue"/>
                <a:sym typeface="Helvetica Neue"/>
              </a:rPr>
              <a:t>, </a:t>
            </a:r>
            <a:r>
              <a:rPr lang="pl-PL" i="1" dirty="0" err="1">
                <a:solidFill>
                  <a:schemeClr val="bg1"/>
                </a:solidFill>
                <a:latin typeface="Verdana" panose="020B0604030504040204" pitchFamily="34" charset="0"/>
                <a:ea typeface="Verdana" panose="020B0604030504040204" pitchFamily="34" charset="0"/>
                <a:cs typeface="Helvetica Neue"/>
                <a:sym typeface="Helvetica Neue"/>
              </a:rPr>
              <a:t>Corporate</a:t>
            </a:r>
            <a:r>
              <a:rPr lang="pl-PL" i="1" dirty="0">
                <a:solidFill>
                  <a:schemeClr val="bg1"/>
                </a:solidFill>
                <a:latin typeface="Verdana" panose="020B0604030504040204" pitchFamily="34" charset="0"/>
                <a:ea typeface="Verdana" panose="020B0604030504040204" pitchFamily="34" charset="0"/>
                <a:cs typeface="Helvetica Neue"/>
                <a:sym typeface="Helvetica Neue"/>
              </a:rPr>
              <a:t> &amp; M&amp;A.</a:t>
            </a:r>
            <a:endParaRPr lang="pl-PL" dirty="0">
              <a:solidFill>
                <a:schemeClr val="bg1"/>
              </a:solidFill>
              <a:latin typeface="Verdana" panose="020B0604030504040204" pitchFamily="34" charset="0"/>
              <a:ea typeface="Verdana" panose="020B0604030504040204" pitchFamily="34" charset="0"/>
              <a:cs typeface="Helvetica Neue"/>
              <a:sym typeface="Helvetica Neue"/>
            </a:endParaRPr>
          </a:p>
        </p:txBody>
      </p:sp>
      <p:sp>
        <p:nvSpPr>
          <p:cNvPr id="21" name="pole tekstowe 20">
            <a:extLst>
              <a:ext uri="{FF2B5EF4-FFF2-40B4-BE49-F238E27FC236}">
                <a16:creationId xmlns:a16="http://schemas.microsoft.com/office/drawing/2014/main" id="{76B16F62-7AB7-9F42-B160-FF3415E426F0}"/>
              </a:ext>
            </a:extLst>
          </p:cNvPr>
          <p:cNvSpPr txBox="1"/>
          <p:nvPr userDrawn="1"/>
        </p:nvSpPr>
        <p:spPr>
          <a:xfrm>
            <a:off x="310703" y="2030931"/>
            <a:ext cx="3013611" cy="369332"/>
          </a:xfrm>
          <a:prstGeom prst="rect">
            <a:avLst/>
          </a:prstGeom>
          <a:noFill/>
        </p:spPr>
        <p:txBody>
          <a:bodyPr wrap="square" rtlCol="0">
            <a:spAutoFit/>
          </a:bodyPr>
          <a:lstStyle/>
          <a:p>
            <a:r>
              <a:rPr lang="pl-PL" dirty="0">
                <a:latin typeface="Verdana" panose="020B0604030504040204" pitchFamily="34" charset="0"/>
                <a:ea typeface="Verdana" panose="020B0604030504040204" pitchFamily="34" charset="0"/>
                <a:cs typeface="Helvetica Neue"/>
                <a:sym typeface="Helvetica Neue"/>
              </a:rPr>
              <a:t>Nagrody i osiągnięcia</a:t>
            </a:r>
            <a:endParaRPr lang="pl-PL" dirty="0">
              <a:latin typeface="Verdana" panose="020B0604030504040204" pitchFamily="34" charset="0"/>
              <a:ea typeface="Verdana" panose="020B0604030504040204" pitchFamily="34" charset="0"/>
            </a:endParaRPr>
          </a:p>
        </p:txBody>
      </p:sp>
      <p:pic>
        <p:nvPicPr>
          <p:cNvPr id="22" name="Obraz 21">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grpSp>
        <p:nvGrpSpPr>
          <p:cNvPr id="23" name="Group 4">
            <a:extLst>
              <a:ext uri="{FF2B5EF4-FFF2-40B4-BE49-F238E27FC236}">
                <a16:creationId xmlns:a16="http://schemas.microsoft.com/office/drawing/2014/main" id="{0E8DD2E6-3E48-4634-B0A2-F190640199DE}"/>
              </a:ext>
            </a:extLst>
          </p:cNvPr>
          <p:cNvGrpSpPr/>
          <p:nvPr userDrawn="1"/>
        </p:nvGrpSpPr>
        <p:grpSpPr>
          <a:xfrm>
            <a:off x="1329480" y="3441960"/>
            <a:ext cx="2173680" cy="2977192"/>
            <a:chOff x="1329480" y="3441960"/>
            <a:chExt cx="2173680" cy="2977192"/>
          </a:xfrm>
        </p:grpSpPr>
        <p:pic>
          <p:nvPicPr>
            <p:cNvPr id="24" name="Google Shape;116;p15">
              <a:extLst>
                <a:ext uri="{FF2B5EF4-FFF2-40B4-BE49-F238E27FC236}">
                  <a16:creationId xmlns:a16="http://schemas.microsoft.com/office/drawing/2014/main" id="{BACFA068-8691-45D6-B88E-E1E44A6D3B99}"/>
                </a:ext>
              </a:extLst>
            </p:cNvPr>
            <p:cNvPicPr/>
            <p:nvPr/>
          </p:nvPicPr>
          <p:blipFill>
            <a:blip r:embed="rId3"/>
            <a:stretch/>
          </p:blipFill>
          <p:spPr>
            <a:xfrm>
              <a:off x="1341000" y="3441960"/>
              <a:ext cx="630720" cy="912240"/>
            </a:xfrm>
            <a:prstGeom prst="rect">
              <a:avLst/>
            </a:prstGeom>
            <a:ln>
              <a:noFill/>
            </a:ln>
          </p:spPr>
        </p:pic>
        <p:pic>
          <p:nvPicPr>
            <p:cNvPr id="28" name="Google Shape;123;p15">
              <a:extLst>
                <a:ext uri="{FF2B5EF4-FFF2-40B4-BE49-F238E27FC236}">
                  <a16:creationId xmlns:a16="http://schemas.microsoft.com/office/drawing/2014/main" id="{CE0D6CFA-8965-4959-8E2E-1246A60341F9}"/>
                </a:ext>
              </a:extLst>
            </p:cNvPr>
            <p:cNvPicPr/>
            <p:nvPr/>
          </p:nvPicPr>
          <p:blipFill>
            <a:blip r:embed="rId4"/>
            <a:stretch/>
          </p:blipFill>
          <p:spPr>
            <a:xfrm>
              <a:off x="2588760" y="5651632"/>
              <a:ext cx="914400" cy="767520"/>
            </a:xfrm>
            <a:prstGeom prst="rect">
              <a:avLst/>
            </a:prstGeom>
            <a:ln>
              <a:noFill/>
            </a:ln>
          </p:spPr>
        </p:pic>
        <p:pic>
          <p:nvPicPr>
            <p:cNvPr id="29" name="Google Shape;118;p15">
              <a:extLst>
                <a:ext uri="{FF2B5EF4-FFF2-40B4-BE49-F238E27FC236}">
                  <a16:creationId xmlns:a16="http://schemas.microsoft.com/office/drawing/2014/main" id="{BA6AFD37-14EE-4A52-8F3A-DDC8CB0D30F7}"/>
                </a:ext>
              </a:extLst>
            </p:cNvPr>
            <p:cNvPicPr/>
            <p:nvPr/>
          </p:nvPicPr>
          <p:blipFill>
            <a:blip r:embed="rId5"/>
            <a:stretch/>
          </p:blipFill>
          <p:spPr>
            <a:xfrm>
              <a:off x="1329480" y="4488120"/>
              <a:ext cx="630720" cy="912240"/>
            </a:xfrm>
            <a:prstGeom prst="rect">
              <a:avLst/>
            </a:prstGeom>
            <a:ln>
              <a:noFill/>
            </a:ln>
          </p:spPr>
        </p:pic>
        <p:pic>
          <p:nvPicPr>
            <p:cNvPr id="30" name="Google Shape;117;p15">
              <a:extLst>
                <a:ext uri="{FF2B5EF4-FFF2-40B4-BE49-F238E27FC236}">
                  <a16:creationId xmlns:a16="http://schemas.microsoft.com/office/drawing/2014/main" id="{83BA0779-91F3-4D6E-A663-0D05C1E8D32A}"/>
                </a:ext>
              </a:extLst>
            </p:cNvPr>
            <p:cNvPicPr/>
            <p:nvPr/>
          </p:nvPicPr>
          <p:blipFill>
            <a:blip r:embed="rId6"/>
            <a:stretch/>
          </p:blipFill>
          <p:spPr>
            <a:xfrm>
              <a:off x="2872440" y="4483440"/>
              <a:ext cx="630720" cy="912240"/>
            </a:xfrm>
            <a:prstGeom prst="rect">
              <a:avLst/>
            </a:prstGeom>
            <a:ln>
              <a:noFill/>
            </a:ln>
          </p:spPr>
        </p:pic>
      </p:grpSp>
      <p:pic>
        <p:nvPicPr>
          <p:cNvPr id="31" name="Obraz 1">
            <a:extLst>
              <a:ext uri="{FF2B5EF4-FFF2-40B4-BE49-F238E27FC236}">
                <a16:creationId xmlns:a16="http://schemas.microsoft.com/office/drawing/2014/main" id="{3DFD8BCC-9BD6-46E4-8A9D-BE33B246CA4F}"/>
              </a:ext>
            </a:extLst>
          </p:cNvPr>
          <p:cNvPicPr/>
          <p:nvPr userDrawn="1"/>
        </p:nvPicPr>
        <p:blipFill>
          <a:blip r:embed="rId7"/>
          <a:stretch/>
        </p:blipFill>
        <p:spPr>
          <a:xfrm>
            <a:off x="2119680" y="4488120"/>
            <a:ext cx="632160" cy="914040"/>
          </a:xfrm>
          <a:prstGeom prst="rect">
            <a:avLst/>
          </a:prstGeom>
          <a:ln>
            <a:noFill/>
          </a:ln>
        </p:spPr>
      </p:pic>
      <p:pic>
        <p:nvPicPr>
          <p:cNvPr id="32" name="Obraz 2">
            <a:extLst>
              <a:ext uri="{FF2B5EF4-FFF2-40B4-BE49-F238E27FC236}">
                <a16:creationId xmlns:a16="http://schemas.microsoft.com/office/drawing/2014/main" id="{8A43A544-F9CD-41EC-AC08-DB48C6B8CAA1}"/>
              </a:ext>
            </a:extLst>
          </p:cNvPr>
          <p:cNvPicPr/>
          <p:nvPr userDrawn="1"/>
        </p:nvPicPr>
        <p:blipFill>
          <a:blip r:embed="rId8"/>
          <a:stretch/>
        </p:blipFill>
        <p:spPr>
          <a:xfrm>
            <a:off x="566280" y="3443040"/>
            <a:ext cx="623880" cy="902520"/>
          </a:xfrm>
          <a:prstGeom prst="rect">
            <a:avLst/>
          </a:prstGeom>
          <a:ln>
            <a:noFill/>
          </a:ln>
        </p:spPr>
      </p:pic>
      <p:pic>
        <p:nvPicPr>
          <p:cNvPr id="33" name="Obraz 19">
            <a:extLst>
              <a:ext uri="{FF2B5EF4-FFF2-40B4-BE49-F238E27FC236}">
                <a16:creationId xmlns:a16="http://schemas.microsoft.com/office/drawing/2014/main" id="{6AAEE70B-466D-4459-B9D4-67342A00E262}"/>
              </a:ext>
            </a:extLst>
          </p:cNvPr>
          <p:cNvPicPr/>
          <p:nvPr userDrawn="1"/>
        </p:nvPicPr>
        <p:blipFill>
          <a:blip r:embed="rId9"/>
          <a:stretch/>
        </p:blipFill>
        <p:spPr>
          <a:xfrm>
            <a:off x="566280" y="4499640"/>
            <a:ext cx="623880" cy="902520"/>
          </a:xfrm>
          <a:prstGeom prst="rect">
            <a:avLst/>
          </a:prstGeom>
          <a:ln>
            <a:noFill/>
          </a:ln>
        </p:spPr>
      </p:pic>
      <p:pic>
        <p:nvPicPr>
          <p:cNvPr id="34" name="Obraz 20">
            <a:extLst>
              <a:ext uri="{FF2B5EF4-FFF2-40B4-BE49-F238E27FC236}">
                <a16:creationId xmlns:a16="http://schemas.microsoft.com/office/drawing/2014/main" id="{7996A033-38B7-4C74-B3F8-FA60E59B0440}"/>
              </a:ext>
            </a:extLst>
          </p:cNvPr>
          <p:cNvPicPr/>
          <p:nvPr userDrawn="1"/>
        </p:nvPicPr>
        <p:blipFill>
          <a:blip r:embed="rId10"/>
          <a:stretch/>
        </p:blipFill>
        <p:spPr>
          <a:xfrm>
            <a:off x="2122920" y="3448800"/>
            <a:ext cx="628920" cy="909720"/>
          </a:xfrm>
          <a:prstGeom prst="rect">
            <a:avLst/>
          </a:prstGeom>
          <a:ln>
            <a:noFill/>
          </a:ln>
        </p:spPr>
      </p:pic>
      <p:pic>
        <p:nvPicPr>
          <p:cNvPr id="35" name="Obraz 23">
            <a:extLst>
              <a:ext uri="{FF2B5EF4-FFF2-40B4-BE49-F238E27FC236}">
                <a16:creationId xmlns:a16="http://schemas.microsoft.com/office/drawing/2014/main" id="{4D1B9643-9919-4615-A4C9-4AA00E703AF6}"/>
              </a:ext>
            </a:extLst>
          </p:cNvPr>
          <p:cNvPicPr/>
          <p:nvPr userDrawn="1"/>
        </p:nvPicPr>
        <p:blipFill>
          <a:blip r:embed="rId11"/>
          <a:stretch/>
        </p:blipFill>
        <p:spPr>
          <a:xfrm>
            <a:off x="2872440" y="3441960"/>
            <a:ext cx="630720" cy="912240"/>
          </a:xfrm>
          <a:prstGeom prst="rect">
            <a:avLst/>
          </a:prstGeom>
          <a:ln>
            <a:noFill/>
          </a:ln>
        </p:spPr>
      </p:pic>
      <p:pic>
        <p:nvPicPr>
          <p:cNvPr id="36" name="Obraz 35" descr="Obraz zawierający tekst&#10;&#10;Opis wygenerowany automatycznie">
            <a:extLst>
              <a:ext uri="{FF2B5EF4-FFF2-40B4-BE49-F238E27FC236}">
                <a16:creationId xmlns:a16="http://schemas.microsoft.com/office/drawing/2014/main" id="{0C142C12-97FF-4F58-BAE5-358D41F4956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0121" y="2435058"/>
            <a:ext cx="1038960" cy="872261"/>
          </a:xfrm>
          <a:prstGeom prst="rect">
            <a:avLst/>
          </a:prstGeom>
        </p:spPr>
      </p:pic>
      <p:pic>
        <p:nvPicPr>
          <p:cNvPr id="37" name="Obraz 36" descr="Obraz zawierający tekst&#10;&#10;Opis wygenerowany automatycznie">
            <a:extLst>
              <a:ext uri="{FF2B5EF4-FFF2-40B4-BE49-F238E27FC236}">
                <a16:creationId xmlns:a16="http://schemas.microsoft.com/office/drawing/2014/main" id="{A2BA68BB-DB81-4610-8C12-F724679F6FA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57479" y="2426400"/>
            <a:ext cx="1038961" cy="872262"/>
          </a:xfrm>
          <a:prstGeom prst="rect">
            <a:avLst/>
          </a:prstGeom>
        </p:spPr>
      </p:pic>
      <p:pic>
        <p:nvPicPr>
          <p:cNvPr id="38" name="Google Shape;123;p15">
            <a:extLst>
              <a:ext uri="{FF2B5EF4-FFF2-40B4-BE49-F238E27FC236}">
                <a16:creationId xmlns:a16="http://schemas.microsoft.com/office/drawing/2014/main" id="{2BD27435-4E7C-4EBA-9634-EFEFE290EA4C}"/>
              </a:ext>
            </a:extLst>
          </p:cNvPr>
          <p:cNvPicPr preferRelativeResize="0"/>
          <p:nvPr userDrawn="1"/>
        </p:nvPicPr>
        <p:blipFill>
          <a:blip r:embed="rId14" cstate="print">
            <a:extLst>
              <a:ext uri="{28A0092B-C50C-407E-A947-70E740481C1C}">
                <a14:useLocalDpi xmlns:a14="http://schemas.microsoft.com/office/drawing/2010/main" val="0"/>
              </a:ext>
            </a:extLst>
          </a:blip>
          <a:stretch>
            <a:fillRect/>
          </a:stretch>
        </p:blipFill>
        <p:spPr>
          <a:xfrm>
            <a:off x="564042" y="5651632"/>
            <a:ext cx="914377" cy="767501"/>
          </a:xfrm>
          <a:prstGeom prst="rect">
            <a:avLst/>
          </a:prstGeom>
          <a:noFill/>
          <a:ln>
            <a:noFill/>
          </a:ln>
        </p:spPr>
      </p:pic>
      <p:pic>
        <p:nvPicPr>
          <p:cNvPr id="39" name="Google Shape;122;p15">
            <a:extLst>
              <a:ext uri="{FF2B5EF4-FFF2-40B4-BE49-F238E27FC236}">
                <a16:creationId xmlns:a16="http://schemas.microsoft.com/office/drawing/2014/main" id="{7F65AA5F-63B9-4260-BEDC-22521A64237F}"/>
              </a:ext>
            </a:extLst>
          </p:cNvPr>
          <p:cNvPicPr preferRelativeResize="0"/>
          <p:nvPr userDrawn="1"/>
        </p:nvPicPr>
        <p:blipFill>
          <a:blip r:embed="rId15" cstate="print">
            <a:extLst>
              <a:ext uri="{28A0092B-C50C-407E-A947-70E740481C1C}">
                <a14:useLocalDpi xmlns:a14="http://schemas.microsoft.com/office/drawing/2010/main" val="0"/>
              </a:ext>
            </a:extLst>
          </a:blip>
          <a:stretch>
            <a:fillRect/>
          </a:stretch>
        </p:blipFill>
        <p:spPr>
          <a:xfrm>
            <a:off x="1576389" y="5651632"/>
            <a:ext cx="914400" cy="767520"/>
          </a:xfrm>
          <a:prstGeom prst="rect">
            <a:avLst/>
          </a:prstGeom>
          <a:noFill/>
          <a:ln>
            <a:noFill/>
          </a:ln>
        </p:spPr>
      </p:pic>
    </p:spTree>
    <p:extLst>
      <p:ext uri="{BB962C8B-B14F-4D97-AF65-F5344CB8AC3E}">
        <p14:creationId xmlns:p14="http://schemas.microsoft.com/office/powerpoint/2010/main" val="82182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Nagrody i osiągnięcia">
    <p:spTree>
      <p:nvGrpSpPr>
        <p:cNvPr id="1" name=""/>
        <p:cNvGrpSpPr/>
        <p:nvPr/>
      </p:nvGrpSpPr>
      <p:grpSpPr>
        <a:xfrm>
          <a:off x="0" y="0"/>
          <a:ext cx="0" cy="0"/>
          <a:chOff x="0" y="0"/>
          <a:chExt cx="0" cy="0"/>
        </a:xfrm>
      </p:grpSpPr>
      <p:sp>
        <p:nvSpPr>
          <p:cNvPr id="19" name="Prostokąt 18"/>
          <p:cNvSpPr/>
          <p:nvPr userDrawn="1"/>
        </p:nvSpPr>
        <p:spPr>
          <a:xfrm>
            <a:off x="4043362" y="0"/>
            <a:ext cx="8148637" cy="6851649"/>
          </a:xfrm>
          <a:prstGeom prst="rect">
            <a:avLst/>
          </a:prstGeom>
          <a:solidFill>
            <a:srgbClr val="E45723"/>
          </a:solidFill>
          <a:ln>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pPr>
            <a:endParaRPr lang="pl-PL" dirty="0">
              <a:solidFill>
                <a:schemeClr val="bg1"/>
              </a:solidFill>
              <a:latin typeface="Verdana" panose="020B0604030504040204" pitchFamily="34" charset="0"/>
              <a:ea typeface="Verdana" panose="020B0604030504040204" pitchFamily="34" charset="0"/>
              <a:cs typeface="Helvetica Neue"/>
              <a:sym typeface="Helvetica Neue"/>
            </a:endParaRPr>
          </a:p>
        </p:txBody>
      </p:sp>
      <p:sp>
        <p:nvSpPr>
          <p:cNvPr id="20" name="pole tekstowe 19">
            <a:extLst>
              <a:ext uri="{FF2B5EF4-FFF2-40B4-BE49-F238E27FC236}">
                <a16:creationId xmlns:a16="http://schemas.microsoft.com/office/drawing/2014/main" id="{C0EB40BF-3F71-7745-8A48-F9B2D2B3188B}"/>
              </a:ext>
            </a:extLst>
          </p:cNvPr>
          <p:cNvSpPr txBox="1"/>
          <p:nvPr userDrawn="1"/>
        </p:nvSpPr>
        <p:spPr>
          <a:xfrm>
            <a:off x="5034989" y="2002584"/>
            <a:ext cx="5938787" cy="2499274"/>
          </a:xfrm>
          <a:prstGeom prst="rect">
            <a:avLst/>
          </a:prstGeom>
          <a:noFill/>
        </p:spPr>
        <p:txBody>
          <a:bodyPr wrap="square" rtlCol="0">
            <a:spAutoFit/>
          </a:bodyPr>
          <a:lstStyle/>
          <a:p>
            <a:pPr algn="just">
              <a:lnSpc>
                <a:spcPct val="120000"/>
              </a:lnSpc>
              <a:spcBef>
                <a:spcPts val="300"/>
              </a:spcBef>
              <a:spcAft>
                <a:spcPts val="600"/>
              </a:spcAft>
            </a:pPr>
            <a:r>
              <a:rPr lang="pl-PL" b="1" dirty="0">
                <a:solidFill>
                  <a:schemeClr val="bg1"/>
                </a:solidFill>
                <a:latin typeface="Verdana" panose="020B0604030504040204" pitchFamily="34" charset="0"/>
                <a:ea typeface="Verdana" panose="020B0604030504040204" pitchFamily="34" charset="0"/>
                <a:cs typeface="Helvetica Neue"/>
                <a:sym typeface="Helvetica Neue"/>
              </a:rPr>
              <a:t>Prof. Przemysław Drapała</a:t>
            </a:r>
            <a:r>
              <a:rPr lang="pl-PL" dirty="0">
                <a:solidFill>
                  <a:schemeClr val="bg1"/>
                </a:solidFill>
                <a:latin typeface="Verdana" panose="020B0604030504040204" pitchFamily="34" charset="0"/>
                <a:ea typeface="Verdana" panose="020B0604030504040204" pitchFamily="34" charset="0"/>
                <a:cs typeface="Helvetica Neue"/>
                <a:sym typeface="Helvetica Neue"/>
              </a:rPr>
              <a:t> został czwarty rok z rzędu uznany za </a:t>
            </a:r>
            <a:r>
              <a:rPr lang="pl-PL" b="1" i="1" dirty="0" err="1">
                <a:solidFill>
                  <a:schemeClr val="bg1"/>
                </a:solidFill>
                <a:latin typeface="Verdana" panose="020B0604030504040204" pitchFamily="34" charset="0"/>
                <a:ea typeface="Verdana" panose="020B0604030504040204" pitchFamily="34" charset="0"/>
                <a:cs typeface="Helvetica Neue"/>
                <a:sym typeface="Helvetica Neue"/>
              </a:rPr>
              <a:t>Leading</a:t>
            </a:r>
            <a:r>
              <a:rPr lang="pl-PL" b="1" i="1" dirty="0">
                <a:solidFill>
                  <a:schemeClr val="bg1"/>
                </a:solidFill>
                <a:latin typeface="Verdana" panose="020B0604030504040204" pitchFamily="34" charset="0"/>
                <a:ea typeface="Verdana" panose="020B0604030504040204" pitchFamily="34" charset="0"/>
                <a:cs typeface="Helvetica Neue"/>
                <a:sym typeface="Helvetica Neue"/>
              </a:rPr>
              <a:t> </a:t>
            </a:r>
            <a:r>
              <a:rPr lang="pl-PL" b="1" i="1" dirty="0" err="1">
                <a:solidFill>
                  <a:schemeClr val="bg1"/>
                </a:solidFill>
                <a:latin typeface="Verdana" panose="020B0604030504040204" pitchFamily="34" charset="0"/>
                <a:ea typeface="Verdana" panose="020B0604030504040204" pitchFamily="34" charset="0"/>
                <a:cs typeface="Helvetica Neue"/>
                <a:sym typeface="Helvetica Neue"/>
              </a:rPr>
              <a:t>Individual</a:t>
            </a:r>
            <a:r>
              <a:rPr lang="pl-PL" b="1" i="1" dirty="0">
                <a:solidFill>
                  <a:schemeClr val="bg1"/>
                </a:solidFill>
                <a:latin typeface="Verdana" panose="020B0604030504040204" pitchFamily="34" charset="0"/>
                <a:ea typeface="Verdana" panose="020B0604030504040204" pitchFamily="34" charset="0"/>
                <a:cs typeface="Helvetica Neue"/>
                <a:sym typeface="Helvetica Neue"/>
              </a:rPr>
              <a:t> </a:t>
            </a:r>
            <a:r>
              <a:rPr lang="pl-PL" dirty="0">
                <a:solidFill>
                  <a:schemeClr val="bg1"/>
                </a:solidFill>
                <a:latin typeface="Verdana" panose="020B0604030504040204" pitchFamily="34" charset="0"/>
                <a:ea typeface="Verdana" panose="020B0604030504040204" pitchFamily="34" charset="0"/>
                <a:cs typeface="Helvetica Neue"/>
                <a:sym typeface="Helvetica Neue"/>
              </a:rPr>
              <a:t>in Poland w kategorii </a:t>
            </a:r>
            <a:r>
              <a:rPr lang="pl-PL" i="1" dirty="0">
                <a:solidFill>
                  <a:schemeClr val="bg1"/>
                </a:solidFill>
                <a:latin typeface="Verdana" panose="020B0604030504040204" pitchFamily="34" charset="0"/>
                <a:ea typeface="Verdana" panose="020B0604030504040204" pitchFamily="34" charset="0"/>
                <a:cs typeface="Helvetica Neue"/>
                <a:sym typeface="Helvetica Neue"/>
              </a:rPr>
              <a:t>Construction/Construction </a:t>
            </a:r>
            <a:r>
              <a:rPr lang="pl-PL" i="1" dirty="0" err="1">
                <a:solidFill>
                  <a:schemeClr val="bg1"/>
                </a:solidFill>
                <a:latin typeface="Verdana" panose="020B0604030504040204" pitchFamily="34" charset="0"/>
                <a:ea typeface="Verdana" panose="020B0604030504040204" pitchFamily="34" charset="0"/>
                <a:cs typeface="Helvetica Neue"/>
                <a:sym typeface="Helvetica Neue"/>
              </a:rPr>
              <a:t>Disputes</a:t>
            </a:r>
            <a:r>
              <a:rPr lang="pl-PL" i="1" dirty="0">
                <a:solidFill>
                  <a:schemeClr val="bg1"/>
                </a:solidFill>
                <a:latin typeface="Verdana" panose="020B0604030504040204" pitchFamily="34" charset="0"/>
                <a:ea typeface="Verdana" panose="020B0604030504040204" pitchFamily="34" charset="0"/>
                <a:cs typeface="Helvetica Neue"/>
                <a:sym typeface="Helvetica Neue"/>
              </a:rPr>
              <a:t> </a:t>
            </a:r>
            <a:r>
              <a:rPr lang="pl-PL" dirty="0">
                <a:solidFill>
                  <a:schemeClr val="bg1"/>
                </a:solidFill>
                <a:latin typeface="Verdana" panose="020B0604030504040204" pitchFamily="34" charset="0"/>
                <a:ea typeface="Verdana" panose="020B0604030504040204" pitchFamily="34" charset="0"/>
                <a:cs typeface="Helvetica Neue"/>
                <a:sym typeface="Helvetica Neue"/>
              </a:rPr>
              <a:t>w międzynarodowym rankingu Chambers Europe.</a:t>
            </a:r>
          </a:p>
          <a:p>
            <a:pPr algn="just">
              <a:lnSpc>
                <a:spcPct val="120000"/>
              </a:lnSpc>
              <a:spcBef>
                <a:spcPts val="300"/>
              </a:spcBef>
              <a:spcAft>
                <a:spcPts val="600"/>
              </a:spcAft>
            </a:pPr>
            <a:r>
              <a:rPr lang="pl-PL" b="1" dirty="0">
                <a:solidFill>
                  <a:schemeClr val="bg1"/>
                </a:solidFill>
                <a:latin typeface="Verdana" panose="020B0604030504040204" pitchFamily="34" charset="0"/>
                <a:ea typeface="Verdana" panose="020B0604030504040204" pitchFamily="34" charset="0"/>
                <a:cs typeface="Helvetica Neue"/>
                <a:sym typeface="Helvetica Neue"/>
              </a:rPr>
              <a:t>Kancelaria JDP </a:t>
            </a:r>
            <a:r>
              <a:rPr lang="pl-PL" dirty="0">
                <a:solidFill>
                  <a:schemeClr val="bg1"/>
                </a:solidFill>
                <a:latin typeface="Verdana" panose="020B0604030504040204" pitchFamily="34" charset="0"/>
                <a:ea typeface="Verdana" panose="020B0604030504040204" pitchFamily="34" charset="0"/>
                <a:cs typeface="Helvetica Neue"/>
                <a:sym typeface="Helvetica Neue"/>
              </a:rPr>
              <a:t>została w latach 2018 - 2020 zaliczona do najwyższej pozycji (</a:t>
            </a:r>
            <a:r>
              <a:rPr lang="pl-PL" b="1" dirty="0">
                <a:solidFill>
                  <a:schemeClr val="bg1"/>
                </a:solidFill>
                <a:latin typeface="Verdana" panose="020B0604030504040204" pitchFamily="34" charset="0"/>
                <a:ea typeface="Verdana" panose="020B0604030504040204" pitchFamily="34" charset="0"/>
                <a:cs typeface="Helvetica Neue"/>
                <a:sym typeface="Helvetica Neue"/>
              </a:rPr>
              <a:t>Top </a:t>
            </a:r>
            <a:r>
              <a:rPr lang="pl-PL" b="1" dirty="0" err="1">
                <a:solidFill>
                  <a:schemeClr val="bg1"/>
                </a:solidFill>
                <a:latin typeface="Verdana" panose="020B0604030504040204" pitchFamily="34" charset="0"/>
                <a:ea typeface="Verdana" panose="020B0604030504040204" pitchFamily="34" charset="0"/>
                <a:cs typeface="Helvetica Neue"/>
                <a:sym typeface="Helvetica Neue"/>
              </a:rPr>
              <a:t>Tier</a:t>
            </a:r>
            <a:r>
              <a:rPr lang="pl-PL" dirty="0">
                <a:solidFill>
                  <a:schemeClr val="bg1"/>
                </a:solidFill>
                <a:latin typeface="Verdana" panose="020B0604030504040204" pitchFamily="34" charset="0"/>
                <a:ea typeface="Verdana" panose="020B0604030504040204" pitchFamily="34" charset="0"/>
                <a:cs typeface="Helvetica Neue"/>
                <a:sym typeface="Helvetica Neue"/>
              </a:rPr>
              <a:t>) w kategorii </a:t>
            </a:r>
            <a:r>
              <a:rPr lang="pl-PL" i="1" dirty="0">
                <a:solidFill>
                  <a:schemeClr val="bg1"/>
                </a:solidFill>
                <a:latin typeface="Verdana" panose="020B0604030504040204" pitchFamily="34" charset="0"/>
                <a:ea typeface="Verdana" panose="020B0604030504040204" pitchFamily="34" charset="0"/>
                <a:cs typeface="Helvetica Neue"/>
                <a:sym typeface="Helvetica Neue"/>
              </a:rPr>
              <a:t>Construction/Construction </a:t>
            </a:r>
            <a:r>
              <a:rPr lang="pl-PL" i="1" dirty="0" err="1">
                <a:solidFill>
                  <a:schemeClr val="bg1"/>
                </a:solidFill>
                <a:latin typeface="Verdana" panose="020B0604030504040204" pitchFamily="34" charset="0"/>
                <a:ea typeface="Verdana" panose="020B0604030504040204" pitchFamily="34" charset="0"/>
                <a:cs typeface="Helvetica Neue"/>
                <a:sym typeface="Helvetica Neue"/>
              </a:rPr>
              <a:t>Disputes</a:t>
            </a:r>
            <a:r>
              <a:rPr lang="pl-PL" dirty="0">
                <a:solidFill>
                  <a:schemeClr val="bg1"/>
                </a:solidFill>
                <a:latin typeface="Verdana" panose="020B0604030504040204" pitchFamily="34" charset="0"/>
                <a:ea typeface="Verdana" panose="020B0604030504040204" pitchFamily="34" charset="0"/>
                <a:cs typeface="Helvetica Neue"/>
                <a:sym typeface="Helvetica Neue"/>
              </a:rPr>
              <a:t>.</a:t>
            </a:r>
          </a:p>
        </p:txBody>
      </p:sp>
      <p:sp>
        <p:nvSpPr>
          <p:cNvPr id="21" name="pole tekstowe 20">
            <a:extLst>
              <a:ext uri="{FF2B5EF4-FFF2-40B4-BE49-F238E27FC236}">
                <a16:creationId xmlns:a16="http://schemas.microsoft.com/office/drawing/2014/main" id="{76B16F62-7AB7-9F42-B160-FF3415E426F0}"/>
              </a:ext>
            </a:extLst>
          </p:cNvPr>
          <p:cNvSpPr txBox="1"/>
          <p:nvPr userDrawn="1"/>
        </p:nvSpPr>
        <p:spPr>
          <a:xfrm>
            <a:off x="310703" y="2030931"/>
            <a:ext cx="3013611" cy="369332"/>
          </a:xfrm>
          <a:prstGeom prst="rect">
            <a:avLst/>
          </a:prstGeom>
          <a:noFill/>
        </p:spPr>
        <p:txBody>
          <a:bodyPr wrap="square" rtlCol="0">
            <a:spAutoFit/>
          </a:bodyPr>
          <a:lstStyle/>
          <a:p>
            <a:r>
              <a:rPr lang="pl-PL" dirty="0">
                <a:latin typeface="Verdana" panose="020B0604030504040204" pitchFamily="34" charset="0"/>
                <a:ea typeface="Verdana" panose="020B0604030504040204" pitchFamily="34" charset="0"/>
                <a:cs typeface="Helvetica Neue"/>
                <a:sym typeface="Helvetica Neue"/>
              </a:rPr>
              <a:t>Nagrody i osiągnięcia</a:t>
            </a:r>
            <a:endParaRPr lang="pl-PL" dirty="0">
              <a:latin typeface="Verdana" panose="020B0604030504040204" pitchFamily="34" charset="0"/>
              <a:ea typeface="Verdana" panose="020B0604030504040204" pitchFamily="34" charset="0"/>
            </a:endParaRPr>
          </a:p>
        </p:txBody>
      </p:sp>
      <p:pic>
        <p:nvPicPr>
          <p:cNvPr id="22" name="Obraz 21">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pic>
        <p:nvPicPr>
          <p:cNvPr id="23" name="Obraz 22">
            <a:extLst>
              <a:ext uri="{FF2B5EF4-FFF2-40B4-BE49-F238E27FC236}">
                <a16:creationId xmlns:a16="http://schemas.microsoft.com/office/drawing/2014/main" id="{553B2197-71F9-4C86-9038-B6A1ED8545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73" y="4405217"/>
            <a:ext cx="1116980" cy="1615093"/>
          </a:xfrm>
          <a:prstGeom prst="rect">
            <a:avLst/>
          </a:prstGeom>
        </p:spPr>
      </p:pic>
      <p:pic>
        <p:nvPicPr>
          <p:cNvPr id="24" name="Symbol zastępczy zawartości 4">
            <a:extLst>
              <a:ext uri="{FF2B5EF4-FFF2-40B4-BE49-F238E27FC236}">
                <a16:creationId xmlns:a16="http://schemas.microsoft.com/office/drawing/2014/main" id="{0866E91F-6CB0-4290-8E84-E4BD002E11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7054" y="2805814"/>
            <a:ext cx="1651819" cy="1386788"/>
          </a:xfrm>
          <a:prstGeom prst="rect">
            <a:avLst/>
          </a:prstGeom>
        </p:spPr>
      </p:pic>
    </p:spTree>
    <p:extLst>
      <p:ext uri="{BB962C8B-B14F-4D97-AF65-F5344CB8AC3E}">
        <p14:creationId xmlns:p14="http://schemas.microsoft.com/office/powerpoint/2010/main" val="1813449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iczby">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7" name="pole tekstowe 6">
            <a:extLst>
              <a:ext uri="{FF2B5EF4-FFF2-40B4-BE49-F238E27FC236}">
                <a16:creationId xmlns:a16="http://schemas.microsoft.com/office/drawing/2014/main" id="{76B16F62-7AB7-9F42-B160-FF3415E426F0}"/>
              </a:ext>
            </a:extLst>
          </p:cNvPr>
          <p:cNvSpPr txBox="1"/>
          <p:nvPr userDrawn="1"/>
        </p:nvSpPr>
        <p:spPr>
          <a:xfrm>
            <a:off x="2243137" y="468378"/>
            <a:ext cx="9565657" cy="369332"/>
          </a:xfrm>
          <a:prstGeom prst="rect">
            <a:avLst/>
          </a:prstGeom>
          <a:noFill/>
        </p:spPr>
        <p:txBody>
          <a:bodyPr wrap="square" rtlCol="0">
            <a:spAutoFit/>
          </a:bodyPr>
          <a:lstStyle/>
          <a:p>
            <a:r>
              <a:rPr lang="pl-PL" b="1" dirty="0">
                <a:latin typeface="Verdana" panose="020B0604030504040204" pitchFamily="34" charset="0"/>
                <a:ea typeface="Verdana" panose="020B0604030504040204" pitchFamily="34" charset="0"/>
                <a:cs typeface="Helvetica Neue"/>
                <a:sym typeface="Helvetica Neue"/>
              </a:rPr>
              <a:t>Najważniejsze fakty w liczbach</a:t>
            </a:r>
          </a:p>
        </p:txBody>
      </p:sp>
      <p:cxnSp>
        <p:nvCxnSpPr>
          <p:cNvPr id="8" name="Łącznik prosty 7">
            <a:extLst>
              <a:ext uri="{FF2B5EF4-FFF2-40B4-BE49-F238E27FC236}">
                <a16:creationId xmlns:a16="http://schemas.microsoft.com/office/drawing/2014/main" id="{33CE781C-8CDC-AA40-AF7B-0845A34DBA70}"/>
              </a:ext>
            </a:extLst>
          </p:cNvPr>
          <p:cNvCxnSpPr>
            <a:cxnSpLocks/>
          </p:cNvCxnSpPr>
          <p:nvPr userDrawn="1"/>
        </p:nvCxnSpPr>
        <p:spPr>
          <a:xfrm>
            <a:off x="2243138" y="1121708"/>
            <a:ext cx="95656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Prostokąt 8"/>
          <p:cNvSpPr/>
          <p:nvPr userDrawn="1"/>
        </p:nvSpPr>
        <p:spPr>
          <a:xfrm>
            <a:off x="7080666" y="1384418"/>
            <a:ext cx="2248610" cy="2099212"/>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10" name="Prostokąt 9"/>
          <p:cNvSpPr/>
          <p:nvPr userDrawn="1"/>
        </p:nvSpPr>
        <p:spPr>
          <a:xfrm>
            <a:off x="9513055" y="1384418"/>
            <a:ext cx="2248610" cy="2099212"/>
          </a:xfrm>
          <a:prstGeom prst="rect">
            <a:avLst/>
          </a:prstGeom>
          <a:solidFill>
            <a:srgbClr val="E45723"/>
          </a:solidFill>
          <a:ln>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11" name="Prostokąt 10"/>
          <p:cNvSpPr/>
          <p:nvPr userDrawn="1"/>
        </p:nvSpPr>
        <p:spPr>
          <a:xfrm>
            <a:off x="7080666" y="3635016"/>
            <a:ext cx="2248610" cy="2099212"/>
          </a:xfrm>
          <a:prstGeom prst="rect">
            <a:avLst/>
          </a:prstGeom>
          <a:solidFill>
            <a:srgbClr val="E45723"/>
          </a:solidFill>
          <a:ln>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12" name="Prostokąt 11"/>
          <p:cNvSpPr/>
          <p:nvPr userDrawn="1"/>
        </p:nvSpPr>
        <p:spPr>
          <a:xfrm>
            <a:off x="9513055" y="3635016"/>
            <a:ext cx="2248610" cy="2099212"/>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grpSp>
        <p:nvGrpSpPr>
          <p:cNvPr id="13" name="Grupa 12"/>
          <p:cNvGrpSpPr/>
          <p:nvPr userDrawn="1"/>
        </p:nvGrpSpPr>
        <p:grpSpPr>
          <a:xfrm>
            <a:off x="7414201" y="1881788"/>
            <a:ext cx="1581538" cy="984885"/>
            <a:chOff x="456997" y="2832234"/>
            <a:chExt cx="1550872" cy="984885"/>
          </a:xfrm>
        </p:grpSpPr>
        <p:sp>
          <p:nvSpPr>
            <p:cNvPr id="14" name="pole tekstowe 13">
              <a:extLst>
                <a:ext uri="{FF2B5EF4-FFF2-40B4-BE49-F238E27FC236}">
                  <a16:creationId xmlns:a16="http://schemas.microsoft.com/office/drawing/2014/main" id="{C32DA1ED-95B3-0541-9390-6C7F2C07BEC1}"/>
                </a:ext>
              </a:extLst>
            </p:cNvPr>
            <p:cNvSpPr txBox="1"/>
            <p:nvPr/>
          </p:nvSpPr>
          <p:spPr>
            <a:xfrm>
              <a:off x="755281" y="2832234"/>
              <a:ext cx="954304" cy="707886"/>
            </a:xfrm>
            <a:prstGeom prst="rect">
              <a:avLst/>
            </a:prstGeom>
            <a:noFill/>
          </p:spPr>
          <p:txBody>
            <a:bodyPr wrap="square" rtlCol="0">
              <a:spAutoFit/>
            </a:bodyPr>
            <a:lstStyle/>
            <a:p>
              <a:pPr algn="ctr"/>
              <a:r>
                <a:rPr lang="pl-PL" sz="4000" dirty="0">
                  <a:latin typeface="Verdana" panose="020B0604030504040204" pitchFamily="34" charset="0"/>
                  <a:ea typeface="Verdana" panose="020B0604030504040204" pitchFamily="34" charset="0"/>
                </a:rPr>
                <a:t>50</a:t>
              </a:r>
            </a:p>
          </p:txBody>
        </p:sp>
        <p:sp>
          <p:nvSpPr>
            <p:cNvPr id="15" name="pole tekstowe 14">
              <a:extLst>
                <a:ext uri="{FF2B5EF4-FFF2-40B4-BE49-F238E27FC236}">
                  <a16:creationId xmlns:a16="http://schemas.microsoft.com/office/drawing/2014/main" id="{F92C2CB9-448B-6147-B430-D0C8495FBEC9}"/>
                </a:ext>
              </a:extLst>
            </p:cNvPr>
            <p:cNvSpPr txBox="1"/>
            <p:nvPr/>
          </p:nvSpPr>
          <p:spPr>
            <a:xfrm>
              <a:off x="456997" y="3540120"/>
              <a:ext cx="1550872" cy="276999"/>
            </a:xfrm>
            <a:prstGeom prst="rect">
              <a:avLst/>
            </a:prstGeom>
            <a:noFill/>
          </p:spPr>
          <p:txBody>
            <a:bodyPr wrap="square" rtlCol="0">
              <a:spAutoFit/>
            </a:bodyPr>
            <a:lstStyle/>
            <a:p>
              <a:pPr algn="ctr"/>
              <a:r>
                <a:rPr lang="pl-PL" sz="1200" cap="all" dirty="0">
                  <a:latin typeface="Verdana" panose="020B0604030504040204" pitchFamily="34" charset="0"/>
                  <a:ea typeface="Verdana" panose="020B0604030504040204" pitchFamily="34" charset="0"/>
                </a:rPr>
                <a:t>PRAWNIKÓW</a:t>
              </a:r>
            </a:p>
          </p:txBody>
        </p:sp>
      </p:grpSp>
      <p:grpSp>
        <p:nvGrpSpPr>
          <p:cNvPr id="16" name="Grupa 15"/>
          <p:cNvGrpSpPr/>
          <p:nvPr userDrawn="1"/>
        </p:nvGrpSpPr>
        <p:grpSpPr>
          <a:xfrm>
            <a:off x="9582295" y="1881788"/>
            <a:ext cx="2110130" cy="1538883"/>
            <a:chOff x="3459915" y="2832234"/>
            <a:chExt cx="2069214" cy="1538883"/>
          </a:xfrm>
        </p:grpSpPr>
        <p:sp>
          <p:nvSpPr>
            <p:cNvPr id="17" name="pole tekstowe 16">
              <a:extLst>
                <a:ext uri="{FF2B5EF4-FFF2-40B4-BE49-F238E27FC236}">
                  <a16:creationId xmlns:a16="http://schemas.microsoft.com/office/drawing/2014/main" id="{9847F611-0130-D34A-A77B-FB0551018E81}"/>
                </a:ext>
              </a:extLst>
            </p:cNvPr>
            <p:cNvSpPr txBox="1"/>
            <p:nvPr/>
          </p:nvSpPr>
          <p:spPr>
            <a:xfrm>
              <a:off x="4060909" y="2832234"/>
              <a:ext cx="867226" cy="707886"/>
            </a:xfrm>
            <a:prstGeom prst="rect">
              <a:avLst/>
            </a:prstGeom>
            <a:noFill/>
          </p:spPr>
          <p:txBody>
            <a:bodyPr wrap="square" rtlCol="0">
              <a:spAutoFit/>
            </a:bodyPr>
            <a:lstStyle/>
            <a:p>
              <a:pPr algn="ctr"/>
              <a:r>
                <a:rPr lang="pl-PL" sz="4000" dirty="0">
                  <a:solidFill>
                    <a:schemeClr val="bg1"/>
                  </a:solidFill>
                  <a:latin typeface="Verdana" panose="020B0604030504040204" pitchFamily="34" charset="0"/>
                  <a:ea typeface="Verdana" panose="020B0604030504040204" pitchFamily="34" charset="0"/>
                </a:rPr>
                <a:t>54</a:t>
              </a:r>
            </a:p>
          </p:txBody>
        </p:sp>
        <p:sp>
          <p:nvSpPr>
            <p:cNvPr id="18" name="pole tekstowe 17">
              <a:extLst>
                <a:ext uri="{FF2B5EF4-FFF2-40B4-BE49-F238E27FC236}">
                  <a16:creationId xmlns:a16="http://schemas.microsoft.com/office/drawing/2014/main" id="{40A373A3-4F59-0A48-9CDF-150A7DBC9D07}"/>
                </a:ext>
              </a:extLst>
            </p:cNvPr>
            <p:cNvSpPr txBox="1"/>
            <p:nvPr/>
          </p:nvSpPr>
          <p:spPr>
            <a:xfrm>
              <a:off x="3459915" y="3540120"/>
              <a:ext cx="2069214" cy="830997"/>
            </a:xfrm>
            <a:prstGeom prst="rect">
              <a:avLst/>
            </a:prstGeom>
            <a:noFill/>
          </p:spPr>
          <p:txBody>
            <a:bodyPr wrap="square" rtlCol="0">
              <a:spAutoFit/>
            </a:bodyPr>
            <a:lstStyle/>
            <a:p>
              <a:pPr algn="ctr"/>
              <a:r>
                <a:rPr lang="pl-PL" sz="1200" cap="all" dirty="0">
                  <a:solidFill>
                    <a:schemeClr val="bg1"/>
                  </a:solidFill>
                  <a:latin typeface="Verdana" panose="020B0604030504040204" pitchFamily="34" charset="0"/>
                  <a:ea typeface="Verdana" panose="020B0604030504040204" pitchFamily="34" charset="0"/>
                </a:rPr>
                <a:t>wyróżnienia</a:t>
              </a:r>
            </a:p>
            <a:p>
              <a:pPr algn="ctr"/>
              <a:r>
                <a:rPr lang="pl-PL" sz="1200" cap="all" dirty="0">
                  <a:solidFill>
                    <a:schemeClr val="bg1"/>
                  </a:solidFill>
                  <a:latin typeface="Verdana" panose="020B0604030504040204" pitchFamily="34" charset="0"/>
                  <a:ea typeface="Verdana" panose="020B0604030504040204" pitchFamily="34" charset="0"/>
                </a:rPr>
                <a:t>W MIĘDZYNARODOWYCH rankingach</a:t>
              </a:r>
            </a:p>
          </p:txBody>
        </p:sp>
      </p:grpSp>
      <p:sp>
        <p:nvSpPr>
          <p:cNvPr id="19" name="pole tekstowe 18">
            <a:extLst>
              <a:ext uri="{FF2B5EF4-FFF2-40B4-BE49-F238E27FC236}">
                <a16:creationId xmlns:a16="http://schemas.microsoft.com/office/drawing/2014/main" id="{F51FD198-7009-6347-B2CB-559D08C5DC05}"/>
              </a:ext>
            </a:extLst>
          </p:cNvPr>
          <p:cNvSpPr txBox="1"/>
          <p:nvPr userDrawn="1"/>
        </p:nvSpPr>
        <p:spPr>
          <a:xfrm>
            <a:off x="7497024" y="3999040"/>
            <a:ext cx="1415892" cy="707886"/>
          </a:xfrm>
          <a:prstGeom prst="rect">
            <a:avLst/>
          </a:prstGeom>
          <a:noFill/>
        </p:spPr>
        <p:txBody>
          <a:bodyPr wrap="square" rtlCol="0">
            <a:spAutoFit/>
          </a:bodyPr>
          <a:lstStyle/>
          <a:p>
            <a:pPr algn="ctr"/>
            <a:r>
              <a:rPr lang="pl-PL" sz="4000" dirty="0">
                <a:solidFill>
                  <a:schemeClr val="bg1"/>
                </a:solidFill>
                <a:latin typeface="Verdana" panose="020B0604030504040204" pitchFamily="34" charset="0"/>
                <a:ea typeface="Verdana" panose="020B0604030504040204" pitchFamily="34" charset="0"/>
              </a:rPr>
              <a:t>1,3</a:t>
            </a:r>
          </a:p>
        </p:txBody>
      </p:sp>
      <p:sp>
        <p:nvSpPr>
          <p:cNvPr id="20" name="pole tekstowe 19">
            <a:extLst>
              <a:ext uri="{FF2B5EF4-FFF2-40B4-BE49-F238E27FC236}">
                <a16:creationId xmlns:a16="http://schemas.microsoft.com/office/drawing/2014/main" id="{44EF26EE-DBF7-2249-91B6-9262A497ABB1}"/>
              </a:ext>
            </a:extLst>
          </p:cNvPr>
          <p:cNvSpPr txBox="1"/>
          <p:nvPr userDrawn="1"/>
        </p:nvSpPr>
        <p:spPr>
          <a:xfrm>
            <a:off x="7132514" y="4706926"/>
            <a:ext cx="2144913" cy="830997"/>
          </a:xfrm>
          <a:prstGeom prst="rect">
            <a:avLst/>
          </a:prstGeom>
          <a:noFill/>
        </p:spPr>
        <p:txBody>
          <a:bodyPr wrap="square" rtlCol="0">
            <a:spAutoFit/>
          </a:bodyPr>
          <a:lstStyle/>
          <a:p>
            <a:pPr algn="ctr"/>
            <a:r>
              <a:rPr lang="pl-PL" sz="1200" cap="all" dirty="0">
                <a:solidFill>
                  <a:schemeClr val="bg1"/>
                </a:solidFill>
                <a:latin typeface="Verdana" panose="020B0604030504040204" pitchFamily="34" charset="0"/>
                <a:ea typeface="Verdana" panose="020B0604030504040204" pitchFamily="34" charset="0"/>
              </a:rPr>
              <a:t>MILIARDA PLN</a:t>
            </a:r>
          </a:p>
          <a:p>
            <a:pPr algn="ctr"/>
            <a:r>
              <a:rPr lang="pl-PL" sz="1200" cap="all" dirty="0">
                <a:solidFill>
                  <a:schemeClr val="bg1"/>
                </a:solidFill>
                <a:latin typeface="Verdana" panose="020B0604030504040204" pitchFamily="34" charset="0"/>
                <a:ea typeface="Verdana" panose="020B0604030504040204" pitchFamily="34" charset="0"/>
              </a:rPr>
              <a:t>WARTOŚĆ WYGRANYCH SPORÓW SĄDOWYCH </a:t>
            </a:r>
            <a:br>
              <a:rPr lang="pl-PL" sz="1200" cap="all" dirty="0">
                <a:solidFill>
                  <a:schemeClr val="bg1"/>
                </a:solidFill>
                <a:latin typeface="Verdana" panose="020B0604030504040204" pitchFamily="34" charset="0"/>
                <a:ea typeface="Verdana" panose="020B0604030504040204" pitchFamily="34" charset="0"/>
              </a:rPr>
            </a:br>
            <a:r>
              <a:rPr lang="pl-PL" sz="1200" cap="all" dirty="0">
                <a:solidFill>
                  <a:schemeClr val="bg1"/>
                </a:solidFill>
                <a:latin typeface="Verdana" panose="020B0604030504040204" pitchFamily="34" charset="0"/>
                <a:ea typeface="Verdana" panose="020B0604030504040204" pitchFamily="34" charset="0"/>
              </a:rPr>
              <a:t>I ARBITRAŻOWYCH</a:t>
            </a:r>
          </a:p>
        </p:txBody>
      </p:sp>
      <p:sp>
        <p:nvSpPr>
          <p:cNvPr id="21" name="pole tekstowe 20">
            <a:extLst>
              <a:ext uri="{FF2B5EF4-FFF2-40B4-BE49-F238E27FC236}">
                <a16:creationId xmlns:a16="http://schemas.microsoft.com/office/drawing/2014/main" id="{0D6038E1-59E6-944F-B1E2-DA0B1AFD68C5}"/>
              </a:ext>
            </a:extLst>
          </p:cNvPr>
          <p:cNvSpPr txBox="1"/>
          <p:nvPr userDrawn="1"/>
        </p:nvSpPr>
        <p:spPr>
          <a:xfrm>
            <a:off x="10021636" y="3999040"/>
            <a:ext cx="1231450" cy="707886"/>
          </a:xfrm>
          <a:prstGeom prst="rect">
            <a:avLst/>
          </a:prstGeom>
          <a:noFill/>
        </p:spPr>
        <p:txBody>
          <a:bodyPr wrap="square" rtlCol="0">
            <a:spAutoFit/>
          </a:bodyPr>
          <a:lstStyle/>
          <a:p>
            <a:pPr algn="ctr"/>
            <a:r>
              <a:rPr lang="pl-PL" sz="4000" dirty="0">
                <a:latin typeface="Verdana" panose="020B0604030504040204" pitchFamily="34" charset="0"/>
                <a:ea typeface="Verdana" panose="020B0604030504040204" pitchFamily="34" charset="0"/>
              </a:rPr>
              <a:t>12</a:t>
            </a:r>
          </a:p>
        </p:txBody>
      </p:sp>
      <p:sp>
        <p:nvSpPr>
          <p:cNvPr id="22" name="pole tekstowe 21">
            <a:extLst>
              <a:ext uri="{FF2B5EF4-FFF2-40B4-BE49-F238E27FC236}">
                <a16:creationId xmlns:a16="http://schemas.microsoft.com/office/drawing/2014/main" id="{768903D4-E863-BF48-BA85-DCA7742C055C}"/>
              </a:ext>
            </a:extLst>
          </p:cNvPr>
          <p:cNvSpPr txBox="1"/>
          <p:nvPr userDrawn="1"/>
        </p:nvSpPr>
        <p:spPr>
          <a:xfrm>
            <a:off x="9739034" y="4706926"/>
            <a:ext cx="1796651" cy="461665"/>
          </a:xfrm>
          <a:prstGeom prst="rect">
            <a:avLst/>
          </a:prstGeom>
          <a:noFill/>
        </p:spPr>
        <p:txBody>
          <a:bodyPr wrap="square" rtlCol="0">
            <a:spAutoFit/>
          </a:bodyPr>
          <a:lstStyle/>
          <a:p>
            <a:pPr algn="ctr"/>
            <a:r>
              <a:rPr lang="pl-PL" sz="1200" cap="all" dirty="0">
                <a:latin typeface="Verdana" panose="020B0604030504040204" pitchFamily="34" charset="0"/>
                <a:ea typeface="Verdana" panose="020B0604030504040204" pitchFamily="34" charset="0"/>
              </a:rPr>
              <a:t>Obsługiwanych</a:t>
            </a:r>
          </a:p>
          <a:p>
            <a:pPr algn="ctr"/>
            <a:r>
              <a:rPr lang="pl-PL" sz="1200" cap="all" dirty="0">
                <a:latin typeface="Verdana" panose="020B0604030504040204" pitchFamily="34" charset="0"/>
                <a:ea typeface="Verdana" panose="020B0604030504040204" pitchFamily="34" charset="0"/>
              </a:rPr>
              <a:t>branż</a:t>
            </a:r>
          </a:p>
        </p:txBody>
      </p:sp>
      <p:sp>
        <p:nvSpPr>
          <p:cNvPr id="23" name="Prostokąt 22"/>
          <p:cNvSpPr/>
          <p:nvPr userDrawn="1"/>
        </p:nvSpPr>
        <p:spPr>
          <a:xfrm>
            <a:off x="2247575" y="3635016"/>
            <a:ext cx="2248610" cy="2099212"/>
          </a:xfrm>
          <a:prstGeom prst="rect">
            <a:avLst/>
          </a:prstGeom>
          <a:solidFill>
            <a:srgbClr val="E45723"/>
          </a:solidFill>
          <a:ln>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24" name="Prostokąt 23"/>
          <p:cNvSpPr/>
          <p:nvPr userDrawn="1"/>
        </p:nvSpPr>
        <p:spPr>
          <a:xfrm>
            <a:off x="4679965" y="3635016"/>
            <a:ext cx="2248610" cy="2099212"/>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25" name="pole tekstowe 24">
            <a:extLst>
              <a:ext uri="{FF2B5EF4-FFF2-40B4-BE49-F238E27FC236}">
                <a16:creationId xmlns:a16="http://schemas.microsoft.com/office/drawing/2014/main" id="{F51FD198-7009-6347-B2CB-559D08C5DC05}"/>
              </a:ext>
            </a:extLst>
          </p:cNvPr>
          <p:cNvSpPr txBox="1"/>
          <p:nvPr userDrawn="1"/>
        </p:nvSpPr>
        <p:spPr>
          <a:xfrm>
            <a:off x="2701743" y="3999040"/>
            <a:ext cx="1347951" cy="707886"/>
          </a:xfrm>
          <a:prstGeom prst="rect">
            <a:avLst/>
          </a:prstGeom>
          <a:noFill/>
        </p:spPr>
        <p:txBody>
          <a:bodyPr wrap="square" rtlCol="0">
            <a:spAutoFit/>
          </a:bodyPr>
          <a:lstStyle/>
          <a:p>
            <a:pPr algn="ctr"/>
            <a:r>
              <a:rPr lang="pl-PL" sz="4000" dirty="0">
                <a:solidFill>
                  <a:schemeClr val="bg1"/>
                </a:solidFill>
                <a:latin typeface="Verdana" panose="020B0604030504040204" pitchFamily="34" charset="0"/>
                <a:ea typeface="Verdana" panose="020B0604030504040204" pitchFamily="34" charset="0"/>
              </a:rPr>
              <a:t>219</a:t>
            </a:r>
          </a:p>
        </p:txBody>
      </p:sp>
      <p:sp>
        <p:nvSpPr>
          <p:cNvPr id="26" name="pole tekstowe 25">
            <a:extLst>
              <a:ext uri="{FF2B5EF4-FFF2-40B4-BE49-F238E27FC236}">
                <a16:creationId xmlns:a16="http://schemas.microsoft.com/office/drawing/2014/main" id="{44EF26EE-DBF7-2249-91B6-9262A497ABB1}"/>
              </a:ext>
            </a:extLst>
          </p:cNvPr>
          <p:cNvSpPr txBox="1"/>
          <p:nvPr userDrawn="1"/>
        </p:nvSpPr>
        <p:spPr>
          <a:xfrm>
            <a:off x="2303263" y="4706926"/>
            <a:ext cx="2144913" cy="276999"/>
          </a:xfrm>
          <a:prstGeom prst="rect">
            <a:avLst/>
          </a:prstGeom>
          <a:noFill/>
        </p:spPr>
        <p:txBody>
          <a:bodyPr wrap="square" rtlCol="0">
            <a:spAutoFit/>
          </a:bodyPr>
          <a:lstStyle/>
          <a:p>
            <a:pPr algn="ctr"/>
            <a:r>
              <a:rPr lang="pl-PL" sz="1200" cap="all" dirty="0">
                <a:solidFill>
                  <a:schemeClr val="bg1"/>
                </a:solidFill>
                <a:latin typeface="Verdana" panose="020B0604030504040204" pitchFamily="34" charset="0"/>
                <a:ea typeface="Verdana" panose="020B0604030504040204" pitchFamily="34" charset="0"/>
              </a:rPr>
              <a:t>WYGRANYCH SPRAW</a:t>
            </a:r>
          </a:p>
        </p:txBody>
      </p:sp>
      <p:sp>
        <p:nvSpPr>
          <p:cNvPr id="27" name="pole tekstowe 26">
            <a:extLst>
              <a:ext uri="{FF2B5EF4-FFF2-40B4-BE49-F238E27FC236}">
                <a16:creationId xmlns:a16="http://schemas.microsoft.com/office/drawing/2014/main" id="{0D6038E1-59E6-944F-B1E2-DA0B1AFD68C5}"/>
              </a:ext>
            </a:extLst>
          </p:cNvPr>
          <p:cNvSpPr txBox="1"/>
          <p:nvPr userDrawn="1"/>
        </p:nvSpPr>
        <p:spPr>
          <a:xfrm>
            <a:off x="5475763" y="3999040"/>
            <a:ext cx="664691" cy="707886"/>
          </a:xfrm>
          <a:prstGeom prst="rect">
            <a:avLst/>
          </a:prstGeom>
          <a:noFill/>
        </p:spPr>
        <p:txBody>
          <a:bodyPr wrap="square" rtlCol="0">
            <a:spAutoFit/>
          </a:bodyPr>
          <a:lstStyle/>
          <a:p>
            <a:pPr algn="ctr"/>
            <a:r>
              <a:rPr lang="pl-PL" sz="4000" dirty="0">
                <a:latin typeface="Verdana" panose="020B0604030504040204" pitchFamily="34" charset="0"/>
                <a:ea typeface="Verdana" panose="020B0604030504040204" pitchFamily="34" charset="0"/>
              </a:rPr>
              <a:t>9</a:t>
            </a:r>
          </a:p>
        </p:txBody>
      </p:sp>
      <p:sp>
        <p:nvSpPr>
          <p:cNvPr id="28" name="pole tekstowe 27">
            <a:extLst>
              <a:ext uri="{FF2B5EF4-FFF2-40B4-BE49-F238E27FC236}">
                <a16:creationId xmlns:a16="http://schemas.microsoft.com/office/drawing/2014/main" id="{768903D4-E863-BF48-BA85-DCA7742C055C}"/>
              </a:ext>
            </a:extLst>
          </p:cNvPr>
          <p:cNvSpPr txBox="1"/>
          <p:nvPr userDrawn="1"/>
        </p:nvSpPr>
        <p:spPr>
          <a:xfrm>
            <a:off x="5017339" y="4706926"/>
            <a:ext cx="1581538" cy="276999"/>
          </a:xfrm>
          <a:prstGeom prst="rect">
            <a:avLst/>
          </a:prstGeom>
          <a:noFill/>
        </p:spPr>
        <p:txBody>
          <a:bodyPr wrap="square" rtlCol="0">
            <a:spAutoFit/>
          </a:bodyPr>
          <a:lstStyle/>
          <a:p>
            <a:pPr algn="ctr"/>
            <a:r>
              <a:rPr lang="pl-PL" sz="1200" cap="all" dirty="0">
                <a:latin typeface="Verdana" panose="020B0604030504040204" pitchFamily="34" charset="0"/>
                <a:ea typeface="Verdana" panose="020B0604030504040204" pitchFamily="34" charset="0"/>
              </a:rPr>
              <a:t>SPECJALIZACJI</a:t>
            </a:r>
          </a:p>
        </p:txBody>
      </p:sp>
      <p:sp>
        <p:nvSpPr>
          <p:cNvPr id="29" name="Prostokąt 28"/>
          <p:cNvSpPr/>
          <p:nvPr userDrawn="1"/>
        </p:nvSpPr>
        <p:spPr>
          <a:xfrm>
            <a:off x="2243138" y="1384418"/>
            <a:ext cx="4685436" cy="2099212"/>
          </a:xfrm>
          <a:prstGeom prst="rect">
            <a:avLst/>
          </a:prstGeom>
          <a:solidFill>
            <a:srgbClr val="9D9D9D"/>
          </a:solidFill>
          <a:ln>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30" name="pole tekstowe 29">
            <a:extLst>
              <a:ext uri="{FF2B5EF4-FFF2-40B4-BE49-F238E27FC236}">
                <a16:creationId xmlns:a16="http://schemas.microsoft.com/office/drawing/2014/main" id="{76B16F62-7AB7-9F42-B160-FF3415E426F0}"/>
              </a:ext>
            </a:extLst>
          </p:cNvPr>
          <p:cNvSpPr txBox="1"/>
          <p:nvPr userDrawn="1"/>
        </p:nvSpPr>
        <p:spPr>
          <a:xfrm>
            <a:off x="2467755" y="1972359"/>
            <a:ext cx="4264327" cy="1200329"/>
          </a:xfrm>
          <a:prstGeom prst="rect">
            <a:avLst/>
          </a:prstGeom>
          <a:noFill/>
        </p:spPr>
        <p:txBody>
          <a:bodyPr wrap="square" rtlCol="0">
            <a:spAutoFit/>
          </a:bodyPr>
          <a:lstStyle/>
          <a:p>
            <a:r>
              <a:rPr lang="pl-PL" dirty="0">
                <a:solidFill>
                  <a:schemeClr val="bg1"/>
                </a:solidFill>
                <a:latin typeface="Verdana" panose="020B0604030504040204" pitchFamily="34" charset="0"/>
                <a:ea typeface="Verdana" panose="020B0604030504040204" pitchFamily="34" charset="0"/>
                <a:cs typeface="Helvetica Neue"/>
                <a:sym typeface="Helvetica Neue"/>
              </a:rPr>
              <a:t>Od ponad 15 lat dostarczamy skutecznych rozwiązań w ambitnych przedsięwzięciach naszych klientów.</a:t>
            </a:r>
          </a:p>
        </p:txBody>
      </p:sp>
      <p:sp>
        <p:nvSpPr>
          <p:cNvPr id="33" name="pole tekstowe 32"/>
          <p:cNvSpPr txBox="1"/>
          <p:nvPr userDrawn="1"/>
        </p:nvSpPr>
        <p:spPr>
          <a:xfrm>
            <a:off x="5157350" y="6237288"/>
            <a:ext cx="1880426" cy="276999"/>
          </a:xfrm>
          <a:prstGeom prst="rect">
            <a:avLst/>
          </a:prstGeom>
          <a:noFill/>
        </p:spPr>
        <p:txBody>
          <a:bodyPr wrap="square" rtlCol="0">
            <a:spAutoFit/>
          </a:bodyPr>
          <a:lstStyle/>
          <a:p>
            <a:pPr algn="ctr"/>
            <a:r>
              <a:rPr lang="pl-PL" sz="1200" dirty="0">
                <a:latin typeface="Verdana" panose="020B0604030504040204" pitchFamily="34" charset="0"/>
                <a:ea typeface="Verdana" panose="020B0604030504040204" pitchFamily="34" charset="0"/>
              </a:rPr>
              <a:t>jdp-law.pl</a:t>
            </a:r>
          </a:p>
        </p:txBody>
      </p:sp>
      <p:cxnSp>
        <p:nvCxnSpPr>
          <p:cNvPr id="34" name="Łącznik prosty 33">
            <a:extLst>
              <a:ext uri="{FF2B5EF4-FFF2-40B4-BE49-F238E27FC236}">
                <a16:creationId xmlns:a16="http://schemas.microsoft.com/office/drawing/2014/main" id="{33CE781C-8CDC-AA40-AF7B-0845A34DBA70}"/>
              </a:ext>
            </a:extLst>
          </p:cNvPr>
          <p:cNvCxnSpPr>
            <a:cxnSpLocks/>
          </p:cNvCxnSpPr>
          <p:nvPr userDrawn="1"/>
        </p:nvCxnSpPr>
        <p:spPr>
          <a:xfrm>
            <a:off x="2243138" y="6233457"/>
            <a:ext cx="9565657"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5"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Tree>
    <p:extLst>
      <p:ext uri="{BB962C8B-B14F-4D97-AF65-F5344CB8AC3E}">
        <p14:creationId xmlns:p14="http://schemas.microsoft.com/office/powerpoint/2010/main" val="2414051526"/>
      </p:ext>
    </p:extLst>
  </p:cSld>
  <p:clrMapOvr>
    <a:masterClrMapping/>
  </p:clrMapOvr>
  <p:extLst>
    <p:ext uri="{DCECCB84-F9BA-43D5-87BE-67443E8EF086}">
      <p15:sldGuideLst xmlns:p15="http://schemas.microsoft.com/office/powerpoint/2012/main">
        <p15:guide id="1" orient="horz" pos="278">
          <p15:clr>
            <a:srgbClr val="FBAE40"/>
          </p15:clr>
        </p15:guide>
        <p15:guide id="2" pos="1413">
          <p15:clr>
            <a:srgbClr val="FBAE40"/>
          </p15:clr>
        </p15:guide>
        <p15:guide id="3" orient="horz" pos="527">
          <p15:clr>
            <a:srgbClr val="FBAE40"/>
          </p15:clr>
        </p15:guide>
        <p15:guide id="4" pos="742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ajd tekstowy 01">
    <p:spTree>
      <p:nvGrpSpPr>
        <p:cNvPr id="1" name=""/>
        <p:cNvGrpSpPr/>
        <p:nvPr/>
      </p:nvGrpSpPr>
      <p:grpSpPr>
        <a:xfrm>
          <a:off x="0" y="0"/>
          <a:ext cx="0" cy="0"/>
          <a:chOff x="0" y="0"/>
          <a:chExt cx="0" cy="0"/>
        </a:xfrm>
      </p:grpSpPr>
      <p:sp>
        <p:nvSpPr>
          <p:cNvPr id="2" name="Tytuł 1"/>
          <p:cNvSpPr>
            <a:spLocks noGrp="1"/>
          </p:cNvSpPr>
          <p:nvPr>
            <p:ph type="title"/>
          </p:nvPr>
        </p:nvSpPr>
        <p:spPr>
          <a:xfrm>
            <a:off x="3143249" y="476250"/>
            <a:ext cx="8640763" cy="360363"/>
          </a:xfrm>
          <a:prstGeom prst="rect">
            <a:avLst/>
          </a:prstGeom>
        </p:spPr>
        <p:txBody>
          <a:bodyPr/>
          <a:lstStyle>
            <a:lvl1pPr>
              <a:defRPr sz="1800" b="1"/>
            </a:lvl1pPr>
          </a:lstStyle>
          <a:p>
            <a:r>
              <a:rPr lang="pl-PL" dirty="0"/>
              <a:t>Kliknij, aby edytować styl</a:t>
            </a:r>
          </a:p>
        </p:txBody>
      </p:sp>
      <p:sp>
        <p:nvSpPr>
          <p:cNvPr id="8" name="Symbol zastępczy obrazu 7"/>
          <p:cNvSpPr>
            <a:spLocks noGrp="1"/>
          </p:cNvSpPr>
          <p:nvPr>
            <p:ph type="pic" sz="quarter" idx="13"/>
          </p:nvPr>
        </p:nvSpPr>
        <p:spPr>
          <a:xfrm>
            <a:off x="0" y="0"/>
            <a:ext cx="2892425" cy="6858000"/>
          </a:xfrm>
          <a:prstGeom prst="rect">
            <a:avLst/>
          </a:prstGeom>
        </p:spPr>
        <p:txBody>
          <a:bodyPr/>
          <a:lstStyle/>
          <a:p>
            <a:endParaRPr lang="pl-PL"/>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flipV="1">
            <a:off x="3143250" y="1121707"/>
            <a:ext cx="8665545" cy="383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3143250" y="845811"/>
            <a:ext cx="8640763"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flipV="1">
            <a:off x="3143250" y="6233457"/>
            <a:ext cx="8665545" cy="383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sp>
        <p:nvSpPr>
          <p:cNvPr id="14"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7" name="Symbol zastępczy zawartości 6"/>
          <p:cNvSpPr>
            <a:spLocks noGrp="1"/>
          </p:cNvSpPr>
          <p:nvPr>
            <p:ph sz="quarter" idx="16"/>
          </p:nvPr>
        </p:nvSpPr>
        <p:spPr>
          <a:xfrm>
            <a:off x="3143250" y="1135063"/>
            <a:ext cx="8640763" cy="5099050"/>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p:txBody>
      </p:sp>
    </p:spTree>
    <p:extLst>
      <p:ext uri="{BB962C8B-B14F-4D97-AF65-F5344CB8AC3E}">
        <p14:creationId xmlns:p14="http://schemas.microsoft.com/office/powerpoint/2010/main" val="3542469306"/>
      </p:ext>
    </p:extLst>
  </p:cSld>
  <p:clrMapOvr>
    <a:masterClrMapping/>
  </p:clrMapOvr>
  <p:extLst>
    <p:ext uri="{DCECCB84-F9BA-43D5-87BE-67443E8EF086}">
      <p15:sldGuideLst xmlns:p15="http://schemas.microsoft.com/office/powerpoint/2012/main">
        <p15:guide id="1" orient="horz" pos="300">
          <p15:clr>
            <a:srgbClr val="FBAE40"/>
          </p15:clr>
        </p15:guide>
        <p15:guide id="2" pos="1980">
          <p15:clr>
            <a:srgbClr val="FBAE40"/>
          </p15:clr>
        </p15:guide>
        <p15:guide id="3" pos="1822">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pla z cytatem">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0A8CF9F9-DF8B-3C4B-9D62-B673588B7279}"/>
              </a:ext>
            </a:extLst>
          </p:cNvPr>
          <p:cNvPicPr>
            <a:picLocks noChangeAspect="1"/>
          </p:cNvPicPr>
          <p:nvPr userDrawn="1"/>
        </p:nvPicPr>
        <p:blipFill rotWithShape="1">
          <a:blip r:embed="rId2"/>
          <a:srcRect l="3914" t="28972" r="4479" b="29233"/>
          <a:stretch/>
        </p:blipFill>
        <p:spPr>
          <a:xfrm>
            <a:off x="-114300" y="-114300"/>
            <a:ext cx="12344400" cy="7042638"/>
          </a:xfrm>
          <a:prstGeom prst="rect">
            <a:avLst/>
          </a:prstGeom>
        </p:spPr>
      </p:pic>
      <p:pic>
        <p:nvPicPr>
          <p:cNvPr id="5" name="Obraz 4">
            <a:extLst>
              <a:ext uri="{FF2B5EF4-FFF2-40B4-BE49-F238E27FC236}">
                <a16:creationId xmlns:a16="http://schemas.microsoft.com/office/drawing/2014/main" id="{FB646770-28D0-E746-8DFF-E57C35D2CC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pic>
        <p:nvPicPr>
          <p:cNvPr id="7" name="Obraz 6">
            <a:extLst>
              <a:ext uri="{FF2B5EF4-FFF2-40B4-BE49-F238E27FC236}">
                <a16:creationId xmlns:a16="http://schemas.microsoft.com/office/drawing/2014/main" id="{D19AA088-3DEC-FE43-BFA2-47A591A5A7D5}"/>
              </a:ext>
            </a:extLst>
          </p:cNvPr>
          <p:cNvPicPr>
            <a:picLocks noChangeAspect="1"/>
          </p:cNvPicPr>
          <p:nvPr userDrawn="1"/>
        </p:nvPicPr>
        <p:blipFill>
          <a:blip r:embed="rId4"/>
          <a:stretch>
            <a:fillRect/>
          </a:stretch>
        </p:blipFill>
        <p:spPr>
          <a:xfrm>
            <a:off x="2693670" y="1258570"/>
            <a:ext cx="9283700" cy="4686300"/>
          </a:xfrm>
          <a:prstGeom prst="rect">
            <a:avLst/>
          </a:prstGeom>
        </p:spPr>
      </p:pic>
      <p:sp>
        <p:nvSpPr>
          <p:cNvPr id="9" name="Symbol zastępczy tekstu 8"/>
          <p:cNvSpPr>
            <a:spLocks noGrp="1"/>
          </p:cNvSpPr>
          <p:nvPr>
            <p:ph type="body" sz="quarter" idx="10" hasCustomPrompt="1"/>
          </p:nvPr>
        </p:nvSpPr>
        <p:spPr>
          <a:xfrm>
            <a:off x="3935414" y="1881188"/>
            <a:ext cx="6661150" cy="995362"/>
          </a:xfrm>
          <a:prstGeom prst="rect">
            <a:avLst/>
          </a:prstGeom>
        </p:spPr>
        <p:txBody>
          <a:bodyPr/>
          <a:lstStyle>
            <a:lvl1pPr marL="0" indent="0">
              <a:lnSpc>
                <a:spcPct val="120000"/>
              </a:lnSpc>
              <a:spcBef>
                <a:spcPts val="300"/>
              </a:spcBef>
              <a:spcAft>
                <a:spcPts val="600"/>
              </a:spcAft>
              <a:buNone/>
              <a:defRPr sz="1800">
                <a:solidFill>
                  <a:schemeClr val="bg1"/>
                </a:solidFill>
                <a:latin typeface="Verdana" panose="020B0604030504040204" pitchFamily="34" charset="0"/>
                <a:ea typeface="Verdana" panose="020B0604030504040204" pitchFamily="34" charset="0"/>
              </a:defRPr>
            </a:lvl1pPr>
            <a:lvl2pPr>
              <a:defRPr sz="1800">
                <a:solidFill>
                  <a:schemeClr val="bg1"/>
                </a:solidFill>
                <a:latin typeface="Verdana" panose="020B0604030504040204" pitchFamily="34" charset="0"/>
                <a:ea typeface="Verdana" panose="020B0604030504040204" pitchFamily="34" charset="0"/>
              </a:defRPr>
            </a:lvl2pPr>
            <a:lvl3pPr>
              <a:defRPr sz="1800">
                <a:solidFill>
                  <a:schemeClr val="bg1"/>
                </a:solidFill>
                <a:latin typeface="Verdana" panose="020B0604030504040204" pitchFamily="34" charset="0"/>
                <a:ea typeface="Verdana" panose="020B0604030504040204" pitchFamily="34" charset="0"/>
              </a:defRPr>
            </a:lvl3pPr>
            <a:lvl4pPr>
              <a:defRPr sz="1800">
                <a:solidFill>
                  <a:schemeClr val="bg1"/>
                </a:solidFill>
                <a:latin typeface="Verdana" panose="020B0604030504040204" pitchFamily="34" charset="0"/>
                <a:ea typeface="Verdana" panose="020B0604030504040204" pitchFamily="34" charset="0"/>
              </a:defRPr>
            </a:lvl4pPr>
            <a:lvl5pPr>
              <a:defRPr sz="1800">
                <a:solidFill>
                  <a:schemeClr val="bg1"/>
                </a:solidFill>
                <a:latin typeface="Verdana" panose="020B0604030504040204" pitchFamily="34" charset="0"/>
                <a:ea typeface="Verdana" panose="020B0604030504040204" pitchFamily="34" charset="0"/>
              </a:defRPr>
            </a:lvl5pPr>
          </a:lstStyle>
          <a:p>
            <a:pPr lvl="0"/>
            <a:r>
              <a:rPr lang="pl-PL" dirty="0"/>
              <a:t>Cytat</a:t>
            </a:r>
          </a:p>
        </p:txBody>
      </p:sp>
      <p:sp>
        <p:nvSpPr>
          <p:cNvPr id="11" name="Symbol zastępczy tekstu 10"/>
          <p:cNvSpPr>
            <a:spLocks noGrp="1"/>
          </p:cNvSpPr>
          <p:nvPr>
            <p:ph type="body" sz="quarter" idx="11" hasCustomPrompt="1"/>
          </p:nvPr>
        </p:nvSpPr>
        <p:spPr>
          <a:xfrm>
            <a:off x="3935412" y="5229225"/>
            <a:ext cx="3148675" cy="250825"/>
          </a:xfrm>
          <a:prstGeom prst="rect">
            <a:avLst/>
          </a:prstGeom>
        </p:spPr>
        <p:txBody>
          <a:bodyPr/>
          <a:lstStyle>
            <a:lvl1pPr marL="0" indent="0">
              <a:buNone/>
              <a:defRPr sz="1200" i="1">
                <a:solidFill>
                  <a:schemeClr val="bg1"/>
                </a:solidFill>
                <a:latin typeface="Verdana" panose="020B0604030504040204" pitchFamily="34" charset="0"/>
                <a:ea typeface="Verdana" panose="020B0604030504040204" pitchFamily="34" charset="0"/>
              </a:defRPr>
            </a:lvl1pPr>
          </a:lstStyle>
          <a:p>
            <a:pPr lvl="0"/>
            <a:r>
              <a:rPr lang="pl-PL" dirty="0"/>
              <a:t>Nazwa rankingu</a:t>
            </a:r>
          </a:p>
        </p:txBody>
      </p:sp>
    </p:spTree>
    <p:extLst>
      <p:ext uri="{BB962C8B-B14F-4D97-AF65-F5344CB8AC3E}">
        <p14:creationId xmlns:p14="http://schemas.microsoft.com/office/powerpoint/2010/main" val="405790804"/>
      </p:ext>
    </p:extLst>
  </p:cSld>
  <p:clrMapOvr>
    <a:masterClrMapping/>
  </p:clrMapOvr>
  <p:extLst>
    <p:ext uri="{DCECCB84-F9BA-43D5-87BE-67443E8EF086}">
      <p15:sldGuideLst xmlns:p15="http://schemas.microsoft.com/office/powerpoint/2012/main">
        <p15:guide id="1" orient="horz" pos="1185">
          <p15:clr>
            <a:srgbClr val="FBAE40"/>
          </p15:clr>
        </p15:guide>
        <p15:guide id="2" pos="6675">
          <p15:clr>
            <a:srgbClr val="FBAE40"/>
          </p15:clr>
        </p15:guide>
        <p15:guide id="3" pos="2479">
          <p15:clr>
            <a:srgbClr val="FBAE40"/>
          </p15:clr>
        </p15:guide>
        <p15:guide id="4" orient="horz" pos="329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ajd tekstowy 02">
    <p:spTree>
      <p:nvGrpSpPr>
        <p:cNvPr id="1" name=""/>
        <p:cNvGrpSpPr/>
        <p:nvPr/>
      </p:nvGrpSpPr>
      <p:grpSpPr>
        <a:xfrm>
          <a:off x="0" y="0"/>
          <a:ext cx="0" cy="0"/>
          <a:chOff x="0" y="0"/>
          <a:chExt cx="0" cy="0"/>
        </a:xfrm>
      </p:grpSpPr>
      <p:sp>
        <p:nvSpPr>
          <p:cNvPr id="2" name="Tytuł 1"/>
          <p:cNvSpPr>
            <a:spLocks noGrp="1"/>
          </p:cNvSpPr>
          <p:nvPr>
            <p:ph type="title"/>
          </p:nvPr>
        </p:nvSpPr>
        <p:spPr>
          <a:xfrm>
            <a:off x="4764088" y="476250"/>
            <a:ext cx="7019924" cy="360363"/>
          </a:xfrm>
          <a:prstGeom prst="rect">
            <a:avLst/>
          </a:prstGeom>
        </p:spPr>
        <p:txBody>
          <a:bodyPr/>
          <a:lstStyle>
            <a:lvl1pPr>
              <a:defRPr sz="1800" b="1"/>
            </a:lvl1pPr>
          </a:lstStyle>
          <a:p>
            <a:r>
              <a:rPr lang="pl-PL" dirty="0"/>
              <a:t>Kliknij, aby edytować styl</a:t>
            </a:r>
          </a:p>
        </p:txBody>
      </p:sp>
      <p:sp>
        <p:nvSpPr>
          <p:cNvPr id="8" name="Symbol zastępczy obrazu 7"/>
          <p:cNvSpPr>
            <a:spLocks noGrp="1"/>
          </p:cNvSpPr>
          <p:nvPr>
            <p:ph type="pic" sz="quarter" idx="13"/>
          </p:nvPr>
        </p:nvSpPr>
        <p:spPr>
          <a:xfrm>
            <a:off x="0" y="0"/>
            <a:ext cx="4583113" cy="6858000"/>
          </a:xfrm>
          <a:prstGeom prst="rect">
            <a:avLst/>
          </a:prstGeom>
        </p:spPr>
        <p:txBody>
          <a:bodyPr/>
          <a:lstStyle/>
          <a:p>
            <a:endParaRPr lang="pl-PL"/>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flipV="1">
            <a:off x="3143250" y="1121707"/>
            <a:ext cx="8665545" cy="383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4764088" y="845811"/>
            <a:ext cx="7019925"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a:off x="4764088" y="6233457"/>
            <a:ext cx="7044707"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sp>
        <p:nvSpPr>
          <p:cNvPr id="16"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7" name="Symbol zastępczy tekstu 6"/>
          <p:cNvSpPr>
            <a:spLocks noGrp="1"/>
          </p:cNvSpPr>
          <p:nvPr>
            <p:ph type="body" sz="quarter" idx="16"/>
          </p:nvPr>
        </p:nvSpPr>
        <p:spPr>
          <a:xfrm>
            <a:off x="4764088" y="1135063"/>
            <a:ext cx="7045325" cy="5099050"/>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p:txBody>
      </p:sp>
    </p:spTree>
    <p:extLst>
      <p:ext uri="{BB962C8B-B14F-4D97-AF65-F5344CB8AC3E}">
        <p14:creationId xmlns:p14="http://schemas.microsoft.com/office/powerpoint/2010/main" val="4237749095"/>
      </p:ext>
    </p:extLst>
  </p:cSld>
  <p:clrMapOvr>
    <a:masterClrMapping/>
  </p:clrMapOvr>
  <p:extLst>
    <p:ext uri="{DCECCB84-F9BA-43D5-87BE-67443E8EF086}">
      <p15:sldGuideLst xmlns:p15="http://schemas.microsoft.com/office/powerpoint/2012/main">
        <p15:guide id="1" orient="horz" pos="300">
          <p15:clr>
            <a:srgbClr val="FBAE40"/>
          </p15:clr>
        </p15:guide>
        <p15:guide id="2" pos="2887">
          <p15:clr>
            <a:srgbClr val="FBAE40"/>
          </p15:clr>
        </p15:guide>
        <p15:guide id="3" pos="1844">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300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ajd tekstowy 03">
    <p:spTree>
      <p:nvGrpSpPr>
        <p:cNvPr id="1" name=""/>
        <p:cNvGrpSpPr/>
        <p:nvPr/>
      </p:nvGrpSpPr>
      <p:grpSpPr>
        <a:xfrm>
          <a:off x="0" y="0"/>
          <a:ext cx="0" cy="0"/>
          <a:chOff x="0" y="0"/>
          <a:chExt cx="0" cy="0"/>
        </a:xfrm>
      </p:grpSpPr>
      <p:sp>
        <p:nvSpPr>
          <p:cNvPr id="2" name="Tytuł 1"/>
          <p:cNvSpPr>
            <a:spLocks noGrp="1"/>
          </p:cNvSpPr>
          <p:nvPr>
            <p:ph type="title"/>
          </p:nvPr>
        </p:nvSpPr>
        <p:spPr>
          <a:xfrm>
            <a:off x="2208213" y="476250"/>
            <a:ext cx="9575799" cy="360363"/>
          </a:xfrm>
          <a:prstGeom prst="rect">
            <a:avLst/>
          </a:prstGeom>
        </p:spPr>
        <p:txBody>
          <a:bodyPr/>
          <a:lstStyle>
            <a:lvl1pPr>
              <a:defRPr sz="1800" b="1"/>
            </a:lvl1pPr>
          </a:lstStyle>
          <a:p>
            <a:r>
              <a:rPr lang="pl-PL" dirty="0"/>
              <a:t>Kliknij, aby edytować styl</a:t>
            </a:r>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08213" y="1121707"/>
            <a:ext cx="9600582"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2208214" y="845811"/>
            <a:ext cx="9575800"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flipV="1">
            <a:off x="3143250" y="6233457"/>
            <a:ext cx="8665545" cy="383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cxnSp>
        <p:nvCxnSpPr>
          <p:cNvPr id="13" name="Łącznik prosty 12">
            <a:extLst>
              <a:ext uri="{FF2B5EF4-FFF2-40B4-BE49-F238E27FC236}">
                <a16:creationId xmlns:a16="http://schemas.microsoft.com/office/drawing/2014/main" id="{33CE781C-8CDC-AA40-AF7B-0845A34DBA70}"/>
              </a:ext>
            </a:extLst>
          </p:cNvPr>
          <p:cNvCxnSpPr>
            <a:cxnSpLocks/>
          </p:cNvCxnSpPr>
          <p:nvPr userDrawn="1"/>
        </p:nvCxnSpPr>
        <p:spPr>
          <a:xfrm>
            <a:off x="2208207" y="6241119"/>
            <a:ext cx="9600582"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Symbol zastępczy tekstu 5"/>
          <p:cNvSpPr>
            <a:spLocks noGrp="1"/>
          </p:cNvSpPr>
          <p:nvPr>
            <p:ph type="body" sz="quarter" idx="15" hasCustomPrompt="1"/>
          </p:nvPr>
        </p:nvSpPr>
        <p:spPr>
          <a:xfrm>
            <a:off x="321733" y="1108075"/>
            <a:ext cx="1886480" cy="474662"/>
          </a:xfrm>
          <a:prstGeom prst="rect">
            <a:avLst/>
          </a:prstGeom>
        </p:spPr>
        <p:txBody>
          <a:bodyPr>
            <a:normAutofit/>
          </a:bodyPr>
          <a:lstStyle>
            <a:lvl1pPr marL="0" indent="0">
              <a:buNone/>
              <a:defRPr lang="pl-PL" sz="1800" kern="1200" dirty="0">
                <a:solidFill>
                  <a:srgbClr val="EA5B0C"/>
                </a:solidFill>
                <a:latin typeface="Verdana" panose="020B0604030504040204" pitchFamily="34" charset="0"/>
                <a:ea typeface="Verdana" panose="020B0604030504040204" pitchFamily="34" charset="0"/>
                <a:cs typeface="+mn-cs"/>
              </a:defRPr>
            </a:lvl1pPr>
          </a:lstStyle>
          <a:p>
            <a:pPr marL="0" lvl="0" indent="0" algn="l" defTabSz="914400" rtl="0" eaLnBrk="1" latinLnBrk="0" hangingPunct="1">
              <a:lnSpc>
                <a:spcPct val="120000"/>
              </a:lnSpc>
              <a:spcBef>
                <a:spcPts val="300"/>
              </a:spcBef>
              <a:spcAft>
                <a:spcPts val="600"/>
              </a:spcAft>
              <a:buFont typeface="Arial" panose="020B0604020202020204" pitchFamily="34" charset="0"/>
              <a:buNone/>
            </a:pPr>
            <a:r>
              <a:rPr lang="pl-PL" dirty="0"/>
              <a:t>Tekst</a:t>
            </a:r>
          </a:p>
        </p:txBody>
      </p:sp>
      <p:sp>
        <p:nvSpPr>
          <p:cNvPr id="18" name="Symbol zastępczy numeru slajdu 4"/>
          <p:cNvSpPr>
            <a:spLocks noGrp="1"/>
          </p:cNvSpPr>
          <p:nvPr>
            <p:ph type="sldNum" sz="quarter" idx="17"/>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7" name="Symbol zastępczy tekstu 6"/>
          <p:cNvSpPr>
            <a:spLocks noGrp="1"/>
          </p:cNvSpPr>
          <p:nvPr>
            <p:ph type="body" sz="quarter" idx="18"/>
          </p:nvPr>
        </p:nvSpPr>
        <p:spPr>
          <a:xfrm>
            <a:off x="2208213" y="1135063"/>
            <a:ext cx="9601200" cy="5099050"/>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p:txBody>
      </p:sp>
    </p:spTree>
    <p:extLst>
      <p:ext uri="{BB962C8B-B14F-4D97-AF65-F5344CB8AC3E}">
        <p14:creationId xmlns:p14="http://schemas.microsoft.com/office/powerpoint/2010/main" val="110827479"/>
      </p:ext>
    </p:extLst>
  </p:cSld>
  <p:clrMapOvr>
    <a:masterClrMapping/>
  </p:clrMapOvr>
  <p:extLst>
    <p:ext uri="{DCECCB84-F9BA-43D5-87BE-67443E8EF086}">
      <p15:sldGuideLst xmlns:p15="http://schemas.microsoft.com/office/powerpoint/2012/main">
        <p15:guide id="1" orient="horz" pos="300">
          <p15:clr>
            <a:srgbClr val="FBAE40"/>
          </p15:clr>
        </p15:guide>
        <p15:guide id="2" pos="1980">
          <p15:clr>
            <a:srgbClr val="FBAE40"/>
          </p15:clr>
        </p15:guide>
        <p15:guide id="3" pos="1391">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25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ajd tekstowy 04">
    <p:spTree>
      <p:nvGrpSpPr>
        <p:cNvPr id="1" name=""/>
        <p:cNvGrpSpPr/>
        <p:nvPr/>
      </p:nvGrpSpPr>
      <p:grpSpPr>
        <a:xfrm>
          <a:off x="0" y="0"/>
          <a:ext cx="0" cy="0"/>
          <a:chOff x="0" y="0"/>
          <a:chExt cx="0" cy="0"/>
        </a:xfrm>
      </p:grpSpPr>
      <p:sp>
        <p:nvSpPr>
          <p:cNvPr id="2" name="Tytuł 1"/>
          <p:cNvSpPr>
            <a:spLocks noGrp="1"/>
          </p:cNvSpPr>
          <p:nvPr>
            <p:ph type="title"/>
          </p:nvPr>
        </p:nvSpPr>
        <p:spPr>
          <a:xfrm>
            <a:off x="2254293" y="476250"/>
            <a:ext cx="4900040" cy="360363"/>
          </a:xfrm>
          <a:prstGeom prst="rect">
            <a:avLst/>
          </a:prstGeom>
        </p:spPr>
        <p:txBody>
          <a:bodyPr/>
          <a:lstStyle>
            <a:lvl1pPr>
              <a:defRPr sz="1800" b="1"/>
            </a:lvl1pPr>
          </a:lstStyle>
          <a:p>
            <a:r>
              <a:rPr lang="pl-PL" dirty="0"/>
              <a:t>Kliknij, aby edytować styl</a:t>
            </a:r>
          </a:p>
        </p:txBody>
      </p:sp>
      <p:sp>
        <p:nvSpPr>
          <p:cNvPr id="8" name="Symbol zastępczy obrazu 7"/>
          <p:cNvSpPr>
            <a:spLocks noGrp="1"/>
          </p:cNvSpPr>
          <p:nvPr>
            <p:ph type="pic" sz="quarter" idx="13"/>
          </p:nvPr>
        </p:nvSpPr>
        <p:spPr>
          <a:xfrm>
            <a:off x="7319963" y="0"/>
            <a:ext cx="4872037" cy="6858000"/>
          </a:xfrm>
          <a:prstGeom prst="rect">
            <a:avLst/>
          </a:prstGeom>
        </p:spPr>
        <p:txBody>
          <a:bodyPr/>
          <a:lstStyle/>
          <a:p>
            <a:endParaRPr lang="pl-PL"/>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43138" y="1121707"/>
            <a:ext cx="49111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2254293" y="845811"/>
            <a:ext cx="4900041"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a:off x="2254293" y="6233457"/>
            <a:ext cx="488628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16"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7" name="Symbol zastępczy tekstu 6"/>
          <p:cNvSpPr>
            <a:spLocks noGrp="1"/>
          </p:cNvSpPr>
          <p:nvPr>
            <p:ph type="body" sz="quarter" idx="16"/>
          </p:nvPr>
        </p:nvSpPr>
        <p:spPr>
          <a:xfrm>
            <a:off x="2243138" y="1135063"/>
            <a:ext cx="4911725" cy="5099050"/>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p:txBody>
      </p:sp>
    </p:spTree>
    <p:extLst>
      <p:ext uri="{BB962C8B-B14F-4D97-AF65-F5344CB8AC3E}">
        <p14:creationId xmlns:p14="http://schemas.microsoft.com/office/powerpoint/2010/main" val="1544908555"/>
      </p:ext>
    </p:extLst>
  </p:cSld>
  <p:clrMapOvr>
    <a:masterClrMapping/>
  </p:clrMapOvr>
  <p:extLst>
    <p:ext uri="{DCECCB84-F9BA-43D5-87BE-67443E8EF086}">
      <p15:sldGuideLst xmlns:p15="http://schemas.microsoft.com/office/powerpoint/2012/main">
        <p15:guide id="1" orient="horz" pos="300">
          <p15:clr>
            <a:srgbClr val="FBAE40"/>
          </p15:clr>
        </p15:guide>
        <p15:guide id="2" pos="2887">
          <p15:clr>
            <a:srgbClr val="FBAE40"/>
          </p15:clr>
        </p15:guide>
        <p15:guide id="3" pos="1413">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4611">
          <p15:clr>
            <a:srgbClr val="FBAE40"/>
          </p15:clr>
        </p15:guide>
        <p15:guide id="9" pos="449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zekładka">
    <p:spTree>
      <p:nvGrpSpPr>
        <p:cNvPr id="1" name=""/>
        <p:cNvGrpSpPr/>
        <p:nvPr/>
      </p:nvGrpSpPr>
      <p:grpSpPr>
        <a:xfrm>
          <a:off x="0" y="0"/>
          <a:ext cx="0" cy="0"/>
          <a:chOff x="0" y="0"/>
          <a:chExt cx="0" cy="0"/>
        </a:xfrm>
      </p:grpSpPr>
      <p:sp>
        <p:nvSpPr>
          <p:cNvPr id="3" name="Symbol zastępczy obrazu 2"/>
          <p:cNvSpPr>
            <a:spLocks noGrp="1"/>
          </p:cNvSpPr>
          <p:nvPr>
            <p:ph type="pic" sz="quarter" idx="11"/>
          </p:nvPr>
        </p:nvSpPr>
        <p:spPr>
          <a:xfrm>
            <a:off x="-1" y="1"/>
            <a:ext cx="4335463" cy="6858000"/>
          </a:xfrm>
          <a:prstGeom prst="rect">
            <a:avLst/>
          </a:prstGeom>
        </p:spPr>
        <p:txBody>
          <a:bodyPr/>
          <a:lstStyle/>
          <a:p>
            <a:endParaRPr lang="pl-PL"/>
          </a:p>
        </p:txBody>
      </p:sp>
      <p:pic>
        <p:nvPicPr>
          <p:cNvPr id="5" name="Obraz 4">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8" name="Symbol zastępczy tekstu 7"/>
          <p:cNvSpPr>
            <a:spLocks noGrp="1"/>
          </p:cNvSpPr>
          <p:nvPr>
            <p:ph type="body" sz="quarter" idx="10" hasCustomPrompt="1"/>
          </p:nvPr>
        </p:nvSpPr>
        <p:spPr>
          <a:xfrm>
            <a:off x="5195887" y="2708275"/>
            <a:ext cx="6225645" cy="1058863"/>
          </a:xfrm>
          <a:prstGeom prst="rect">
            <a:avLst/>
          </a:prstGeom>
        </p:spPr>
        <p:txBody>
          <a:bodyPr/>
          <a:lstStyle>
            <a:lvl1pPr marL="0" indent="0">
              <a:lnSpc>
                <a:spcPct val="120000"/>
              </a:lnSpc>
              <a:spcBef>
                <a:spcPts val="300"/>
              </a:spcBef>
              <a:spcAft>
                <a:spcPts val="600"/>
              </a:spcAft>
              <a:buNone/>
              <a:defRPr sz="4000"/>
            </a:lvl1pPr>
          </a:lstStyle>
          <a:p>
            <a:pPr lvl="0"/>
            <a:r>
              <a:rPr lang="pl-PL" dirty="0"/>
              <a:t>Tytuł sekcji</a:t>
            </a:r>
          </a:p>
        </p:txBody>
      </p:sp>
      <p:sp>
        <p:nvSpPr>
          <p:cNvPr id="9" name="pole tekstowe 8"/>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cxnSp>
        <p:nvCxnSpPr>
          <p:cNvPr id="6" name="Łącznik prosty 5">
            <a:extLst>
              <a:ext uri="{FF2B5EF4-FFF2-40B4-BE49-F238E27FC236}">
                <a16:creationId xmlns:a16="http://schemas.microsoft.com/office/drawing/2014/main" id="{33CE781C-8CDC-AA40-AF7B-0845A34DBA70}"/>
              </a:ext>
            </a:extLst>
          </p:cNvPr>
          <p:cNvCxnSpPr>
            <a:cxnSpLocks/>
          </p:cNvCxnSpPr>
          <p:nvPr userDrawn="1"/>
        </p:nvCxnSpPr>
        <p:spPr>
          <a:xfrm>
            <a:off x="4572000" y="6233457"/>
            <a:ext cx="706966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354065"/>
      </p:ext>
    </p:extLst>
  </p:cSld>
  <p:clrMapOvr>
    <a:masterClrMapping/>
  </p:clrMapOvr>
  <p:extLst>
    <p:ext uri="{DCECCB84-F9BA-43D5-87BE-67443E8EF086}">
      <p15:sldGuideLst xmlns:p15="http://schemas.microsoft.com/office/powerpoint/2012/main">
        <p15:guide id="1" orient="horz" pos="1706">
          <p15:clr>
            <a:srgbClr val="FBAE40"/>
          </p15:clr>
        </p15:guide>
        <p15:guide id="2" pos="334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fika 1">
    <p:spTree>
      <p:nvGrpSpPr>
        <p:cNvPr id="1" name=""/>
        <p:cNvGrpSpPr/>
        <p:nvPr/>
      </p:nvGrpSpPr>
      <p:grpSpPr>
        <a:xfrm>
          <a:off x="0" y="0"/>
          <a:ext cx="0" cy="0"/>
          <a:chOff x="0" y="0"/>
          <a:chExt cx="0" cy="0"/>
        </a:xfrm>
      </p:grpSpPr>
      <p:sp>
        <p:nvSpPr>
          <p:cNvPr id="2" name="Tytuł 1"/>
          <p:cNvSpPr>
            <a:spLocks noGrp="1"/>
          </p:cNvSpPr>
          <p:nvPr>
            <p:ph type="title"/>
          </p:nvPr>
        </p:nvSpPr>
        <p:spPr>
          <a:xfrm>
            <a:off x="2254292" y="476250"/>
            <a:ext cx="9099507" cy="360363"/>
          </a:xfrm>
          <a:prstGeom prst="rect">
            <a:avLst/>
          </a:prstGeom>
        </p:spPr>
        <p:txBody>
          <a:bodyPr/>
          <a:lstStyle>
            <a:lvl1pPr>
              <a:defRPr sz="1800" b="1"/>
            </a:lvl1pPr>
          </a:lstStyle>
          <a:p>
            <a:r>
              <a:rPr lang="pl-PL" dirty="0"/>
              <a:t>Kliknij, aby edytować styl</a:t>
            </a:r>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43138" y="1121707"/>
            <a:ext cx="49111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2254293" y="845811"/>
            <a:ext cx="9099506"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a:off x="2254293" y="6233457"/>
            <a:ext cx="488628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16"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22" name="Łuk blokowy 21"/>
          <p:cNvSpPr/>
          <p:nvPr/>
        </p:nvSpPr>
        <p:spPr>
          <a:xfrm>
            <a:off x="4028263" y="2190379"/>
            <a:ext cx="2339230" cy="2339230"/>
          </a:xfrm>
          <a:prstGeom prst="blockArc">
            <a:avLst/>
          </a:prstGeom>
          <a:solidFill>
            <a:srgbClr val="E4572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23" name="Łuk blokowy 22"/>
          <p:cNvSpPr/>
          <p:nvPr/>
        </p:nvSpPr>
        <p:spPr>
          <a:xfrm>
            <a:off x="7565637" y="2190379"/>
            <a:ext cx="2339230" cy="2339230"/>
          </a:xfrm>
          <a:prstGeom prst="blockArc">
            <a:avLst/>
          </a:prstGeom>
          <a:solidFill>
            <a:srgbClr val="E4572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24" name="Łuk blokowy 23"/>
          <p:cNvSpPr/>
          <p:nvPr/>
        </p:nvSpPr>
        <p:spPr>
          <a:xfrm rot="10800000">
            <a:off x="2259576" y="2190379"/>
            <a:ext cx="2339230" cy="2339230"/>
          </a:xfrm>
          <a:prstGeom prst="blockArc">
            <a:avLst/>
          </a:prstGeom>
          <a:solidFill>
            <a:srgbClr val="E4572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25" name="Łuk blokowy 24"/>
          <p:cNvSpPr/>
          <p:nvPr/>
        </p:nvSpPr>
        <p:spPr>
          <a:xfrm rot="10800000">
            <a:off x="5796950" y="2190379"/>
            <a:ext cx="2339230" cy="2339230"/>
          </a:xfrm>
          <a:prstGeom prst="blockArc">
            <a:avLst/>
          </a:prstGeom>
          <a:solidFill>
            <a:srgbClr val="E4572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26" name="Łuk blokowy 25"/>
          <p:cNvSpPr/>
          <p:nvPr userDrawn="1"/>
        </p:nvSpPr>
        <p:spPr>
          <a:xfrm>
            <a:off x="9334325" y="2190379"/>
            <a:ext cx="2339230" cy="2339230"/>
          </a:xfrm>
          <a:prstGeom prst="blockArc">
            <a:avLst/>
          </a:prstGeom>
          <a:solidFill>
            <a:srgbClr val="9D9D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27" name="Łuk blokowy 26"/>
          <p:cNvSpPr/>
          <p:nvPr userDrawn="1"/>
        </p:nvSpPr>
        <p:spPr>
          <a:xfrm rot="10800000">
            <a:off x="9334325" y="2190379"/>
            <a:ext cx="2339230" cy="2339230"/>
          </a:xfrm>
          <a:prstGeom prst="blockArc">
            <a:avLst/>
          </a:prstGeom>
          <a:solidFill>
            <a:srgbClr val="E4572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28" name="Łuk blokowy 27"/>
          <p:cNvSpPr/>
          <p:nvPr/>
        </p:nvSpPr>
        <p:spPr>
          <a:xfrm>
            <a:off x="2259576" y="2190379"/>
            <a:ext cx="2339230" cy="2339230"/>
          </a:xfrm>
          <a:prstGeom prst="blockArc">
            <a:avLst/>
          </a:prstGeom>
          <a:solidFill>
            <a:srgbClr val="9D9D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29" name="Łuk blokowy 28"/>
          <p:cNvSpPr/>
          <p:nvPr/>
        </p:nvSpPr>
        <p:spPr>
          <a:xfrm rot="10800000">
            <a:off x="4028263" y="2190379"/>
            <a:ext cx="2339230" cy="2339230"/>
          </a:xfrm>
          <a:prstGeom prst="blockArc">
            <a:avLst/>
          </a:prstGeom>
          <a:solidFill>
            <a:srgbClr val="9D9D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30" name="Łuk blokowy 29"/>
          <p:cNvSpPr/>
          <p:nvPr/>
        </p:nvSpPr>
        <p:spPr>
          <a:xfrm>
            <a:off x="5796950" y="2190379"/>
            <a:ext cx="2339230" cy="2339230"/>
          </a:xfrm>
          <a:prstGeom prst="blockArc">
            <a:avLst/>
          </a:prstGeom>
          <a:solidFill>
            <a:srgbClr val="9D9D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31" name="Łuk blokowy 30"/>
          <p:cNvSpPr/>
          <p:nvPr/>
        </p:nvSpPr>
        <p:spPr>
          <a:xfrm rot="10800000">
            <a:off x="7565637" y="2190379"/>
            <a:ext cx="2339230" cy="2339230"/>
          </a:xfrm>
          <a:prstGeom prst="blockArc">
            <a:avLst/>
          </a:prstGeom>
          <a:solidFill>
            <a:srgbClr val="9D9D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latin typeface="Verdana" panose="020B0604030504040204" pitchFamily="34" charset="0"/>
              <a:ea typeface="Verdana" panose="020B0604030504040204" pitchFamily="34" charset="0"/>
            </a:endParaRPr>
          </a:p>
        </p:txBody>
      </p:sp>
      <p:sp>
        <p:nvSpPr>
          <p:cNvPr id="4" name="Symbol zastępczy tekstu 3"/>
          <p:cNvSpPr>
            <a:spLocks noGrp="1"/>
          </p:cNvSpPr>
          <p:nvPr>
            <p:ph type="body" sz="quarter" idx="16" hasCustomPrompt="1"/>
          </p:nvPr>
        </p:nvSpPr>
        <p:spPr>
          <a:xfrm>
            <a:off x="2421921" y="4672613"/>
            <a:ext cx="2014537" cy="534987"/>
          </a:xfrm>
        </p:spPr>
        <p:txBody>
          <a:bodyPr>
            <a:noAutofit/>
          </a:bodyPr>
          <a:lstStyle>
            <a:lvl1pPr algn="ctr">
              <a:defRPr sz="1200"/>
            </a:lvl1pPr>
          </a:lstStyle>
          <a:p>
            <a:pPr lvl="0"/>
            <a:r>
              <a:rPr lang="pl-PL" dirty="0"/>
              <a:t>Praktyka 1</a:t>
            </a:r>
          </a:p>
        </p:txBody>
      </p:sp>
      <p:sp>
        <p:nvSpPr>
          <p:cNvPr id="32" name="Symbol zastępczy tekstu 3"/>
          <p:cNvSpPr>
            <a:spLocks noGrp="1"/>
          </p:cNvSpPr>
          <p:nvPr>
            <p:ph type="body" sz="quarter" idx="17" hasCustomPrompt="1"/>
          </p:nvPr>
        </p:nvSpPr>
        <p:spPr>
          <a:xfrm>
            <a:off x="4190609" y="4672613"/>
            <a:ext cx="2014537" cy="534987"/>
          </a:xfrm>
        </p:spPr>
        <p:txBody>
          <a:bodyPr>
            <a:noAutofit/>
          </a:bodyPr>
          <a:lstStyle>
            <a:lvl1pPr algn="ctr">
              <a:defRPr sz="1200"/>
            </a:lvl1pPr>
          </a:lstStyle>
          <a:p>
            <a:pPr lvl="0"/>
            <a:r>
              <a:rPr lang="pl-PL" dirty="0"/>
              <a:t>Praktyka 2</a:t>
            </a:r>
          </a:p>
        </p:txBody>
      </p:sp>
      <p:sp>
        <p:nvSpPr>
          <p:cNvPr id="33" name="Symbol zastępczy tekstu 3"/>
          <p:cNvSpPr>
            <a:spLocks noGrp="1"/>
          </p:cNvSpPr>
          <p:nvPr>
            <p:ph type="body" sz="quarter" idx="18" hasCustomPrompt="1"/>
          </p:nvPr>
        </p:nvSpPr>
        <p:spPr>
          <a:xfrm>
            <a:off x="5959297" y="4672613"/>
            <a:ext cx="2014537" cy="534987"/>
          </a:xfrm>
        </p:spPr>
        <p:txBody>
          <a:bodyPr>
            <a:noAutofit/>
          </a:bodyPr>
          <a:lstStyle>
            <a:lvl1pPr algn="ctr">
              <a:defRPr sz="1200"/>
            </a:lvl1pPr>
          </a:lstStyle>
          <a:p>
            <a:pPr lvl="0"/>
            <a:r>
              <a:rPr lang="pl-PL" dirty="0"/>
              <a:t>Praktyka 3</a:t>
            </a:r>
          </a:p>
        </p:txBody>
      </p:sp>
      <p:sp>
        <p:nvSpPr>
          <p:cNvPr id="34" name="Symbol zastępczy tekstu 3"/>
          <p:cNvSpPr>
            <a:spLocks noGrp="1"/>
          </p:cNvSpPr>
          <p:nvPr>
            <p:ph type="body" sz="quarter" idx="19" hasCustomPrompt="1"/>
          </p:nvPr>
        </p:nvSpPr>
        <p:spPr>
          <a:xfrm>
            <a:off x="7727985" y="4672613"/>
            <a:ext cx="2014537" cy="534987"/>
          </a:xfrm>
        </p:spPr>
        <p:txBody>
          <a:bodyPr>
            <a:noAutofit/>
          </a:bodyPr>
          <a:lstStyle>
            <a:lvl1pPr algn="ctr">
              <a:defRPr sz="1200"/>
            </a:lvl1pPr>
          </a:lstStyle>
          <a:p>
            <a:pPr lvl="0"/>
            <a:r>
              <a:rPr lang="pl-PL" dirty="0"/>
              <a:t>Praktyka 4</a:t>
            </a:r>
          </a:p>
        </p:txBody>
      </p:sp>
      <p:sp>
        <p:nvSpPr>
          <p:cNvPr id="35" name="Symbol zastępczy tekstu 3"/>
          <p:cNvSpPr>
            <a:spLocks noGrp="1"/>
          </p:cNvSpPr>
          <p:nvPr>
            <p:ph type="body" sz="quarter" idx="20" hasCustomPrompt="1"/>
          </p:nvPr>
        </p:nvSpPr>
        <p:spPr>
          <a:xfrm>
            <a:off x="9496671" y="4672613"/>
            <a:ext cx="2014537" cy="534987"/>
          </a:xfrm>
        </p:spPr>
        <p:txBody>
          <a:bodyPr>
            <a:noAutofit/>
          </a:bodyPr>
          <a:lstStyle>
            <a:lvl1pPr algn="ctr">
              <a:defRPr sz="1200"/>
            </a:lvl1pPr>
          </a:lstStyle>
          <a:p>
            <a:pPr lvl="0"/>
            <a:r>
              <a:rPr lang="pl-PL" dirty="0"/>
              <a:t>Praktyka 5</a:t>
            </a:r>
          </a:p>
        </p:txBody>
      </p:sp>
    </p:spTree>
    <p:extLst>
      <p:ext uri="{BB962C8B-B14F-4D97-AF65-F5344CB8AC3E}">
        <p14:creationId xmlns:p14="http://schemas.microsoft.com/office/powerpoint/2010/main" val="975900950"/>
      </p:ext>
    </p:extLst>
  </p:cSld>
  <p:clrMapOvr>
    <a:masterClrMapping/>
  </p:clrMapOvr>
  <p:extLst>
    <p:ext uri="{DCECCB84-F9BA-43D5-87BE-67443E8EF086}">
      <p15:sldGuideLst xmlns:p15="http://schemas.microsoft.com/office/powerpoint/2012/main">
        <p15:guide id="1" orient="horz" pos="300">
          <p15:clr>
            <a:srgbClr val="FBAE40"/>
          </p15:clr>
        </p15:guide>
        <p15:guide id="2" pos="2887">
          <p15:clr>
            <a:srgbClr val="FBAE40"/>
          </p15:clr>
        </p15:guide>
        <p15:guide id="3" pos="1413">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4611">
          <p15:clr>
            <a:srgbClr val="FBAE40"/>
          </p15:clr>
        </p15:guide>
        <p15:guide id="9" pos="449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fika 2">
    <p:spTree>
      <p:nvGrpSpPr>
        <p:cNvPr id="1" name=""/>
        <p:cNvGrpSpPr/>
        <p:nvPr/>
      </p:nvGrpSpPr>
      <p:grpSpPr>
        <a:xfrm>
          <a:off x="0" y="0"/>
          <a:ext cx="0" cy="0"/>
          <a:chOff x="0" y="0"/>
          <a:chExt cx="0" cy="0"/>
        </a:xfrm>
      </p:grpSpPr>
      <p:sp>
        <p:nvSpPr>
          <p:cNvPr id="2" name="Tytuł 1"/>
          <p:cNvSpPr>
            <a:spLocks noGrp="1"/>
          </p:cNvSpPr>
          <p:nvPr>
            <p:ph type="title"/>
          </p:nvPr>
        </p:nvSpPr>
        <p:spPr>
          <a:xfrm>
            <a:off x="2254292" y="476250"/>
            <a:ext cx="9099507" cy="360363"/>
          </a:xfrm>
          <a:prstGeom prst="rect">
            <a:avLst/>
          </a:prstGeom>
        </p:spPr>
        <p:txBody>
          <a:bodyPr/>
          <a:lstStyle>
            <a:lvl1pPr>
              <a:defRPr sz="1800" b="1"/>
            </a:lvl1pPr>
          </a:lstStyle>
          <a:p>
            <a:r>
              <a:rPr lang="pl-PL" dirty="0"/>
              <a:t>Kliknij, aby edytować styl</a:t>
            </a:r>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43138" y="1121707"/>
            <a:ext cx="49111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2254293" y="845811"/>
            <a:ext cx="9099506"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a:off x="2254293" y="6233457"/>
            <a:ext cx="488628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16"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36" name="Pagon 35"/>
          <p:cNvSpPr/>
          <p:nvPr userDrawn="1"/>
        </p:nvSpPr>
        <p:spPr>
          <a:xfrm>
            <a:off x="2248358" y="1587638"/>
            <a:ext cx="2382958" cy="522515"/>
          </a:xfrm>
          <a:prstGeom prst="chevr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schemeClr val="tx1"/>
              </a:solidFill>
              <a:latin typeface="Verdana" panose="020B0604030504040204" pitchFamily="34" charset="0"/>
              <a:ea typeface="Verdana" panose="020B0604030504040204" pitchFamily="34" charset="0"/>
            </a:endParaRPr>
          </a:p>
        </p:txBody>
      </p:sp>
      <p:sp>
        <p:nvSpPr>
          <p:cNvPr id="37" name="Pagon 36"/>
          <p:cNvSpPr/>
          <p:nvPr userDrawn="1"/>
        </p:nvSpPr>
        <p:spPr>
          <a:xfrm>
            <a:off x="4631316" y="1587638"/>
            <a:ext cx="2382958" cy="522515"/>
          </a:xfrm>
          <a:prstGeom prst="chevr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schemeClr val="tx1"/>
              </a:solidFill>
              <a:latin typeface="Verdana" panose="020B0604030504040204" pitchFamily="34" charset="0"/>
              <a:ea typeface="Verdana" panose="020B0604030504040204" pitchFamily="34" charset="0"/>
            </a:endParaRPr>
          </a:p>
        </p:txBody>
      </p:sp>
      <p:sp>
        <p:nvSpPr>
          <p:cNvPr id="38" name="Pagon 37"/>
          <p:cNvSpPr/>
          <p:nvPr userDrawn="1"/>
        </p:nvSpPr>
        <p:spPr>
          <a:xfrm>
            <a:off x="7014275" y="1587638"/>
            <a:ext cx="2382958" cy="522515"/>
          </a:xfrm>
          <a:prstGeom prst="chevr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schemeClr val="tx1"/>
              </a:solidFill>
              <a:latin typeface="Verdana" panose="020B0604030504040204" pitchFamily="34" charset="0"/>
              <a:ea typeface="Verdana" panose="020B0604030504040204" pitchFamily="34" charset="0"/>
            </a:endParaRPr>
          </a:p>
        </p:txBody>
      </p:sp>
      <p:sp>
        <p:nvSpPr>
          <p:cNvPr id="39" name="Pagon 38"/>
          <p:cNvSpPr/>
          <p:nvPr userDrawn="1"/>
        </p:nvSpPr>
        <p:spPr>
          <a:xfrm>
            <a:off x="9401055" y="1587638"/>
            <a:ext cx="2382958" cy="522515"/>
          </a:xfrm>
          <a:prstGeom prst="chevr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schemeClr val="tx1"/>
              </a:solidFill>
              <a:latin typeface="Verdana" panose="020B0604030504040204" pitchFamily="34" charset="0"/>
              <a:ea typeface="Verdana" panose="020B0604030504040204" pitchFamily="34" charset="0"/>
            </a:endParaRPr>
          </a:p>
        </p:txBody>
      </p:sp>
      <p:sp>
        <p:nvSpPr>
          <p:cNvPr id="34" name="Symbol zastępczy tekstu 3"/>
          <p:cNvSpPr>
            <a:spLocks noGrp="1"/>
          </p:cNvSpPr>
          <p:nvPr>
            <p:ph type="body" sz="quarter" idx="19" hasCustomPrompt="1"/>
          </p:nvPr>
        </p:nvSpPr>
        <p:spPr>
          <a:xfrm>
            <a:off x="9660467" y="1571071"/>
            <a:ext cx="1862666" cy="534987"/>
          </a:xfrm>
        </p:spPr>
        <p:txBody>
          <a:bodyPr anchor="ctr">
            <a:noAutofit/>
          </a:bodyPr>
          <a:lstStyle>
            <a:lvl1pPr algn="ctr">
              <a:defRPr sz="1200"/>
            </a:lvl1pPr>
          </a:lstStyle>
          <a:p>
            <a:pPr lvl="0"/>
            <a:r>
              <a:rPr lang="pl-PL" dirty="0"/>
              <a:t>Tekst</a:t>
            </a:r>
          </a:p>
        </p:txBody>
      </p:sp>
      <p:sp>
        <p:nvSpPr>
          <p:cNvPr id="40" name="Symbol zastępczy tekstu 3"/>
          <p:cNvSpPr>
            <a:spLocks noGrp="1"/>
          </p:cNvSpPr>
          <p:nvPr>
            <p:ph type="body" sz="quarter" idx="20" hasCustomPrompt="1"/>
          </p:nvPr>
        </p:nvSpPr>
        <p:spPr>
          <a:xfrm>
            <a:off x="7273686" y="1571071"/>
            <a:ext cx="1862666" cy="534987"/>
          </a:xfrm>
        </p:spPr>
        <p:txBody>
          <a:bodyPr anchor="ctr">
            <a:noAutofit/>
          </a:bodyPr>
          <a:lstStyle>
            <a:lvl1pPr algn="ctr">
              <a:defRPr sz="1200"/>
            </a:lvl1pPr>
          </a:lstStyle>
          <a:p>
            <a:pPr lvl="0"/>
            <a:r>
              <a:rPr lang="pl-PL" dirty="0"/>
              <a:t>Tekst</a:t>
            </a:r>
          </a:p>
        </p:txBody>
      </p:sp>
      <p:sp>
        <p:nvSpPr>
          <p:cNvPr id="41" name="Symbol zastępczy tekstu 3"/>
          <p:cNvSpPr>
            <a:spLocks noGrp="1"/>
          </p:cNvSpPr>
          <p:nvPr>
            <p:ph type="body" sz="quarter" idx="21" hasCustomPrompt="1"/>
          </p:nvPr>
        </p:nvSpPr>
        <p:spPr>
          <a:xfrm>
            <a:off x="4886905" y="1571071"/>
            <a:ext cx="1862666" cy="534987"/>
          </a:xfrm>
        </p:spPr>
        <p:txBody>
          <a:bodyPr anchor="ctr">
            <a:noAutofit/>
          </a:bodyPr>
          <a:lstStyle>
            <a:lvl1pPr algn="ctr">
              <a:defRPr sz="1200"/>
            </a:lvl1pPr>
          </a:lstStyle>
          <a:p>
            <a:pPr lvl="0"/>
            <a:r>
              <a:rPr lang="pl-PL" dirty="0"/>
              <a:t>Tekst</a:t>
            </a:r>
          </a:p>
        </p:txBody>
      </p:sp>
      <p:sp>
        <p:nvSpPr>
          <p:cNvPr id="42" name="Symbol zastępczy tekstu 3"/>
          <p:cNvSpPr>
            <a:spLocks noGrp="1"/>
          </p:cNvSpPr>
          <p:nvPr>
            <p:ph type="body" sz="quarter" idx="22" hasCustomPrompt="1"/>
          </p:nvPr>
        </p:nvSpPr>
        <p:spPr>
          <a:xfrm>
            <a:off x="2507769" y="1571071"/>
            <a:ext cx="1862666" cy="534987"/>
          </a:xfrm>
        </p:spPr>
        <p:txBody>
          <a:bodyPr anchor="ctr">
            <a:noAutofit/>
          </a:bodyPr>
          <a:lstStyle>
            <a:lvl1pPr algn="ctr">
              <a:defRPr sz="1200"/>
            </a:lvl1pPr>
          </a:lstStyle>
          <a:p>
            <a:pPr lvl="0"/>
            <a:r>
              <a:rPr lang="pl-PL" dirty="0"/>
              <a:t>Tekst</a:t>
            </a:r>
          </a:p>
        </p:txBody>
      </p:sp>
      <p:sp>
        <p:nvSpPr>
          <p:cNvPr id="47" name="Symbol zastępczy tekstu 3"/>
          <p:cNvSpPr>
            <a:spLocks noGrp="1"/>
          </p:cNvSpPr>
          <p:nvPr>
            <p:ph type="body" sz="quarter" idx="23" hasCustomPrompt="1"/>
          </p:nvPr>
        </p:nvSpPr>
        <p:spPr>
          <a:xfrm>
            <a:off x="9397232" y="2156361"/>
            <a:ext cx="2276665" cy="534987"/>
          </a:xfrm>
        </p:spPr>
        <p:txBody>
          <a:bodyPr anchor="ctr">
            <a:noAutofit/>
          </a:bodyPr>
          <a:lstStyle>
            <a:lvl1pPr algn="l">
              <a:defRPr sz="1200"/>
            </a:lvl1pPr>
          </a:lstStyle>
          <a:p>
            <a:pPr lvl="0"/>
            <a:r>
              <a:rPr lang="pl-PL" dirty="0"/>
              <a:t>Tekst</a:t>
            </a:r>
          </a:p>
        </p:txBody>
      </p:sp>
      <p:sp>
        <p:nvSpPr>
          <p:cNvPr id="48" name="Symbol zastępczy tekstu 3"/>
          <p:cNvSpPr>
            <a:spLocks noGrp="1"/>
          </p:cNvSpPr>
          <p:nvPr>
            <p:ph type="body" sz="quarter" idx="24" hasCustomPrompt="1"/>
          </p:nvPr>
        </p:nvSpPr>
        <p:spPr>
          <a:xfrm>
            <a:off x="7010451" y="2156361"/>
            <a:ext cx="2276665" cy="534987"/>
          </a:xfrm>
        </p:spPr>
        <p:txBody>
          <a:bodyPr anchor="ctr">
            <a:noAutofit/>
          </a:bodyPr>
          <a:lstStyle>
            <a:lvl1pPr algn="l">
              <a:defRPr sz="1200"/>
            </a:lvl1pPr>
          </a:lstStyle>
          <a:p>
            <a:pPr lvl="0"/>
            <a:r>
              <a:rPr lang="pl-PL" dirty="0"/>
              <a:t>Tekst</a:t>
            </a:r>
          </a:p>
        </p:txBody>
      </p:sp>
      <p:sp>
        <p:nvSpPr>
          <p:cNvPr id="49" name="Symbol zastępczy tekstu 3"/>
          <p:cNvSpPr>
            <a:spLocks noGrp="1"/>
          </p:cNvSpPr>
          <p:nvPr>
            <p:ph type="body" sz="quarter" idx="25" hasCustomPrompt="1"/>
          </p:nvPr>
        </p:nvSpPr>
        <p:spPr>
          <a:xfrm>
            <a:off x="4623670" y="2156361"/>
            <a:ext cx="2276665" cy="534987"/>
          </a:xfrm>
        </p:spPr>
        <p:txBody>
          <a:bodyPr anchor="ctr">
            <a:noAutofit/>
          </a:bodyPr>
          <a:lstStyle>
            <a:lvl1pPr algn="l">
              <a:defRPr sz="1200"/>
            </a:lvl1pPr>
          </a:lstStyle>
          <a:p>
            <a:pPr lvl="0"/>
            <a:r>
              <a:rPr lang="pl-PL" dirty="0"/>
              <a:t>Tekst</a:t>
            </a:r>
          </a:p>
        </p:txBody>
      </p:sp>
      <p:sp>
        <p:nvSpPr>
          <p:cNvPr id="50" name="Symbol zastępczy tekstu 3"/>
          <p:cNvSpPr>
            <a:spLocks noGrp="1"/>
          </p:cNvSpPr>
          <p:nvPr>
            <p:ph type="body" sz="quarter" idx="26" hasCustomPrompt="1"/>
          </p:nvPr>
        </p:nvSpPr>
        <p:spPr>
          <a:xfrm>
            <a:off x="2244534" y="2156361"/>
            <a:ext cx="2276665" cy="534987"/>
          </a:xfrm>
        </p:spPr>
        <p:txBody>
          <a:bodyPr anchor="ctr">
            <a:noAutofit/>
          </a:bodyPr>
          <a:lstStyle>
            <a:lvl1pPr algn="l">
              <a:defRPr sz="1200"/>
            </a:lvl1pPr>
          </a:lstStyle>
          <a:p>
            <a:pPr lvl="0"/>
            <a:r>
              <a:rPr lang="pl-PL" dirty="0"/>
              <a:t>Tekst</a:t>
            </a:r>
          </a:p>
        </p:txBody>
      </p:sp>
    </p:spTree>
    <p:extLst>
      <p:ext uri="{BB962C8B-B14F-4D97-AF65-F5344CB8AC3E}">
        <p14:creationId xmlns:p14="http://schemas.microsoft.com/office/powerpoint/2010/main" val="3813945184"/>
      </p:ext>
    </p:extLst>
  </p:cSld>
  <p:clrMapOvr>
    <a:masterClrMapping/>
  </p:clrMapOvr>
  <p:extLst>
    <p:ext uri="{DCECCB84-F9BA-43D5-87BE-67443E8EF086}">
      <p15:sldGuideLst xmlns:p15="http://schemas.microsoft.com/office/powerpoint/2012/main">
        <p15:guide id="1" orient="horz" pos="300">
          <p15:clr>
            <a:srgbClr val="FBAE40"/>
          </p15:clr>
        </p15:guide>
        <p15:guide id="2" pos="2887">
          <p15:clr>
            <a:srgbClr val="FBAE40"/>
          </p15:clr>
        </p15:guide>
        <p15:guide id="3" pos="1413">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4611">
          <p15:clr>
            <a:srgbClr val="FBAE40"/>
          </p15:clr>
        </p15:guide>
        <p15:guide id="9" pos="449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fika 3">
    <p:spTree>
      <p:nvGrpSpPr>
        <p:cNvPr id="1" name=""/>
        <p:cNvGrpSpPr/>
        <p:nvPr/>
      </p:nvGrpSpPr>
      <p:grpSpPr>
        <a:xfrm>
          <a:off x="0" y="0"/>
          <a:ext cx="0" cy="0"/>
          <a:chOff x="0" y="0"/>
          <a:chExt cx="0" cy="0"/>
        </a:xfrm>
      </p:grpSpPr>
      <p:sp>
        <p:nvSpPr>
          <p:cNvPr id="2" name="Tytuł 1"/>
          <p:cNvSpPr>
            <a:spLocks noGrp="1"/>
          </p:cNvSpPr>
          <p:nvPr>
            <p:ph type="title"/>
          </p:nvPr>
        </p:nvSpPr>
        <p:spPr>
          <a:xfrm>
            <a:off x="2254292" y="476250"/>
            <a:ext cx="9099507" cy="360363"/>
          </a:xfrm>
          <a:prstGeom prst="rect">
            <a:avLst/>
          </a:prstGeom>
        </p:spPr>
        <p:txBody>
          <a:bodyPr/>
          <a:lstStyle>
            <a:lvl1pPr>
              <a:defRPr sz="1800" b="1"/>
            </a:lvl1pPr>
          </a:lstStyle>
          <a:p>
            <a:r>
              <a:rPr lang="pl-PL" dirty="0"/>
              <a:t>Kliknij, aby edytować styl</a:t>
            </a:r>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43138" y="1121707"/>
            <a:ext cx="49111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2254293" y="845811"/>
            <a:ext cx="9099506"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a:off x="2254293" y="6233457"/>
            <a:ext cx="488628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16"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22" name="Sześciokąt 21"/>
          <p:cNvSpPr/>
          <p:nvPr/>
        </p:nvSpPr>
        <p:spPr>
          <a:xfrm>
            <a:off x="4275104" y="1972687"/>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23" name="Sześciokąt 22"/>
          <p:cNvSpPr/>
          <p:nvPr/>
        </p:nvSpPr>
        <p:spPr>
          <a:xfrm>
            <a:off x="4275104" y="3396870"/>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24" name="Sześciokąt 23"/>
          <p:cNvSpPr/>
          <p:nvPr/>
        </p:nvSpPr>
        <p:spPr>
          <a:xfrm>
            <a:off x="4275104" y="4821054"/>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25" name="Sześciokąt 24"/>
          <p:cNvSpPr/>
          <p:nvPr/>
        </p:nvSpPr>
        <p:spPr>
          <a:xfrm>
            <a:off x="5522027" y="2667268"/>
            <a:ext cx="1450100" cy="1250086"/>
          </a:xfrm>
          <a:prstGeom prst="hexagon">
            <a:avLst/>
          </a:prstGeom>
          <a:solidFill>
            <a:srgbClr val="9D9D9D"/>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26" name="Sześciokąt 25"/>
          <p:cNvSpPr/>
          <p:nvPr/>
        </p:nvSpPr>
        <p:spPr>
          <a:xfrm>
            <a:off x="5522027" y="4088123"/>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27" name="Sześciokąt 26"/>
          <p:cNvSpPr/>
          <p:nvPr/>
        </p:nvSpPr>
        <p:spPr>
          <a:xfrm>
            <a:off x="5522027" y="1263646"/>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28" name="Sześciokąt 27"/>
          <p:cNvSpPr/>
          <p:nvPr/>
        </p:nvSpPr>
        <p:spPr>
          <a:xfrm>
            <a:off x="6768950" y="1972687"/>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29" name="Sześciokąt 28"/>
          <p:cNvSpPr/>
          <p:nvPr/>
        </p:nvSpPr>
        <p:spPr>
          <a:xfrm>
            <a:off x="6768950" y="3406589"/>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30" name="Sześciokąt 29"/>
          <p:cNvSpPr/>
          <p:nvPr userDrawn="1"/>
        </p:nvSpPr>
        <p:spPr>
          <a:xfrm>
            <a:off x="6768950" y="4821054"/>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31" name="Sześciokąt 30"/>
          <p:cNvSpPr/>
          <p:nvPr userDrawn="1"/>
        </p:nvSpPr>
        <p:spPr>
          <a:xfrm>
            <a:off x="8015873" y="2667268"/>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sz="1200">
              <a:solidFill>
                <a:schemeClr val="tx1"/>
              </a:solidFill>
              <a:latin typeface="Verdana" panose="020B0604030504040204" pitchFamily="34" charset="0"/>
              <a:ea typeface="Verdana" panose="020B0604030504040204" pitchFamily="34" charset="0"/>
            </a:endParaRPr>
          </a:p>
        </p:txBody>
      </p:sp>
      <p:sp>
        <p:nvSpPr>
          <p:cNvPr id="32" name="Sześciokąt 31"/>
          <p:cNvSpPr/>
          <p:nvPr userDrawn="1"/>
        </p:nvSpPr>
        <p:spPr>
          <a:xfrm>
            <a:off x="9262796" y="1972687"/>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33" name="Sześciokąt 32"/>
          <p:cNvSpPr/>
          <p:nvPr userDrawn="1"/>
        </p:nvSpPr>
        <p:spPr>
          <a:xfrm>
            <a:off x="9262796" y="3406589"/>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35" name="Sześciokąt 34"/>
          <p:cNvSpPr/>
          <p:nvPr userDrawn="1"/>
        </p:nvSpPr>
        <p:spPr>
          <a:xfrm>
            <a:off x="8015873" y="4088123"/>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43" name="Sześciokąt 42"/>
          <p:cNvSpPr/>
          <p:nvPr userDrawn="1"/>
        </p:nvSpPr>
        <p:spPr>
          <a:xfrm>
            <a:off x="8015873" y="1289649"/>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44" name="Sześciokąt 43"/>
          <p:cNvSpPr/>
          <p:nvPr userDrawn="1"/>
        </p:nvSpPr>
        <p:spPr>
          <a:xfrm>
            <a:off x="9257150" y="4821054"/>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45" name="Sześciokąt 44"/>
          <p:cNvSpPr/>
          <p:nvPr userDrawn="1"/>
        </p:nvSpPr>
        <p:spPr>
          <a:xfrm>
            <a:off x="3028181" y="2667268"/>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sz="1200">
              <a:solidFill>
                <a:schemeClr val="tx1"/>
              </a:solidFill>
              <a:latin typeface="Verdana" panose="020B0604030504040204" pitchFamily="34" charset="0"/>
              <a:ea typeface="Verdana" panose="020B0604030504040204" pitchFamily="34" charset="0"/>
            </a:endParaRPr>
          </a:p>
        </p:txBody>
      </p:sp>
      <p:sp>
        <p:nvSpPr>
          <p:cNvPr id="46" name="Sześciokąt 45"/>
          <p:cNvSpPr/>
          <p:nvPr userDrawn="1"/>
        </p:nvSpPr>
        <p:spPr>
          <a:xfrm>
            <a:off x="3028181" y="4088123"/>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51" name="Sześciokąt 50"/>
          <p:cNvSpPr/>
          <p:nvPr userDrawn="1"/>
        </p:nvSpPr>
        <p:spPr>
          <a:xfrm>
            <a:off x="3028181" y="1263646"/>
            <a:ext cx="1450100" cy="1250086"/>
          </a:xfrm>
          <a:prstGeom prst="hexagon">
            <a:avLst/>
          </a:prstGeom>
          <a:solidFill>
            <a:srgbClr val="BFBFBF"/>
          </a:solidFill>
          <a:ln w="3175">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solidFill>
                <a:schemeClr val="tx1"/>
              </a:solidFill>
              <a:latin typeface="Verdana" panose="020B0604030504040204" pitchFamily="34" charset="0"/>
              <a:ea typeface="Verdana" panose="020B0604030504040204" pitchFamily="34" charset="0"/>
            </a:endParaRPr>
          </a:p>
        </p:txBody>
      </p:sp>
      <p:sp>
        <p:nvSpPr>
          <p:cNvPr id="50" name="Symbol zastępczy tekstu 3"/>
          <p:cNvSpPr>
            <a:spLocks noGrp="1"/>
          </p:cNvSpPr>
          <p:nvPr>
            <p:ph type="body" sz="quarter" idx="26" hasCustomPrompt="1"/>
          </p:nvPr>
        </p:nvSpPr>
        <p:spPr>
          <a:xfrm>
            <a:off x="5527227" y="3030300"/>
            <a:ext cx="1444900" cy="534987"/>
          </a:xfrm>
        </p:spPr>
        <p:txBody>
          <a:bodyPr anchor="ctr">
            <a:noAutofit/>
          </a:bodyPr>
          <a:lstStyle>
            <a:lvl1pPr algn="ctr">
              <a:defRPr sz="1200"/>
            </a:lvl1pPr>
          </a:lstStyle>
          <a:p>
            <a:pPr lvl="0"/>
            <a:r>
              <a:rPr lang="pl-PL" dirty="0"/>
              <a:t>Tekst</a:t>
            </a:r>
          </a:p>
        </p:txBody>
      </p:sp>
      <p:sp>
        <p:nvSpPr>
          <p:cNvPr id="52" name="Symbol zastępczy tekstu 3"/>
          <p:cNvSpPr>
            <a:spLocks noGrp="1"/>
          </p:cNvSpPr>
          <p:nvPr>
            <p:ph type="body" sz="quarter" idx="27" hasCustomPrompt="1"/>
          </p:nvPr>
        </p:nvSpPr>
        <p:spPr>
          <a:xfrm>
            <a:off x="8021073" y="3030300"/>
            <a:ext cx="1444900" cy="534987"/>
          </a:xfrm>
        </p:spPr>
        <p:txBody>
          <a:bodyPr anchor="ctr">
            <a:noAutofit/>
          </a:bodyPr>
          <a:lstStyle>
            <a:lvl1pPr algn="ctr">
              <a:defRPr sz="1200"/>
            </a:lvl1pPr>
          </a:lstStyle>
          <a:p>
            <a:pPr lvl="0"/>
            <a:r>
              <a:rPr lang="pl-PL" dirty="0"/>
              <a:t>Tekst</a:t>
            </a:r>
          </a:p>
        </p:txBody>
      </p:sp>
      <p:sp>
        <p:nvSpPr>
          <p:cNvPr id="53" name="Symbol zastępczy tekstu 3"/>
          <p:cNvSpPr>
            <a:spLocks noGrp="1"/>
          </p:cNvSpPr>
          <p:nvPr>
            <p:ph type="body" sz="quarter" idx="28" hasCustomPrompt="1"/>
          </p:nvPr>
        </p:nvSpPr>
        <p:spPr>
          <a:xfrm>
            <a:off x="3101940" y="3030300"/>
            <a:ext cx="1444900" cy="534987"/>
          </a:xfrm>
        </p:spPr>
        <p:txBody>
          <a:bodyPr anchor="ctr">
            <a:noAutofit/>
          </a:bodyPr>
          <a:lstStyle>
            <a:lvl1pPr algn="ctr">
              <a:defRPr sz="1200"/>
            </a:lvl1pPr>
          </a:lstStyle>
          <a:p>
            <a:pPr lvl="0"/>
            <a:r>
              <a:rPr lang="pl-PL" dirty="0"/>
              <a:t>Tekst</a:t>
            </a:r>
          </a:p>
        </p:txBody>
      </p:sp>
      <p:sp>
        <p:nvSpPr>
          <p:cNvPr id="54" name="Symbol zastępczy tekstu 3"/>
          <p:cNvSpPr>
            <a:spLocks noGrp="1"/>
          </p:cNvSpPr>
          <p:nvPr>
            <p:ph type="body" sz="quarter" idx="29" hasCustomPrompt="1"/>
          </p:nvPr>
        </p:nvSpPr>
        <p:spPr>
          <a:xfrm>
            <a:off x="5527227" y="4466512"/>
            <a:ext cx="1444900" cy="534987"/>
          </a:xfrm>
        </p:spPr>
        <p:txBody>
          <a:bodyPr anchor="ctr">
            <a:noAutofit/>
          </a:bodyPr>
          <a:lstStyle>
            <a:lvl1pPr algn="ctr">
              <a:defRPr sz="1200"/>
            </a:lvl1pPr>
          </a:lstStyle>
          <a:p>
            <a:pPr lvl="0"/>
            <a:r>
              <a:rPr lang="pl-PL" dirty="0"/>
              <a:t>Tekst</a:t>
            </a:r>
          </a:p>
        </p:txBody>
      </p:sp>
      <p:sp>
        <p:nvSpPr>
          <p:cNvPr id="55" name="Symbol zastępczy tekstu 3"/>
          <p:cNvSpPr>
            <a:spLocks noGrp="1"/>
          </p:cNvSpPr>
          <p:nvPr>
            <p:ph type="body" sz="quarter" idx="30" hasCustomPrompt="1"/>
          </p:nvPr>
        </p:nvSpPr>
        <p:spPr>
          <a:xfrm>
            <a:off x="8021073" y="4466512"/>
            <a:ext cx="1444900" cy="534987"/>
          </a:xfrm>
        </p:spPr>
        <p:txBody>
          <a:bodyPr anchor="ctr">
            <a:noAutofit/>
          </a:bodyPr>
          <a:lstStyle>
            <a:lvl1pPr algn="ctr">
              <a:defRPr sz="1200"/>
            </a:lvl1pPr>
          </a:lstStyle>
          <a:p>
            <a:pPr lvl="0"/>
            <a:r>
              <a:rPr lang="pl-PL" dirty="0"/>
              <a:t>Tekst</a:t>
            </a:r>
          </a:p>
        </p:txBody>
      </p:sp>
      <p:sp>
        <p:nvSpPr>
          <p:cNvPr id="56" name="Symbol zastępczy tekstu 3"/>
          <p:cNvSpPr>
            <a:spLocks noGrp="1"/>
          </p:cNvSpPr>
          <p:nvPr>
            <p:ph type="body" sz="quarter" idx="31" hasCustomPrompt="1"/>
          </p:nvPr>
        </p:nvSpPr>
        <p:spPr>
          <a:xfrm>
            <a:off x="3101940" y="4466512"/>
            <a:ext cx="1444900" cy="534987"/>
          </a:xfrm>
        </p:spPr>
        <p:txBody>
          <a:bodyPr anchor="ctr">
            <a:noAutofit/>
          </a:bodyPr>
          <a:lstStyle>
            <a:lvl1pPr algn="ctr">
              <a:defRPr sz="1200"/>
            </a:lvl1pPr>
          </a:lstStyle>
          <a:p>
            <a:pPr lvl="0"/>
            <a:r>
              <a:rPr lang="pl-PL" dirty="0"/>
              <a:t>Tekst</a:t>
            </a:r>
          </a:p>
        </p:txBody>
      </p:sp>
      <p:sp>
        <p:nvSpPr>
          <p:cNvPr id="57" name="Symbol zastępczy tekstu 3"/>
          <p:cNvSpPr>
            <a:spLocks noGrp="1"/>
          </p:cNvSpPr>
          <p:nvPr>
            <p:ph type="body" sz="quarter" idx="32" hasCustomPrompt="1"/>
          </p:nvPr>
        </p:nvSpPr>
        <p:spPr>
          <a:xfrm>
            <a:off x="6768504" y="5196114"/>
            <a:ext cx="1444900" cy="534987"/>
          </a:xfrm>
        </p:spPr>
        <p:txBody>
          <a:bodyPr anchor="ctr">
            <a:noAutofit/>
          </a:bodyPr>
          <a:lstStyle>
            <a:lvl1pPr algn="ctr">
              <a:defRPr sz="1200"/>
            </a:lvl1pPr>
          </a:lstStyle>
          <a:p>
            <a:pPr lvl="0"/>
            <a:r>
              <a:rPr lang="pl-PL" dirty="0"/>
              <a:t>Tekst</a:t>
            </a:r>
          </a:p>
        </p:txBody>
      </p:sp>
      <p:sp>
        <p:nvSpPr>
          <p:cNvPr id="58" name="Symbol zastępczy tekstu 3"/>
          <p:cNvSpPr>
            <a:spLocks noGrp="1"/>
          </p:cNvSpPr>
          <p:nvPr>
            <p:ph type="body" sz="quarter" idx="33" hasCustomPrompt="1"/>
          </p:nvPr>
        </p:nvSpPr>
        <p:spPr>
          <a:xfrm>
            <a:off x="9262350" y="5196114"/>
            <a:ext cx="1444900" cy="534987"/>
          </a:xfrm>
        </p:spPr>
        <p:txBody>
          <a:bodyPr anchor="ctr">
            <a:noAutofit/>
          </a:bodyPr>
          <a:lstStyle>
            <a:lvl1pPr algn="ctr">
              <a:defRPr sz="1200"/>
            </a:lvl1pPr>
          </a:lstStyle>
          <a:p>
            <a:pPr lvl="0"/>
            <a:r>
              <a:rPr lang="pl-PL" dirty="0"/>
              <a:t>Tekst</a:t>
            </a:r>
          </a:p>
        </p:txBody>
      </p:sp>
      <p:sp>
        <p:nvSpPr>
          <p:cNvPr id="59" name="Symbol zastępczy tekstu 3"/>
          <p:cNvSpPr>
            <a:spLocks noGrp="1"/>
          </p:cNvSpPr>
          <p:nvPr>
            <p:ph type="body" sz="quarter" idx="34" hasCustomPrompt="1"/>
          </p:nvPr>
        </p:nvSpPr>
        <p:spPr>
          <a:xfrm>
            <a:off x="4343217" y="5196114"/>
            <a:ext cx="1444900" cy="534987"/>
          </a:xfrm>
        </p:spPr>
        <p:txBody>
          <a:bodyPr anchor="ctr">
            <a:noAutofit/>
          </a:bodyPr>
          <a:lstStyle>
            <a:lvl1pPr algn="ctr">
              <a:defRPr sz="1200"/>
            </a:lvl1pPr>
          </a:lstStyle>
          <a:p>
            <a:pPr lvl="0"/>
            <a:r>
              <a:rPr lang="pl-PL" dirty="0"/>
              <a:t>Tekst</a:t>
            </a:r>
          </a:p>
        </p:txBody>
      </p:sp>
      <p:sp>
        <p:nvSpPr>
          <p:cNvPr id="60" name="Symbol zastępczy tekstu 3"/>
          <p:cNvSpPr>
            <a:spLocks noGrp="1"/>
          </p:cNvSpPr>
          <p:nvPr>
            <p:ph type="body" sz="quarter" idx="35" hasCustomPrompt="1"/>
          </p:nvPr>
        </p:nvSpPr>
        <p:spPr>
          <a:xfrm>
            <a:off x="6768504" y="3731176"/>
            <a:ext cx="1444900" cy="534987"/>
          </a:xfrm>
        </p:spPr>
        <p:txBody>
          <a:bodyPr anchor="ctr">
            <a:noAutofit/>
          </a:bodyPr>
          <a:lstStyle>
            <a:lvl1pPr algn="ctr">
              <a:defRPr sz="1200"/>
            </a:lvl1pPr>
          </a:lstStyle>
          <a:p>
            <a:pPr lvl="0"/>
            <a:r>
              <a:rPr lang="pl-PL" dirty="0"/>
              <a:t>Tekst</a:t>
            </a:r>
          </a:p>
        </p:txBody>
      </p:sp>
      <p:sp>
        <p:nvSpPr>
          <p:cNvPr id="61" name="Symbol zastępczy tekstu 3"/>
          <p:cNvSpPr>
            <a:spLocks noGrp="1"/>
          </p:cNvSpPr>
          <p:nvPr>
            <p:ph type="body" sz="quarter" idx="36" hasCustomPrompt="1"/>
          </p:nvPr>
        </p:nvSpPr>
        <p:spPr>
          <a:xfrm>
            <a:off x="9262350" y="3731176"/>
            <a:ext cx="1444900" cy="534987"/>
          </a:xfrm>
        </p:spPr>
        <p:txBody>
          <a:bodyPr anchor="ctr">
            <a:noAutofit/>
          </a:bodyPr>
          <a:lstStyle>
            <a:lvl1pPr algn="ctr">
              <a:defRPr sz="1200"/>
            </a:lvl1pPr>
          </a:lstStyle>
          <a:p>
            <a:pPr lvl="0"/>
            <a:r>
              <a:rPr lang="pl-PL" dirty="0"/>
              <a:t>Tekst</a:t>
            </a:r>
          </a:p>
        </p:txBody>
      </p:sp>
      <p:sp>
        <p:nvSpPr>
          <p:cNvPr id="62" name="Symbol zastępczy tekstu 3"/>
          <p:cNvSpPr>
            <a:spLocks noGrp="1"/>
          </p:cNvSpPr>
          <p:nvPr>
            <p:ph type="body" sz="quarter" idx="37" hasCustomPrompt="1"/>
          </p:nvPr>
        </p:nvSpPr>
        <p:spPr>
          <a:xfrm>
            <a:off x="4343217" y="3731176"/>
            <a:ext cx="1444900" cy="534987"/>
          </a:xfrm>
        </p:spPr>
        <p:txBody>
          <a:bodyPr anchor="ctr">
            <a:noAutofit/>
          </a:bodyPr>
          <a:lstStyle>
            <a:lvl1pPr algn="ctr">
              <a:defRPr sz="1200"/>
            </a:lvl1pPr>
          </a:lstStyle>
          <a:p>
            <a:pPr lvl="0"/>
            <a:r>
              <a:rPr lang="pl-PL" dirty="0"/>
              <a:t>Tekst</a:t>
            </a:r>
          </a:p>
        </p:txBody>
      </p:sp>
      <p:sp>
        <p:nvSpPr>
          <p:cNvPr id="63" name="Symbol zastępczy tekstu 3"/>
          <p:cNvSpPr>
            <a:spLocks noGrp="1"/>
          </p:cNvSpPr>
          <p:nvPr>
            <p:ph type="body" sz="quarter" idx="38" hasCustomPrompt="1"/>
          </p:nvPr>
        </p:nvSpPr>
        <p:spPr>
          <a:xfrm>
            <a:off x="6768504" y="2334139"/>
            <a:ext cx="1444900" cy="534987"/>
          </a:xfrm>
        </p:spPr>
        <p:txBody>
          <a:bodyPr anchor="ctr">
            <a:noAutofit/>
          </a:bodyPr>
          <a:lstStyle>
            <a:lvl1pPr algn="ctr">
              <a:defRPr sz="1200"/>
            </a:lvl1pPr>
          </a:lstStyle>
          <a:p>
            <a:pPr lvl="0"/>
            <a:r>
              <a:rPr lang="pl-PL" dirty="0"/>
              <a:t>Tekst</a:t>
            </a:r>
          </a:p>
        </p:txBody>
      </p:sp>
      <p:sp>
        <p:nvSpPr>
          <p:cNvPr id="64" name="Symbol zastępczy tekstu 3"/>
          <p:cNvSpPr>
            <a:spLocks noGrp="1"/>
          </p:cNvSpPr>
          <p:nvPr>
            <p:ph type="body" sz="quarter" idx="39" hasCustomPrompt="1"/>
          </p:nvPr>
        </p:nvSpPr>
        <p:spPr>
          <a:xfrm>
            <a:off x="9262350" y="2334139"/>
            <a:ext cx="1444900" cy="534987"/>
          </a:xfrm>
        </p:spPr>
        <p:txBody>
          <a:bodyPr anchor="ctr">
            <a:noAutofit/>
          </a:bodyPr>
          <a:lstStyle>
            <a:lvl1pPr algn="ctr">
              <a:defRPr sz="1200"/>
            </a:lvl1pPr>
          </a:lstStyle>
          <a:p>
            <a:pPr lvl="0"/>
            <a:r>
              <a:rPr lang="pl-PL" dirty="0"/>
              <a:t>Tekst</a:t>
            </a:r>
          </a:p>
        </p:txBody>
      </p:sp>
      <p:sp>
        <p:nvSpPr>
          <p:cNvPr id="65" name="Symbol zastępczy tekstu 3"/>
          <p:cNvSpPr>
            <a:spLocks noGrp="1"/>
          </p:cNvSpPr>
          <p:nvPr>
            <p:ph type="body" sz="quarter" idx="40" hasCustomPrompt="1"/>
          </p:nvPr>
        </p:nvSpPr>
        <p:spPr>
          <a:xfrm>
            <a:off x="4343217" y="2334139"/>
            <a:ext cx="1444900" cy="534987"/>
          </a:xfrm>
        </p:spPr>
        <p:txBody>
          <a:bodyPr anchor="ctr">
            <a:noAutofit/>
          </a:bodyPr>
          <a:lstStyle>
            <a:lvl1pPr algn="ctr">
              <a:defRPr sz="1200"/>
            </a:lvl1pPr>
          </a:lstStyle>
          <a:p>
            <a:pPr lvl="0"/>
            <a:r>
              <a:rPr lang="pl-PL" dirty="0"/>
              <a:t>Tekst</a:t>
            </a:r>
          </a:p>
        </p:txBody>
      </p:sp>
      <p:sp>
        <p:nvSpPr>
          <p:cNvPr id="66" name="Symbol zastępczy tekstu 3"/>
          <p:cNvSpPr>
            <a:spLocks noGrp="1"/>
          </p:cNvSpPr>
          <p:nvPr>
            <p:ph type="body" sz="quarter" idx="41" hasCustomPrompt="1"/>
          </p:nvPr>
        </p:nvSpPr>
        <p:spPr>
          <a:xfrm>
            <a:off x="5527227" y="1617106"/>
            <a:ext cx="1444900" cy="534987"/>
          </a:xfrm>
        </p:spPr>
        <p:txBody>
          <a:bodyPr anchor="ctr">
            <a:noAutofit/>
          </a:bodyPr>
          <a:lstStyle>
            <a:lvl1pPr algn="ctr">
              <a:defRPr sz="1200"/>
            </a:lvl1pPr>
          </a:lstStyle>
          <a:p>
            <a:pPr lvl="0"/>
            <a:r>
              <a:rPr lang="pl-PL" dirty="0"/>
              <a:t>Tekst</a:t>
            </a:r>
          </a:p>
        </p:txBody>
      </p:sp>
      <p:sp>
        <p:nvSpPr>
          <p:cNvPr id="67" name="Symbol zastępczy tekstu 3"/>
          <p:cNvSpPr>
            <a:spLocks noGrp="1"/>
          </p:cNvSpPr>
          <p:nvPr>
            <p:ph type="body" sz="quarter" idx="42" hasCustomPrompt="1"/>
          </p:nvPr>
        </p:nvSpPr>
        <p:spPr>
          <a:xfrm>
            <a:off x="8021073" y="1617106"/>
            <a:ext cx="1444900" cy="534987"/>
          </a:xfrm>
        </p:spPr>
        <p:txBody>
          <a:bodyPr anchor="ctr">
            <a:noAutofit/>
          </a:bodyPr>
          <a:lstStyle>
            <a:lvl1pPr algn="ctr">
              <a:defRPr sz="1200"/>
            </a:lvl1pPr>
          </a:lstStyle>
          <a:p>
            <a:pPr lvl="0"/>
            <a:r>
              <a:rPr lang="pl-PL" dirty="0"/>
              <a:t>Tekst</a:t>
            </a:r>
          </a:p>
        </p:txBody>
      </p:sp>
      <p:sp>
        <p:nvSpPr>
          <p:cNvPr id="68" name="Symbol zastępczy tekstu 3"/>
          <p:cNvSpPr>
            <a:spLocks noGrp="1"/>
          </p:cNvSpPr>
          <p:nvPr>
            <p:ph type="body" sz="quarter" idx="43" hasCustomPrompt="1"/>
          </p:nvPr>
        </p:nvSpPr>
        <p:spPr>
          <a:xfrm>
            <a:off x="3101940" y="1617106"/>
            <a:ext cx="1444900" cy="534987"/>
          </a:xfrm>
        </p:spPr>
        <p:txBody>
          <a:bodyPr anchor="ctr">
            <a:noAutofit/>
          </a:bodyPr>
          <a:lstStyle>
            <a:lvl1pPr algn="ctr">
              <a:defRPr sz="1200"/>
            </a:lvl1pPr>
          </a:lstStyle>
          <a:p>
            <a:pPr lvl="0"/>
            <a:r>
              <a:rPr lang="pl-PL" dirty="0"/>
              <a:t>Tekst</a:t>
            </a:r>
          </a:p>
        </p:txBody>
      </p:sp>
    </p:spTree>
    <p:extLst>
      <p:ext uri="{BB962C8B-B14F-4D97-AF65-F5344CB8AC3E}">
        <p14:creationId xmlns:p14="http://schemas.microsoft.com/office/powerpoint/2010/main" val="1729446342"/>
      </p:ext>
    </p:extLst>
  </p:cSld>
  <p:clrMapOvr>
    <a:masterClrMapping/>
  </p:clrMapOvr>
  <p:extLst>
    <p:ext uri="{DCECCB84-F9BA-43D5-87BE-67443E8EF086}">
      <p15:sldGuideLst xmlns:p15="http://schemas.microsoft.com/office/powerpoint/2012/main">
        <p15:guide id="1" orient="horz" pos="300">
          <p15:clr>
            <a:srgbClr val="FBAE40"/>
          </p15:clr>
        </p15:guide>
        <p15:guide id="2" pos="2887">
          <p15:clr>
            <a:srgbClr val="FBAE40"/>
          </p15:clr>
        </p15:guide>
        <p15:guide id="3" pos="1413">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4611">
          <p15:clr>
            <a:srgbClr val="FBAE40"/>
          </p15:clr>
        </p15:guide>
        <p15:guide id="9" pos="44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Nagrody i osiągnięcia">
    <p:spTree>
      <p:nvGrpSpPr>
        <p:cNvPr id="1" name=""/>
        <p:cNvGrpSpPr/>
        <p:nvPr/>
      </p:nvGrpSpPr>
      <p:grpSpPr>
        <a:xfrm>
          <a:off x="0" y="0"/>
          <a:ext cx="0" cy="0"/>
          <a:chOff x="0" y="0"/>
          <a:chExt cx="0" cy="0"/>
        </a:xfrm>
      </p:grpSpPr>
      <p:sp>
        <p:nvSpPr>
          <p:cNvPr id="45" name="Prostokąt 44">
            <a:extLst>
              <a:ext uri="{FF2B5EF4-FFF2-40B4-BE49-F238E27FC236}">
                <a16:creationId xmlns:a16="http://schemas.microsoft.com/office/drawing/2014/main" id="{C2433599-891B-4184-ACEA-FF9F03EB49ED}"/>
              </a:ext>
            </a:extLst>
          </p:cNvPr>
          <p:cNvSpPr/>
          <p:nvPr userDrawn="1"/>
        </p:nvSpPr>
        <p:spPr>
          <a:xfrm>
            <a:off x="4043362" y="0"/>
            <a:ext cx="8148637" cy="6851649"/>
          </a:xfrm>
          <a:prstGeom prst="rect">
            <a:avLst/>
          </a:prstGeom>
          <a:solidFill>
            <a:srgbClr val="E45723"/>
          </a:solidFill>
          <a:ln>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pPr>
            <a:endParaRPr lang="pl-PL" dirty="0">
              <a:solidFill>
                <a:srgbClr val="EA5B0C"/>
              </a:solidFill>
              <a:latin typeface="Verdana" panose="020B0604030504040204" pitchFamily="34" charset="0"/>
              <a:ea typeface="Verdana" panose="020B0604030504040204" pitchFamily="34" charset="0"/>
              <a:cs typeface="Helvetica Neue"/>
              <a:sym typeface="Helvetica Neue"/>
            </a:endParaRPr>
          </a:p>
        </p:txBody>
      </p:sp>
      <p:sp>
        <p:nvSpPr>
          <p:cNvPr id="46" name="pole tekstowe 45">
            <a:extLst>
              <a:ext uri="{FF2B5EF4-FFF2-40B4-BE49-F238E27FC236}">
                <a16:creationId xmlns:a16="http://schemas.microsoft.com/office/drawing/2014/main" id="{C259717E-C9FE-456D-9FFB-985486BD5989}"/>
              </a:ext>
            </a:extLst>
          </p:cNvPr>
          <p:cNvSpPr txBox="1"/>
          <p:nvPr userDrawn="1"/>
        </p:nvSpPr>
        <p:spPr>
          <a:xfrm>
            <a:off x="5034989" y="2002584"/>
            <a:ext cx="5938787" cy="3611886"/>
          </a:xfrm>
          <a:prstGeom prst="rect">
            <a:avLst/>
          </a:prstGeom>
          <a:noFill/>
        </p:spPr>
        <p:txBody>
          <a:bodyPr wrap="square" rtlCol="0">
            <a:spAutoFit/>
          </a:bodyPr>
          <a:lstStyle/>
          <a:p>
            <a:pPr algn="just">
              <a:lnSpc>
                <a:spcPct val="120000"/>
              </a:lnSpc>
              <a:spcBef>
                <a:spcPts val="300"/>
              </a:spcBef>
              <a:spcAft>
                <a:spcPts val="600"/>
              </a:spcAft>
            </a:pPr>
            <a:r>
              <a:rPr lang="pl-PL" dirty="0">
                <a:solidFill>
                  <a:schemeClr val="bg1"/>
                </a:solidFill>
                <a:latin typeface="Verdana" panose="020B0604030504040204" pitchFamily="34" charset="0"/>
                <a:ea typeface="Verdana" panose="020B0604030504040204" pitchFamily="34" charset="0"/>
                <a:cs typeface="Helvetica Neue"/>
                <a:sym typeface="Helvetica Neue"/>
              </a:rPr>
              <a:t>Klienci doceniają naszą wiedzę, doświadczenie </a:t>
            </a:r>
            <a:br>
              <a:rPr lang="pl-PL" dirty="0">
                <a:solidFill>
                  <a:schemeClr val="bg1"/>
                </a:solidFill>
                <a:latin typeface="Verdana" panose="020B0604030504040204" pitchFamily="34" charset="0"/>
                <a:ea typeface="Verdana" panose="020B0604030504040204" pitchFamily="34" charset="0"/>
                <a:cs typeface="Helvetica Neue"/>
                <a:sym typeface="Helvetica Neue"/>
              </a:rPr>
            </a:br>
            <a:r>
              <a:rPr lang="pl-PL" dirty="0">
                <a:solidFill>
                  <a:schemeClr val="bg1"/>
                </a:solidFill>
                <a:latin typeface="Verdana" panose="020B0604030504040204" pitchFamily="34" charset="0"/>
                <a:ea typeface="Verdana" panose="020B0604030504040204" pitchFamily="34" charset="0"/>
                <a:cs typeface="Helvetica Neue"/>
                <a:sym typeface="Helvetica Neue"/>
              </a:rPr>
              <a:t>i zaangażowanie w rozwój ich biznesu. Od lat ich uznanie znajduje wyraz w naszych wysokich pozycjach w międzynarodowych rankingach, jak </a:t>
            </a:r>
            <a:r>
              <a:rPr lang="pl-PL" i="1" dirty="0">
                <a:solidFill>
                  <a:schemeClr val="bg1"/>
                </a:solidFill>
                <a:latin typeface="Verdana" panose="020B0604030504040204" pitchFamily="34" charset="0"/>
                <a:ea typeface="Verdana" panose="020B0604030504040204" pitchFamily="34" charset="0"/>
                <a:cs typeface="Helvetica Neue"/>
                <a:sym typeface="Helvetica Neue"/>
              </a:rPr>
              <a:t>Chambers and Partners</a:t>
            </a:r>
            <a:r>
              <a:rPr lang="pl-PL" dirty="0">
                <a:solidFill>
                  <a:schemeClr val="bg1"/>
                </a:solidFill>
                <a:latin typeface="Verdana" panose="020B0604030504040204" pitchFamily="34" charset="0"/>
                <a:ea typeface="Verdana" panose="020B0604030504040204" pitchFamily="34" charset="0"/>
                <a:cs typeface="Helvetica Neue"/>
                <a:sym typeface="Helvetica Neue"/>
              </a:rPr>
              <a:t>, </a:t>
            </a:r>
            <a:r>
              <a:rPr lang="pl-PL" i="1" dirty="0">
                <a:solidFill>
                  <a:schemeClr val="bg1"/>
                </a:solidFill>
                <a:latin typeface="Verdana" panose="020B0604030504040204" pitchFamily="34" charset="0"/>
                <a:ea typeface="Verdana" panose="020B0604030504040204" pitchFamily="34" charset="0"/>
                <a:cs typeface="Helvetica Neue"/>
                <a:sym typeface="Helvetica Neue"/>
              </a:rPr>
              <a:t>The Legal 500</a:t>
            </a:r>
            <a:r>
              <a:rPr lang="pl-PL" dirty="0">
                <a:solidFill>
                  <a:schemeClr val="bg1"/>
                </a:solidFill>
                <a:latin typeface="Verdana" panose="020B0604030504040204" pitchFamily="34" charset="0"/>
                <a:ea typeface="Verdana" panose="020B0604030504040204" pitchFamily="34" charset="0"/>
                <a:cs typeface="Helvetica Neue"/>
                <a:sym typeface="Helvetica Neue"/>
              </a:rPr>
              <a:t>.    </a:t>
            </a:r>
          </a:p>
          <a:p>
            <a:pPr algn="just">
              <a:lnSpc>
                <a:spcPct val="120000"/>
              </a:lnSpc>
              <a:spcBef>
                <a:spcPts val="300"/>
              </a:spcBef>
              <a:spcAft>
                <a:spcPts val="600"/>
              </a:spcAft>
            </a:pPr>
            <a:r>
              <a:rPr lang="pl-PL" dirty="0">
                <a:solidFill>
                  <a:schemeClr val="bg1"/>
                </a:solidFill>
                <a:latin typeface="Verdana" panose="020B0604030504040204" pitchFamily="34" charset="0"/>
                <a:ea typeface="Verdana" panose="020B0604030504040204" pitchFamily="34" charset="0"/>
                <a:cs typeface="Helvetica Neue"/>
                <a:sym typeface="Helvetica Neue"/>
              </a:rPr>
              <a:t>  </a:t>
            </a:r>
          </a:p>
          <a:p>
            <a:pPr algn="just">
              <a:lnSpc>
                <a:spcPct val="120000"/>
              </a:lnSpc>
              <a:spcBef>
                <a:spcPts val="300"/>
              </a:spcBef>
              <a:spcAft>
                <a:spcPts val="600"/>
              </a:spcAft>
            </a:pPr>
            <a:r>
              <a:rPr lang="pl-PL" dirty="0">
                <a:solidFill>
                  <a:schemeClr val="bg1"/>
                </a:solidFill>
                <a:latin typeface="Verdana" panose="020B0604030504040204" pitchFamily="34" charset="0"/>
                <a:ea typeface="Verdana" panose="020B0604030504040204" pitchFamily="34" charset="0"/>
                <a:cs typeface="Helvetica Neue"/>
                <a:sym typeface="Helvetica Neue"/>
              </a:rPr>
              <a:t>Regularnie zdobywamy wyróżnienia w takich kategoriach jak: </a:t>
            </a:r>
            <a:r>
              <a:rPr lang="pl-PL" i="1" dirty="0">
                <a:solidFill>
                  <a:schemeClr val="bg1"/>
                </a:solidFill>
                <a:latin typeface="Verdana" panose="020B0604030504040204" pitchFamily="34" charset="0"/>
                <a:ea typeface="Verdana" panose="020B0604030504040204" pitchFamily="34" charset="0"/>
                <a:cs typeface="Helvetica Neue"/>
                <a:sym typeface="Helvetica Neue"/>
              </a:rPr>
              <a:t>Construction</a:t>
            </a:r>
            <a:r>
              <a:rPr lang="pl-PL" dirty="0">
                <a:solidFill>
                  <a:schemeClr val="bg1"/>
                </a:solidFill>
                <a:latin typeface="Verdana" panose="020B0604030504040204" pitchFamily="34" charset="0"/>
                <a:ea typeface="Verdana" panose="020B0604030504040204" pitchFamily="34" charset="0"/>
                <a:cs typeface="Helvetica Neue"/>
                <a:sym typeface="Helvetica Neue"/>
              </a:rPr>
              <a:t>; </a:t>
            </a:r>
            <a:r>
              <a:rPr lang="pl-PL" i="1" dirty="0" err="1">
                <a:solidFill>
                  <a:schemeClr val="bg1"/>
                </a:solidFill>
                <a:latin typeface="Verdana" panose="020B0604030504040204" pitchFamily="34" charset="0"/>
                <a:ea typeface="Verdana" panose="020B0604030504040204" pitchFamily="34" charset="0"/>
                <a:cs typeface="Helvetica Neue"/>
                <a:sym typeface="Helvetica Neue"/>
              </a:rPr>
              <a:t>Dispute</a:t>
            </a:r>
            <a:r>
              <a:rPr lang="pl-PL" i="1" dirty="0">
                <a:solidFill>
                  <a:schemeClr val="bg1"/>
                </a:solidFill>
                <a:latin typeface="Verdana" panose="020B0604030504040204" pitchFamily="34" charset="0"/>
                <a:ea typeface="Verdana" panose="020B0604030504040204" pitchFamily="34" charset="0"/>
                <a:cs typeface="Helvetica Neue"/>
                <a:sym typeface="Helvetica Neue"/>
              </a:rPr>
              <a:t> Resolution</a:t>
            </a:r>
            <a:r>
              <a:rPr lang="pl-PL" dirty="0">
                <a:solidFill>
                  <a:schemeClr val="bg1"/>
                </a:solidFill>
                <a:latin typeface="Verdana" panose="020B0604030504040204" pitchFamily="34" charset="0"/>
                <a:ea typeface="Verdana" panose="020B0604030504040204" pitchFamily="34" charset="0"/>
                <a:cs typeface="Helvetica Neue"/>
                <a:sym typeface="Helvetica Neue"/>
              </a:rPr>
              <a:t>; </a:t>
            </a:r>
            <a:r>
              <a:rPr lang="pl-PL" i="1" dirty="0" err="1">
                <a:solidFill>
                  <a:schemeClr val="bg1"/>
                </a:solidFill>
                <a:latin typeface="Verdana" panose="020B0604030504040204" pitchFamily="34" charset="0"/>
                <a:ea typeface="Verdana" panose="020B0604030504040204" pitchFamily="34" charset="0"/>
                <a:cs typeface="Helvetica Neue"/>
                <a:sym typeface="Helvetica Neue"/>
              </a:rPr>
              <a:t>Arbitration</a:t>
            </a:r>
            <a:r>
              <a:rPr lang="pl-PL" dirty="0">
                <a:solidFill>
                  <a:schemeClr val="bg1"/>
                </a:solidFill>
                <a:latin typeface="Verdana" panose="020B0604030504040204" pitchFamily="34" charset="0"/>
                <a:ea typeface="Verdana" panose="020B0604030504040204" pitchFamily="34" charset="0"/>
                <a:cs typeface="Helvetica Neue"/>
                <a:sym typeface="Helvetica Neue"/>
              </a:rPr>
              <a:t>; </a:t>
            </a:r>
            <a:r>
              <a:rPr lang="pl-PL" i="1" dirty="0">
                <a:solidFill>
                  <a:schemeClr val="bg1"/>
                </a:solidFill>
                <a:latin typeface="Verdana" panose="020B0604030504040204" pitchFamily="34" charset="0"/>
                <a:ea typeface="Verdana" panose="020B0604030504040204" pitchFamily="34" charset="0"/>
                <a:cs typeface="Helvetica Neue"/>
                <a:sym typeface="Helvetica Neue"/>
              </a:rPr>
              <a:t>Public </a:t>
            </a:r>
            <a:r>
              <a:rPr lang="pl-PL" i="1" dirty="0" err="1">
                <a:solidFill>
                  <a:schemeClr val="bg1"/>
                </a:solidFill>
                <a:latin typeface="Verdana" panose="020B0604030504040204" pitchFamily="34" charset="0"/>
                <a:ea typeface="Verdana" panose="020B0604030504040204" pitchFamily="34" charset="0"/>
                <a:cs typeface="Helvetica Neue"/>
                <a:sym typeface="Helvetica Neue"/>
              </a:rPr>
              <a:t>Procurement</a:t>
            </a:r>
            <a:r>
              <a:rPr lang="pl-PL" dirty="0">
                <a:solidFill>
                  <a:schemeClr val="bg1"/>
                </a:solidFill>
                <a:latin typeface="Verdana" panose="020B0604030504040204" pitchFamily="34" charset="0"/>
                <a:ea typeface="Verdana" panose="020B0604030504040204" pitchFamily="34" charset="0"/>
                <a:cs typeface="Helvetica Neue"/>
                <a:sym typeface="Helvetica Neue"/>
              </a:rPr>
              <a:t>; </a:t>
            </a:r>
            <a:r>
              <a:rPr lang="pl-PL" i="1" dirty="0">
                <a:solidFill>
                  <a:schemeClr val="bg1"/>
                </a:solidFill>
                <a:latin typeface="Verdana" panose="020B0604030504040204" pitchFamily="34" charset="0"/>
                <a:ea typeface="Verdana" panose="020B0604030504040204" pitchFamily="34" charset="0"/>
                <a:cs typeface="Helvetica Neue"/>
                <a:sym typeface="Helvetica Neue"/>
              </a:rPr>
              <a:t>Real </a:t>
            </a:r>
            <a:r>
              <a:rPr lang="pl-PL" i="1" dirty="0" err="1">
                <a:solidFill>
                  <a:schemeClr val="bg1"/>
                </a:solidFill>
                <a:latin typeface="Verdana" panose="020B0604030504040204" pitchFamily="34" charset="0"/>
                <a:ea typeface="Verdana" panose="020B0604030504040204" pitchFamily="34" charset="0"/>
                <a:cs typeface="Helvetica Neue"/>
                <a:sym typeface="Helvetica Neue"/>
              </a:rPr>
              <a:t>Estate</a:t>
            </a:r>
            <a:r>
              <a:rPr lang="pl-PL" dirty="0">
                <a:solidFill>
                  <a:schemeClr val="bg1"/>
                </a:solidFill>
                <a:latin typeface="Verdana" panose="020B0604030504040204" pitchFamily="34" charset="0"/>
                <a:ea typeface="Verdana" panose="020B0604030504040204" pitchFamily="34" charset="0"/>
                <a:cs typeface="Helvetica Neue"/>
                <a:sym typeface="Helvetica Neue"/>
              </a:rPr>
              <a:t>; </a:t>
            </a:r>
            <a:r>
              <a:rPr lang="pl-PL" i="1" dirty="0">
                <a:solidFill>
                  <a:schemeClr val="bg1"/>
                </a:solidFill>
                <a:latin typeface="Verdana" panose="020B0604030504040204" pitchFamily="34" charset="0"/>
                <a:ea typeface="Verdana" panose="020B0604030504040204" pitchFamily="34" charset="0"/>
                <a:cs typeface="Helvetica Neue"/>
                <a:sym typeface="Helvetica Neue"/>
              </a:rPr>
              <a:t>Commercial</a:t>
            </a:r>
            <a:r>
              <a:rPr lang="pl-PL" dirty="0">
                <a:solidFill>
                  <a:schemeClr val="bg1"/>
                </a:solidFill>
                <a:latin typeface="Verdana" panose="020B0604030504040204" pitchFamily="34" charset="0"/>
                <a:ea typeface="Verdana" panose="020B0604030504040204" pitchFamily="34" charset="0"/>
                <a:cs typeface="Helvetica Neue"/>
                <a:sym typeface="Helvetica Neue"/>
              </a:rPr>
              <a:t>, </a:t>
            </a:r>
            <a:r>
              <a:rPr lang="pl-PL" i="1" dirty="0" err="1">
                <a:solidFill>
                  <a:schemeClr val="bg1"/>
                </a:solidFill>
                <a:latin typeface="Verdana" panose="020B0604030504040204" pitchFamily="34" charset="0"/>
                <a:ea typeface="Verdana" panose="020B0604030504040204" pitchFamily="34" charset="0"/>
                <a:cs typeface="Helvetica Neue"/>
                <a:sym typeface="Helvetica Neue"/>
              </a:rPr>
              <a:t>Corporate</a:t>
            </a:r>
            <a:r>
              <a:rPr lang="pl-PL" i="1" dirty="0">
                <a:solidFill>
                  <a:schemeClr val="bg1"/>
                </a:solidFill>
                <a:latin typeface="Verdana" panose="020B0604030504040204" pitchFamily="34" charset="0"/>
                <a:ea typeface="Verdana" panose="020B0604030504040204" pitchFamily="34" charset="0"/>
                <a:cs typeface="Helvetica Neue"/>
                <a:sym typeface="Helvetica Neue"/>
              </a:rPr>
              <a:t> &amp; M&amp;A.</a:t>
            </a:r>
            <a:endParaRPr lang="pl-PL" dirty="0">
              <a:solidFill>
                <a:schemeClr val="bg1"/>
              </a:solidFill>
              <a:latin typeface="Verdana" panose="020B0604030504040204" pitchFamily="34" charset="0"/>
              <a:ea typeface="Verdana" panose="020B0604030504040204" pitchFamily="34" charset="0"/>
              <a:cs typeface="Helvetica Neue"/>
              <a:sym typeface="Helvetica Neue"/>
            </a:endParaRPr>
          </a:p>
        </p:txBody>
      </p:sp>
      <p:sp>
        <p:nvSpPr>
          <p:cNvPr id="47" name="pole tekstowe 46">
            <a:extLst>
              <a:ext uri="{FF2B5EF4-FFF2-40B4-BE49-F238E27FC236}">
                <a16:creationId xmlns:a16="http://schemas.microsoft.com/office/drawing/2014/main" id="{870B6544-D889-481C-8224-6208417DEF99}"/>
              </a:ext>
            </a:extLst>
          </p:cNvPr>
          <p:cNvSpPr txBox="1"/>
          <p:nvPr userDrawn="1"/>
        </p:nvSpPr>
        <p:spPr>
          <a:xfrm>
            <a:off x="310703" y="2030931"/>
            <a:ext cx="3013611" cy="369332"/>
          </a:xfrm>
          <a:prstGeom prst="rect">
            <a:avLst/>
          </a:prstGeom>
          <a:noFill/>
        </p:spPr>
        <p:txBody>
          <a:bodyPr wrap="square" rtlCol="0">
            <a:spAutoFit/>
          </a:bodyPr>
          <a:lstStyle/>
          <a:p>
            <a:r>
              <a:rPr lang="pl-PL" dirty="0">
                <a:latin typeface="Verdana" panose="020B0604030504040204" pitchFamily="34" charset="0"/>
                <a:ea typeface="Verdana" panose="020B0604030504040204" pitchFamily="34" charset="0"/>
                <a:cs typeface="Helvetica Neue"/>
                <a:sym typeface="Helvetica Neue"/>
              </a:rPr>
              <a:t>Nagrody i osiągnięcia</a:t>
            </a:r>
            <a:endParaRPr lang="pl-PL" dirty="0">
              <a:latin typeface="Verdana" panose="020B0604030504040204" pitchFamily="34" charset="0"/>
              <a:ea typeface="Verdana" panose="020B0604030504040204" pitchFamily="34" charset="0"/>
            </a:endParaRPr>
          </a:p>
        </p:txBody>
      </p:sp>
      <p:pic>
        <p:nvPicPr>
          <p:cNvPr id="48" name="Obraz 47">
            <a:extLst>
              <a:ext uri="{FF2B5EF4-FFF2-40B4-BE49-F238E27FC236}">
                <a16:creationId xmlns:a16="http://schemas.microsoft.com/office/drawing/2014/main" id="{64DF4468-0DF7-4FB5-8A18-5DED4BA849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grpSp>
        <p:nvGrpSpPr>
          <p:cNvPr id="49" name="Grupa 48">
            <a:extLst>
              <a:ext uri="{FF2B5EF4-FFF2-40B4-BE49-F238E27FC236}">
                <a16:creationId xmlns:a16="http://schemas.microsoft.com/office/drawing/2014/main" id="{A416F2F9-CDA3-4BBF-920E-7244F2E75C36}"/>
              </a:ext>
            </a:extLst>
          </p:cNvPr>
          <p:cNvGrpSpPr/>
          <p:nvPr userDrawn="1"/>
        </p:nvGrpSpPr>
        <p:grpSpPr>
          <a:xfrm>
            <a:off x="535222" y="2435058"/>
            <a:ext cx="3024807" cy="3984094"/>
            <a:chOff x="535222" y="2435058"/>
            <a:chExt cx="3024807" cy="3984094"/>
          </a:xfrm>
        </p:grpSpPr>
        <p:grpSp>
          <p:nvGrpSpPr>
            <p:cNvPr id="50" name="Group 4">
              <a:extLst>
                <a:ext uri="{FF2B5EF4-FFF2-40B4-BE49-F238E27FC236}">
                  <a16:creationId xmlns:a16="http://schemas.microsoft.com/office/drawing/2014/main" id="{D9BA3DF9-A56B-4BAC-84AD-34E61AD17627}"/>
                </a:ext>
              </a:extLst>
            </p:cNvPr>
            <p:cNvGrpSpPr/>
            <p:nvPr userDrawn="1"/>
          </p:nvGrpSpPr>
          <p:grpSpPr>
            <a:xfrm>
              <a:off x="2119680" y="3425824"/>
              <a:ext cx="1383480" cy="2993328"/>
              <a:chOff x="2119680" y="3425824"/>
              <a:chExt cx="1383480" cy="2993328"/>
            </a:xfrm>
          </p:grpSpPr>
          <p:pic>
            <p:nvPicPr>
              <p:cNvPr id="62" name="Google Shape;116;p15">
                <a:extLst>
                  <a:ext uri="{FF2B5EF4-FFF2-40B4-BE49-F238E27FC236}">
                    <a16:creationId xmlns:a16="http://schemas.microsoft.com/office/drawing/2014/main" id="{D40BE935-21B6-495C-A6B4-13BBDFA3FB7C}"/>
                  </a:ext>
                </a:extLst>
              </p:cNvPr>
              <p:cNvPicPr/>
              <p:nvPr/>
            </p:nvPicPr>
            <p:blipFill>
              <a:blip r:embed="rId3"/>
              <a:stretch/>
            </p:blipFill>
            <p:spPr>
              <a:xfrm>
                <a:off x="2119680" y="3425824"/>
                <a:ext cx="648000" cy="918000"/>
              </a:xfrm>
              <a:prstGeom prst="rect">
                <a:avLst/>
              </a:prstGeom>
              <a:ln>
                <a:noFill/>
              </a:ln>
            </p:spPr>
          </p:pic>
          <p:pic>
            <p:nvPicPr>
              <p:cNvPr id="63" name="Google Shape;123;p15">
                <a:extLst>
                  <a:ext uri="{FF2B5EF4-FFF2-40B4-BE49-F238E27FC236}">
                    <a16:creationId xmlns:a16="http://schemas.microsoft.com/office/drawing/2014/main" id="{85F3594C-D27A-4F2F-95C0-23CEBA87CFF5}"/>
                  </a:ext>
                </a:extLst>
              </p:cNvPr>
              <p:cNvPicPr/>
              <p:nvPr/>
            </p:nvPicPr>
            <p:blipFill>
              <a:blip r:embed="rId4"/>
              <a:stretch/>
            </p:blipFill>
            <p:spPr>
              <a:xfrm>
                <a:off x="2588760" y="5651632"/>
                <a:ext cx="914400" cy="767520"/>
              </a:xfrm>
              <a:prstGeom prst="rect">
                <a:avLst/>
              </a:prstGeom>
              <a:ln>
                <a:noFill/>
              </a:ln>
            </p:spPr>
          </p:pic>
        </p:grpSp>
        <p:pic>
          <p:nvPicPr>
            <p:cNvPr id="51" name="Obraz 1">
              <a:extLst>
                <a:ext uri="{FF2B5EF4-FFF2-40B4-BE49-F238E27FC236}">
                  <a16:creationId xmlns:a16="http://schemas.microsoft.com/office/drawing/2014/main" id="{0CE6C801-2C85-4477-A6C3-CC2D977AF1E9}"/>
                </a:ext>
              </a:extLst>
            </p:cNvPr>
            <p:cNvPicPr/>
            <p:nvPr userDrawn="1"/>
          </p:nvPicPr>
          <p:blipFill>
            <a:blip r:embed="rId5"/>
            <a:stretch/>
          </p:blipFill>
          <p:spPr>
            <a:xfrm>
              <a:off x="2912029" y="4478906"/>
              <a:ext cx="648000" cy="918000"/>
            </a:xfrm>
            <a:prstGeom prst="rect">
              <a:avLst/>
            </a:prstGeom>
            <a:ln>
              <a:noFill/>
            </a:ln>
          </p:spPr>
        </p:pic>
        <p:pic>
          <p:nvPicPr>
            <p:cNvPr id="52" name="Obraz 2">
              <a:extLst>
                <a:ext uri="{FF2B5EF4-FFF2-40B4-BE49-F238E27FC236}">
                  <a16:creationId xmlns:a16="http://schemas.microsoft.com/office/drawing/2014/main" id="{69A6EEDB-80C1-4248-B8D0-A0749E212602}"/>
                </a:ext>
              </a:extLst>
            </p:cNvPr>
            <p:cNvPicPr/>
            <p:nvPr userDrawn="1"/>
          </p:nvPicPr>
          <p:blipFill>
            <a:blip r:embed="rId6"/>
            <a:stretch/>
          </p:blipFill>
          <p:spPr>
            <a:xfrm>
              <a:off x="1327571" y="3425824"/>
              <a:ext cx="648000" cy="918000"/>
            </a:xfrm>
            <a:prstGeom prst="rect">
              <a:avLst/>
            </a:prstGeom>
            <a:ln>
              <a:noFill/>
            </a:ln>
          </p:spPr>
        </p:pic>
        <p:pic>
          <p:nvPicPr>
            <p:cNvPr id="53" name="Obraz 20">
              <a:extLst>
                <a:ext uri="{FF2B5EF4-FFF2-40B4-BE49-F238E27FC236}">
                  <a16:creationId xmlns:a16="http://schemas.microsoft.com/office/drawing/2014/main" id="{42DE5DDC-CDCC-4F43-BEE3-BED2E4D62CAB}"/>
                </a:ext>
              </a:extLst>
            </p:cNvPr>
            <p:cNvPicPr/>
            <p:nvPr userDrawn="1"/>
          </p:nvPicPr>
          <p:blipFill>
            <a:blip r:embed="rId7"/>
            <a:stretch/>
          </p:blipFill>
          <p:spPr>
            <a:xfrm>
              <a:off x="2911789" y="3425824"/>
              <a:ext cx="648000" cy="918000"/>
            </a:xfrm>
            <a:prstGeom prst="rect">
              <a:avLst/>
            </a:prstGeom>
            <a:ln>
              <a:noFill/>
            </a:ln>
          </p:spPr>
        </p:pic>
        <p:pic>
          <p:nvPicPr>
            <p:cNvPr id="54" name="Obraz 53" descr="Obraz zawierający tekst&#10;&#10;Opis wygenerowany automatycznie">
              <a:extLst>
                <a:ext uri="{FF2B5EF4-FFF2-40B4-BE49-F238E27FC236}">
                  <a16:creationId xmlns:a16="http://schemas.microsoft.com/office/drawing/2014/main" id="{224173F0-03AC-4B99-B217-53C2773D3EB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0121" y="2435058"/>
              <a:ext cx="1038960" cy="872261"/>
            </a:xfrm>
            <a:prstGeom prst="rect">
              <a:avLst/>
            </a:prstGeom>
          </p:spPr>
        </p:pic>
        <p:pic>
          <p:nvPicPr>
            <p:cNvPr id="55" name="Obraz 54" descr="Obraz zawierający tekst&#10;&#10;Opis wygenerowany automatycznie">
              <a:extLst>
                <a:ext uri="{FF2B5EF4-FFF2-40B4-BE49-F238E27FC236}">
                  <a16:creationId xmlns:a16="http://schemas.microsoft.com/office/drawing/2014/main" id="{F83D77C8-932C-4C80-8955-6377E07963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49877" y="2435058"/>
              <a:ext cx="1038961" cy="872262"/>
            </a:xfrm>
            <a:prstGeom prst="rect">
              <a:avLst/>
            </a:prstGeom>
          </p:spPr>
        </p:pic>
        <p:pic>
          <p:nvPicPr>
            <p:cNvPr id="56" name="Google Shape;123;p15">
              <a:extLst>
                <a:ext uri="{FF2B5EF4-FFF2-40B4-BE49-F238E27FC236}">
                  <a16:creationId xmlns:a16="http://schemas.microsoft.com/office/drawing/2014/main" id="{77D26E95-AAFB-4D9A-BF19-CECBF6578A9F}"/>
                </a:ext>
              </a:extLst>
            </p:cNvPr>
            <p:cNvPicPr preferRelativeResize="0"/>
            <p:nvPr userDrawn="1"/>
          </p:nvPicPr>
          <p:blipFill>
            <a:blip r:embed="rId10" cstate="print">
              <a:extLst>
                <a:ext uri="{28A0092B-C50C-407E-A947-70E740481C1C}">
                  <a14:useLocalDpi xmlns:a14="http://schemas.microsoft.com/office/drawing/2010/main" val="0"/>
                </a:ext>
              </a:extLst>
            </a:blip>
            <a:stretch>
              <a:fillRect/>
            </a:stretch>
          </p:blipFill>
          <p:spPr>
            <a:xfrm>
              <a:off x="564042" y="5651632"/>
              <a:ext cx="914377" cy="767501"/>
            </a:xfrm>
            <a:prstGeom prst="rect">
              <a:avLst/>
            </a:prstGeom>
            <a:noFill/>
            <a:ln>
              <a:noFill/>
            </a:ln>
          </p:spPr>
        </p:pic>
        <p:pic>
          <p:nvPicPr>
            <p:cNvPr id="57" name="Google Shape;122;p15">
              <a:extLst>
                <a:ext uri="{FF2B5EF4-FFF2-40B4-BE49-F238E27FC236}">
                  <a16:creationId xmlns:a16="http://schemas.microsoft.com/office/drawing/2014/main" id="{FAC12221-02E5-4D85-AE19-BB9977DCB867}"/>
                </a:ext>
              </a:extLst>
            </p:cNvPr>
            <p:cNvPicPr preferRelativeResize="0"/>
            <p:nvPr userDrawn="1"/>
          </p:nvPicPr>
          <p:blipFill>
            <a:blip r:embed="rId11" cstate="print">
              <a:extLst>
                <a:ext uri="{28A0092B-C50C-407E-A947-70E740481C1C}">
                  <a14:useLocalDpi xmlns:a14="http://schemas.microsoft.com/office/drawing/2010/main" val="0"/>
                </a:ext>
              </a:extLst>
            </a:blip>
            <a:stretch>
              <a:fillRect/>
            </a:stretch>
          </p:blipFill>
          <p:spPr>
            <a:xfrm>
              <a:off x="1561751" y="5651632"/>
              <a:ext cx="914400" cy="767520"/>
            </a:xfrm>
            <a:prstGeom prst="rect">
              <a:avLst/>
            </a:prstGeom>
            <a:noFill/>
            <a:ln>
              <a:noFill/>
            </a:ln>
          </p:spPr>
        </p:pic>
        <p:pic>
          <p:nvPicPr>
            <p:cNvPr id="58" name="Picture 2">
              <a:extLst>
                <a:ext uri="{FF2B5EF4-FFF2-40B4-BE49-F238E27FC236}">
                  <a16:creationId xmlns:a16="http://schemas.microsoft.com/office/drawing/2014/main" id="{5CC00589-1A5D-44C0-A4B5-CB27DC90D1B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535222" y="3425824"/>
              <a:ext cx="648000" cy="91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3">
              <a:extLst>
                <a:ext uri="{FF2B5EF4-FFF2-40B4-BE49-F238E27FC236}">
                  <a16:creationId xmlns:a16="http://schemas.microsoft.com/office/drawing/2014/main" id="{DCBB3531-C139-45FD-9479-D479B89249F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19680" y="4478906"/>
              <a:ext cx="648000" cy="9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
              <a:extLst>
                <a:ext uri="{FF2B5EF4-FFF2-40B4-BE49-F238E27FC236}">
                  <a16:creationId xmlns:a16="http://schemas.microsoft.com/office/drawing/2014/main" id="{42C75E5A-4D55-4369-B559-26B487B916C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5222" y="4478828"/>
              <a:ext cx="648000" cy="91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
              <a:extLst>
                <a:ext uri="{FF2B5EF4-FFF2-40B4-BE49-F238E27FC236}">
                  <a16:creationId xmlns:a16="http://schemas.microsoft.com/office/drawing/2014/main" id="{3A1EBEAB-A9C6-4395-8CC4-6C9DA5E35AE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327571" y="4478828"/>
              <a:ext cx="648000" cy="91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02382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o 1 osoba">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8" name="Symbol zastępczy obrazu 7"/>
          <p:cNvSpPr>
            <a:spLocks noGrp="1"/>
          </p:cNvSpPr>
          <p:nvPr>
            <p:ph type="pic" sz="quarter" idx="10"/>
          </p:nvPr>
        </p:nvSpPr>
        <p:spPr>
          <a:xfrm>
            <a:off x="144463" y="795338"/>
            <a:ext cx="3648075" cy="6062662"/>
          </a:xfrm>
          <a:prstGeom prst="rect">
            <a:avLst/>
          </a:prstGeom>
        </p:spPr>
        <p:txBody>
          <a:bodyPr/>
          <a:lstStyle/>
          <a:p>
            <a:endParaRPr lang="pl-PL" dirty="0"/>
          </a:p>
        </p:txBody>
      </p:sp>
      <p:cxnSp>
        <p:nvCxnSpPr>
          <p:cNvPr id="15" name="Łącznik prosty 14">
            <a:extLst>
              <a:ext uri="{FF2B5EF4-FFF2-40B4-BE49-F238E27FC236}">
                <a16:creationId xmlns:a16="http://schemas.microsoft.com/office/drawing/2014/main" id="{8D814B7E-687C-DB41-990A-0B59F5283CC8}"/>
              </a:ext>
            </a:extLst>
          </p:cNvPr>
          <p:cNvCxnSpPr>
            <a:cxnSpLocks/>
          </p:cNvCxnSpPr>
          <p:nvPr userDrawn="1"/>
        </p:nvCxnSpPr>
        <p:spPr>
          <a:xfrm>
            <a:off x="3802879" y="1121706"/>
            <a:ext cx="8005916"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3" name="Symbol zastępczy tekstu 2"/>
          <p:cNvSpPr>
            <a:spLocks noGrp="1"/>
          </p:cNvSpPr>
          <p:nvPr>
            <p:ph type="body" sz="quarter" idx="16"/>
          </p:nvPr>
        </p:nvSpPr>
        <p:spPr>
          <a:xfrm>
            <a:off x="4224338" y="2786063"/>
            <a:ext cx="7662862" cy="3451225"/>
          </a:xfrm>
        </p:spPr>
        <p:txBody>
          <a:bodyPr>
            <a:normAutofit/>
          </a:bodyPr>
          <a:lstStyle>
            <a:lvl1pPr>
              <a:defRPr sz="1100"/>
            </a:lvl1pPr>
          </a:lstStyle>
          <a:p>
            <a:pPr lvl="0"/>
            <a:r>
              <a:rPr lang="pl-PL" dirty="0"/>
              <a:t>Edytuj style wzorca tekstu</a:t>
            </a:r>
          </a:p>
        </p:txBody>
      </p:sp>
      <p:sp>
        <p:nvSpPr>
          <p:cNvPr id="4" name="Symbol zastępczy tekstu 3"/>
          <p:cNvSpPr>
            <a:spLocks noGrp="1"/>
          </p:cNvSpPr>
          <p:nvPr>
            <p:ph type="body" sz="quarter" idx="17" hasCustomPrompt="1"/>
          </p:nvPr>
        </p:nvSpPr>
        <p:spPr>
          <a:xfrm>
            <a:off x="4224338" y="1072091"/>
            <a:ext cx="7662862" cy="350308"/>
          </a:xfrm>
        </p:spPr>
        <p:txBody>
          <a:bodyPr>
            <a:noAutofit/>
          </a:bodyPr>
          <a:lstStyle>
            <a:lvl1pPr>
              <a:defRPr sz="1400" b="1"/>
            </a:lvl1pPr>
          </a:lstStyle>
          <a:p>
            <a:pPr lvl="0"/>
            <a:r>
              <a:rPr lang="pl-PL" dirty="0"/>
              <a:t>Imię i nazwisko</a:t>
            </a:r>
          </a:p>
        </p:txBody>
      </p:sp>
      <p:sp>
        <p:nvSpPr>
          <p:cNvPr id="10" name="Symbol zastępczy tekstu 3"/>
          <p:cNvSpPr>
            <a:spLocks noGrp="1"/>
          </p:cNvSpPr>
          <p:nvPr>
            <p:ph type="body" sz="quarter" idx="18" hasCustomPrompt="1"/>
          </p:nvPr>
        </p:nvSpPr>
        <p:spPr>
          <a:xfrm>
            <a:off x="4224338" y="1289580"/>
            <a:ext cx="7662862" cy="350308"/>
          </a:xfrm>
        </p:spPr>
        <p:txBody>
          <a:bodyPr>
            <a:noAutofit/>
          </a:bodyPr>
          <a:lstStyle>
            <a:lvl1pPr>
              <a:defRPr sz="1100" b="0">
                <a:solidFill>
                  <a:srgbClr val="9D9D9D"/>
                </a:solidFill>
              </a:defRPr>
            </a:lvl1pPr>
          </a:lstStyle>
          <a:p>
            <a:pPr lvl="0"/>
            <a:r>
              <a:rPr lang="pl-PL" dirty="0"/>
              <a:t>Stanowisko</a:t>
            </a:r>
          </a:p>
        </p:txBody>
      </p:sp>
      <p:sp>
        <p:nvSpPr>
          <p:cNvPr id="12" name="Symbol zastępczy tekstu 3"/>
          <p:cNvSpPr>
            <a:spLocks noGrp="1"/>
          </p:cNvSpPr>
          <p:nvPr>
            <p:ph type="body" sz="quarter" idx="19" hasCustomPrompt="1"/>
          </p:nvPr>
        </p:nvSpPr>
        <p:spPr>
          <a:xfrm>
            <a:off x="4224338" y="1618191"/>
            <a:ext cx="7662862" cy="350308"/>
          </a:xfrm>
        </p:spPr>
        <p:txBody>
          <a:bodyPr>
            <a:noAutofit/>
          </a:bodyPr>
          <a:lstStyle>
            <a:lvl1pPr>
              <a:defRPr sz="1100" b="0">
                <a:solidFill>
                  <a:schemeClr val="tx1"/>
                </a:solidFill>
              </a:defRPr>
            </a:lvl1pPr>
          </a:lstStyle>
          <a:p>
            <a:pPr lvl="0"/>
            <a:r>
              <a:rPr lang="pl-PL" dirty="0"/>
              <a:t>Zespół</a:t>
            </a:r>
          </a:p>
        </p:txBody>
      </p:sp>
      <p:sp>
        <p:nvSpPr>
          <p:cNvPr id="17" name="Symbol zastępczy tekstu 3"/>
          <p:cNvSpPr>
            <a:spLocks noGrp="1"/>
          </p:cNvSpPr>
          <p:nvPr>
            <p:ph type="body" sz="quarter" idx="20" hasCustomPrompt="1"/>
          </p:nvPr>
        </p:nvSpPr>
        <p:spPr>
          <a:xfrm>
            <a:off x="4224338" y="2006071"/>
            <a:ext cx="7662862" cy="350308"/>
          </a:xfrm>
        </p:spPr>
        <p:txBody>
          <a:bodyPr>
            <a:noAutofit/>
          </a:bodyPr>
          <a:lstStyle>
            <a:lvl1pPr>
              <a:defRPr sz="1100" b="0">
                <a:solidFill>
                  <a:srgbClr val="EA5B0C"/>
                </a:solidFill>
              </a:defRPr>
            </a:lvl1pPr>
          </a:lstStyle>
          <a:p>
            <a:pPr lvl="0"/>
            <a:r>
              <a:rPr lang="pl-PL" dirty="0"/>
              <a:t>E-mail</a:t>
            </a:r>
          </a:p>
        </p:txBody>
      </p:sp>
    </p:spTree>
    <p:extLst>
      <p:ext uri="{BB962C8B-B14F-4D97-AF65-F5344CB8AC3E}">
        <p14:creationId xmlns:p14="http://schemas.microsoft.com/office/powerpoint/2010/main" val="479734794"/>
      </p:ext>
    </p:extLst>
  </p:cSld>
  <p:clrMapOvr>
    <a:masterClrMapping/>
  </p:clrMapOvr>
  <p:extLst>
    <p:ext uri="{DCECCB84-F9BA-43D5-87BE-67443E8EF086}">
      <p15:sldGuideLst xmlns:p15="http://schemas.microsoft.com/office/powerpoint/2012/main">
        <p15:guide id="1" orient="horz" pos="686">
          <p15:clr>
            <a:srgbClr val="FBAE40"/>
          </p15:clr>
        </p15:guide>
        <p15:guide id="2" pos="2661">
          <p15:clr>
            <a:srgbClr val="FBAE40"/>
          </p15:clr>
        </p15:guide>
        <p15:guide id="3" pos="5042">
          <p15:clr>
            <a:srgbClr val="FBAE40"/>
          </p15:clr>
        </p15:guide>
        <p15:guide id="4" orient="horz" pos="175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Bios - 2 osoby">
    <p:spTree>
      <p:nvGrpSpPr>
        <p:cNvPr id="1" name=""/>
        <p:cNvGrpSpPr/>
        <p:nvPr/>
      </p:nvGrpSpPr>
      <p:grpSpPr>
        <a:xfrm>
          <a:off x="0" y="0"/>
          <a:ext cx="0" cy="0"/>
          <a:chOff x="0" y="0"/>
          <a:chExt cx="0" cy="0"/>
        </a:xfrm>
      </p:grpSpPr>
      <p:sp>
        <p:nvSpPr>
          <p:cNvPr id="14" name="Symbol zastępczy obrazu 13"/>
          <p:cNvSpPr>
            <a:spLocks noGrp="1"/>
          </p:cNvSpPr>
          <p:nvPr>
            <p:ph type="pic" sz="quarter" idx="10"/>
          </p:nvPr>
        </p:nvSpPr>
        <p:spPr>
          <a:xfrm>
            <a:off x="2243138" y="1233488"/>
            <a:ext cx="1820862" cy="2087562"/>
          </a:xfrm>
          <a:prstGeom prst="rect">
            <a:avLst/>
          </a:prstGeom>
        </p:spPr>
        <p:txBody>
          <a:bodyPr/>
          <a:lstStyle/>
          <a:p>
            <a:endParaRPr lang="pl-PL"/>
          </a:p>
        </p:txBody>
      </p:sp>
      <p:sp>
        <p:nvSpPr>
          <p:cNvPr id="16" name="Symbol zastępczy obrazu 15"/>
          <p:cNvSpPr>
            <a:spLocks noGrp="1"/>
          </p:cNvSpPr>
          <p:nvPr>
            <p:ph type="pic" sz="quarter" idx="11"/>
          </p:nvPr>
        </p:nvSpPr>
        <p:spPr>
          <a:xfrm>
            <a:off x="7426325" y="1249363"/>
            <a:ext cx="1768475" cy="2082800"/>
          </a:xfrm>
          <a:prstGeom prst="rect">
            <a:avLst/>
          </a:prstGeom>
        </p:spPr>
        <p:txBody>
          <a:bodyPr/>
          <a:lstStyle/>
          <a:p>
            <a:endParaRPr lang="pl-PL"/>
          </a:p>
        </p:txBody>
      </p:sp>
      <p:pic>
        <p:nvPicPr>
          <p:cNvPr id="5" name="Obraz 4">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cxnSp>
        <p:nvCxnSpPr>
          <p:cNvPr id="9" name="Łącznik prosty 8">
            <a:extLst>
              <a:ext uri="{FF2B5EF4-FFF2-40B4-BE49-F238E27FC236}">
                <a16:creationId xmlns:a16="http://schemas.microsoft.com/office/drawing/2014/main" id="{8D814B7E-687C-DB41-990A-0B59F5283CC8}"/>
              </a:ext>
            </a:extLst>
          </p:cNvPr>
          <p:cNvCxnSpPr>
            <a:cxnSpLocks/>
          </p:cNvCxnSpPr>
          <p:nvPr userDrawn="1"/>
        </p:nvCxnSpPr>
        <p:spPr>
          <a:xfrm>
            <a:off x="2243138" y="1121706"/>
            <a:ext cx="95656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6" name="Symbol zastępczy tekstu 5"/>
          <p:cNvSpPr>
            <a:spLocks noGrp="1"/>
          </p:cNvSpPr>
          <p:nvPr>
            <p:ph type="body" sz="quarter" idx="24"/>
          </p:nvPr>
        </p:nvSpPr>
        <p:spPr>
          <a:xfrm>
            <a:off x="2243137" y="3513138"/>
            <a:ext cx="4407439" cy="2724150"/>
          </a:xfrm>
        </p:spPr>
        <p:txBody>
          <a:bodyPr>
            <a:normAutofit/>
          </a:bodyPr>
          <a:lstStyle>
            <a:lvl1pPr>
              <a:defRPr sz="1000"/>
            </a:lvl1pPr>
          </a:lstStyle>
          <a:p>
            <a:pPr lvl="0"/>
            <a:r>
              <a:rPr lang="pl-PL" dirty="0"/>
              <a:t>Edytuj style wzorca tekstu</a:t>
            </a:r>
          </a:p>
        </p:txBody>
      </p:sp>
      <p:sp>
        <p:nvSpPr>
          <p:cNvPr id="32" name="Symbol zastępczy tekstu 5"/>
          <p:cNvSpPr>
            <a:spLocks noGrp="1"/>
          </p:cNvSpPr>
          <p:nvPr>
            <p:ph type="body" sz="quarter" idx="25"/>
          </p:nvPr>
        </p:nvSpPr>
        <p:spPr>
          <a:xfrm>
            <a:off x="7426325" y="3513138"/>
            <a:ext cx="4407439" cy="2724150"/>
          </a:xfrm>
        </p:spPr>
        <p:txBody>
          <a:bodyPr>
            <a:normAutofit/>
          </a:bodyPr>
          <a:lstStyle>
            <a:lvl1pPr>
              <a:defRPr sz="1000"/>
            </a:lvl1pPr>
          </a:lstStyle>
          <a:p>
            <a:pPr lvl="0"/>
            <a:r>
              <a:rPr lang="pl-PL" dirty="0"/>
              <a:t>Edytuj style wzorca tekstu</a:t>
            </a:r>
          </a:p>
        </p:txBody>
      </p:sp>
      <p:sp>
        <p:nvSpPr>
          <p:cNvPr id="4" name="Symbol zastępczy tekstu 3"/>
          <p:cNvSpPr>
            <a:spLocks noGrp="1"/>
          </p:cNvSpPr>
          <p:nvPr>
            <p:ph type="body" sz="quarter" idx="26" hasCustomPrompt="1"/>
          </p:nvPr>
        </p:nvSpPr>
        <p:spPr>
          <a:xfrm>
            <a:off x="4163278" y="1528763"/>
            <a:ext cx="2487297" cy="283104"/>
          </a:xfrm>
        </p:spPr>
        <p:txBody>
          <a:bodyPr>
            <a:normAutofit/>
          </a:bodyPr>
          <a:lstStyle>
            <a:lvl1pPr>
              <a:defRPr sz="1000" b="1"/>
            </a:lvl1pPr>
          </a:lstStyle>
          <a:p>
            <a:pPr lvl="0"/>
            <a:r>
              <a:rPr lang="pl-PL" dirty="0"/>
              <a:t>Imię i nazwisko</a:t>
            </a:r>
          </a:p>
        </p:txBody>
      </p:sp>
      <p:sp>
        <p:nvSpPr>
          <p:cNvPr id="19" name="Symbol zastępczy tekstu 3"/>
          <p:cNvSpPr>
            <a:spLocks noGrp="1"/>
          </p:cNvSpPr>
          <p:nvPr>
            <p:ph type="body" sz="quarter" idx="27" hasCustomPrompt="1"/>
          </p:nvPr>
        </p:nvSpPr>
        <p:spPr>
          <a:xfrm>
            <a:off x="4163278" y="1706172"/>
            <a:ext cx="2487297" cy="283104"/>
          </a:xfrm>
        </p:spPr>
        <p:txBody>
          <a:bodyPr>
            <a:normAutofit/>
          </a:bodyPr>
          <a:lstStyle>
            <a:lvl1pPr>
              <a:defRPr sz="1000" b="0">
                <a:solidFill>
                  <a:srgbClr val="9D9D9D"/>
                </a:solidFill>
              </a:defRPr>
            </a:lvl1pPr>
          </a:lstStyle>
          <a:p>
            <a:pPr lvl="0"/>
            <a:r>
              <a:rPr lang="pl-PL" dirty="0"/>
              <a:t>Stanowisko</a:t>
            </a:r>
          </a:p>
        </p:txBody>
      </p:sp>
      <p:sp>
        <p:nvSpPr>
          <p:cNvPr id="20" name="Symbol zastępczy tekstu 3"/>
          <p:cNvSpPr>
            <a:spLocks noGrp="1"/>
          </p:cNvSpPr>
          <p:nvPr>
            <p:ph type="body" sz="quarter" idx="28" hasCustomPrompt="1"/>
          </p:nvPr>
        </p:nvSpPr>
        <p:spPr>
          <a:xfrm>
            <a:off x="4163278" y="2197304"/>
            <a:ext cx="2487297" cy="283104"/>
          </a:xfrm>
        </p:spPr>
        <p:txBody>
          <a:bodyPr>
            <a:normAutofit/>
          </a:bodyPr>
          <a:lstStyle>
            <a:lvl1pPr>
              <a:defRPr sz="1000" b="0">
                <a:solidFill>
                  <a:schemeClr val="tx1"/>
                </a:solidFill>
              </a:defRPr>
            </a:lvl1pPr>
          </a:lstStyle>
          <a:p>
            <a:pPr lvl="0"/>
            <a:r>
              <a:rPr lang="pl-PL" dirty="0"/>
              <a:t>Zespół</a:t>
            </a:r>
          </a:p>
        </p:txBody>
      </p:sp>
      <p:sp>
        <p:nvSpPr>
          <p:cNvPr id="21" name="Symbol zastępczy tekstu 3"/>
          <p:cNvSpPr>
            <a:spLocks noGrp="1"/>
          </p:cNvSpPr>
          <p:nvPr>
            <p:ph type="body" sz="quarter" idx="29" hasCustomPrompt="1"/>
          </p:nvPr>
        </p:nvSpPr>
        <p:spPr>
          <a:xfrm>
            <a:off x="4163278" y="2869812"/>
            <a:ext cx="2487297" cy="283104"/>
          </a:xfrm>
        </p:spPr>
        <p:txBody>
          <a:bodyPr>
            <a:normAutofit/>
          </a:bodyPr>
          <a:lstStyle>
            <a:lvl1pPr>
              <a:defRPr sz="1000" b="0">
                <a:solidFill>
                  <a:srgbClr val="EA5B0C"/>
                </a:solidFill>
              </a:defRPr>
            </a:lvl1pPr>
          </a:lstStyle>
          <a:p>
            <a:pPr lvl="0"/>
            <a:r>
              <a:rPr lang="pl-PL" dirty="0"/>
              <a:t>E-mail</a:t>
            </a:r>
          </a:p>
        </p:txBody>
      </p:sp>
      <p:sp>
        <p:nvSpPr>
          <p:cNvPr id="22" name="Symbol zastępczy tekstu 3"/>
          <p:cNvSpPr>
            <a:spLocks noGrp="1"/>
          </p:cNvSpPr>
          <p:nvPr>
            <p:ph type="body" sz="quarter" idx="30" hasCustomPrompt="1"/>
          </p:nvPr>
        </p:nvSpPr>
        <p:spPr>
          <a:xfrm>
            <a:off x="9311011" y="1528763"/>
            <a:ext cx="2487297" cy="283104"/>
          </a:xfrm>
        </p:spPr>
        <p:txBody>
          <a:bodyPr>
            <a:normAutofit/>
          </a:bodyPr>
          <a:lstStyle>
            <a:lvl1pPr>
              <a:defRPr sz="1000" b="1"/>
            </a:lvl1pPr>
          </a:lstStyle>
          <a:p>
            <a:pPr lvl="0"/>
            <a:r>
              <a:rPr lang="pl-PL" dirty="0"/>
              <a:t>Imię i nazwisko</a:t>
            </a:r>
          </a:p>
        </p:txBody>
      </p:sp>
      <p:sp>
        <p:nvSpPr>
          <p:cNvPr id="23" name="Symbol zastępczy tekstu 3"/>
          <p:cNvSpPr>
            <a:spLocks noGrp="1"/>
          </p:cNvSpPr>
          <p:nvPr>
            <p:ph type="body" sz="quarter" idx="31" hasCustomPrompt="1"/>
          </p:nvPr>
        </p:nvSpPr>
        <p:spPr>
          <a:xfrm>
            <a:off x="9311011" y="1706172"/>
            <a:ext cx="2487297" cy="283104"/>
          </a:xfrm>
        </p:spPr>
        <p:txBody>
          <a:bodyPr>
            <a:normAutofit/>
          </a:bodyPr>
          <a:lstStyle>
            <a:lvl1pPr>
              <a:defRPr sz="1000" b="0">
                <a:solidFill>
                  <a:srgbClr val="9D9D9D"/>
                </a:solidFill>
              </a:defRPr>
            </a:lvl1pPr>
          </a:lstStyle>
          <a:p>
            <a:pPr lvl="0"/>
            <a:r>
              <a:rPr lang="pl-PL" dirty="0"/>
              <a:t>Stanowisko</a:t>
            </a:r>
          </a:p>
        </p:txBody>
      </p:sp>
      <p:sp>
        <p:nvSpPr>
          <p:cNvPr id="24" name="Symbol zastępczy tekstu 3"/>
          <p:cNvSpPr>
            <a:spLocks noGrp="1"/>
          </p:cNvSpPr>
          <p:nvPr>
            <p:ph type="body" sz="quarter" idx="32" hasCustomPrompt="1"/>
          </p:nvPr>
        </p:nvSpPr>
        <p:spPr>
          <a:xfrm>
            <a:off x="9311011" y="2197304"/>
            <a:ext cx="2487297" cy="283104"/>
          </a:xfrm>
        </p:spPr>
        <p:txBody>
          <a:bodyPr>
            <a:normAutofit/>
          </a:bodyPr>
          <a:lstStyle>
            <a:lvl1pPr>
              <a:defRPr sz="1000" b="0">
                <a:solidFill>
                  <a:schemeClr val="tx1"/>
                </a:solidFill>
              </a:defRPr>
            </a:lvl1pPr>
          </a:lstStyle>
          <a:p>
            <a:pPr lvl="0"/>
            <a:r>
              <a:rPr lang="pl-PL" dirty="0"/>
              <a:t>Zespół</a:t>
            </a:r>
          </a:p>
        </p:txBody>
      </p:sp>
      <p:sp>
        <p:nvSpPr>
          <p:cNvPr id="25" name="Symbol zastępczy tekstu 3"/>
          <p:cNvSpPr>
            <a:spLocks noGrp="1"/>
          </p:cNvSpPr>
          <p:nvPr>
            <p:ph type="body" sz="quarter" idx="33" hasCustomPrompt="1"/>
          </p:nvPr>
        </p:nvSpPr>
        <p:spPr>
          <a:xfrm>
            <a:off x="9311011" y="2869812"/>
            <a:ext cx="2487297" cy="283104"/>
          </a:xfrm>
        </p:spPr>
        <p:txBody>
          <a:bodyPr>
            <a:normAutofit/>
          </a:bodyPr>
          <a:lstStyle>
            <a:lvl1pPr>
              <a:defRPr sz="1000" b="0">
                <a:solidFill>
                  <a:srgbClr val="EA5B0C"/>
                </a:solidFill>
              </a:defRPr>
            </a:lvl1pPr>
          </a:lstStyle>
          <a:p>
            <a:pPr lvl="0"/>
            <a:r>
              <a:rPr lang="pl-PL" dirty="0"/>
              <a:t>E-mail</a:t>
            </a:r>
          </a:p>
        </p:txBody>
      </p:sp>
    </p:spTree>
    <p:extLst>
      <p:ext uri="{BB962C8B-B14F-4D97-AF65-F5344CB8AC3E}">
        <p14:creationId xmlns:p14="http://schemas.microsoft.com/office/powerpoint/2010/main" val="2769697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Kontakt">
    <p:spTree>
      <p:nvGrpSpPr>
        <p:cNvPr id="1" name=""/>
        <p:cNvGrpSpPr/>
        <p:nvPr/>
      </p:nvGrpSpPr>
      <p:grpSpPr>
        <a:xfrm>
          <a:off x="0" y="0"/>
          <a:ext cx="0" cy="0"/>
          <a:chOff x="0" y="0"/>
          <a:chExt cx="0" cy="0"/>
        </a:xfrm>
      </p:grpSpPr>
      <p:sp>
        <p:nvSpPr>
          <p:cNvPr id="3" name="Symbol zastępczy obrazu 2"/>
          <p:cNvSpPr>
            <a:spLocks noGrp="1"/>
          </p:cNvSpPr>
          <p:nvPr>
            <p:ph type="pic" sz="quarter" idx="10"/>
          </p:nvPr>
        </p:nvSpPr>
        <p:spPr>
          <a:xfrm>
            <a:off x="419100" y="2033588"/>
            <a:ext cx="1290638" cy="1530350"/>
          </a:xfrm>
          <a:prstGeom prst="rect">
            <a:avLst/>
          </a:prstGeom>
        </p:spPr>
        <p:txBody>
          <a:bodyPr/>
          <a:lstStyle>
            <a:lvl1pPr>
              <a:defRPr sz="1050"/>
            </a:lvl1pPr>
          </a:lstStyle>
          <a:p>
            <a:endParaRPr lang="pl-PL"/>
          </a:p>
        </p:txBody>
      </p:sp>
      <p:sp>
        <p:nvSpPr>
          <p:cNvPr id="5" name="Symbol zastępczy obrazu 4"/>
          <p:cNvSpPr>
            <a:spLocks noGrp="1"/>
          </p:cNvSpPr>
          <p:nvPr>
            <p:ph type="pic" sz="quarter" idx="11"/>
          </p:nvPr>
        </p:nvSpPr>
        <p:spPr>
          <a:xfrm>
            <a:off x="4375150" y="2033588"/>
            <a:ext cx="1308100" cy="1530350"/>
          </a:xfrm>
          <a:prstGeom prst="rect">
            <a:avLst/>
          </a:prstGeom>
        </p:spPr>
        <p:txBody>
          <a:bodyPr/>
          <a:lstStyle>
            <a:lvl1pPr>
              <a:defRPr sz="1050"/>
            </a:lvl1pPr>
          </a:lstStyle>
          <a:p>
            <a:endParaRPr lang="pl-PL"/>
          </a:p>
        </p:txBody>
      </p:sp>
      <p:sp>
        <p:nvSpPr>
          <p:cNvPr id="7" name="Symbol zastępczy obrazu 6"/>
          <p:cNvSpPr>
            <a:spLocks noGrp="1"/>
          </p:cNvSpPr>
          <p:nvPr>
            <p:ph type="pic" sz="quarter" idx="12"/>
          </p:nvPr>
        </p:nvSpPr>
        <p:spPr>
          <a:xfrm>
            <a:off x="8305800" y="2033588"/>
            <a:ext cx="1316038" cy="1530350"/>
          </a:xfrm>
          <a:prstGeom prst="rect">
            <a:avLst/>
          </a:prstGeom>
        </p:spPr>
        <p:txBody>
          <a:bodyPr/>
          <a:lstStyle>
            <a:lvl1pPr>
              <a:defRPr sz="1050"/>
            </a:lvl1pPr>
          </a:lstStyle>
          <a:p>
            <a:endParaRPr lang="pl-PL"/>
          </a:p>
        </p:txBody>
      </p:sp>
      <p:sp>
        <p:nvSpPr>
          <p:cNvPr id="29" name="Symbol zastępczy obrazu 28"/>
          <p:cNvSpPr>
            <a:spLocks noGrp="1"/>
          </p:cNvSpPr>
          <p:nvPr>
            <p:ph type="pic" sz="quarter" idx="13"/>
          </p:nvPr>
        </p:nvSpPr>
        <p:spPr>
          <a:xfrm>
            <a:off x="407988" y="3871913"/>
            <a:ext cx="1301750" cy="1511300"/>
          </a:xfrm>
          <a:prstGeom prst="rect">
            <a:avLst/>
          </a:prstGeom>
        </p:spPr>
        <p:txBody>
          <a:bodyPr/>
          <a:lstStyle>
            <a:lvl1pPr>
              <a:defRPr sz="1050"/>
            </a:lvl1pPr>
          </a:lstStyle>
          <a:p>
            <a:endParaRPr lang="pl-PL"/>
          </a:p>
        </p:txBody>
      </p:sp>
      <p:sp>
        <p:nvSpPr>
          <p:cNvPr id="31" name="Symbol zastępczy obrazu 30"/>
          <p:cNvSpPr>
            <a:spLocks noGrp="1"/>
          </p:cNvSpPr>
          <p:nvPr>
            <p:ph type="pic" sz="quarter" idx="14"/>
          </p:nvPr>
        </p:nvSpPr>
        <p:spPr>
          <a:xfrm>
            <a:off x="4375150" y="3870902"/>
            <a:ext cx="1325563" cy="1512311"/>
          </a:xfrm>
          <a:prstGeom prst="rect">
            <a:avLst/>
          </a:prstGeom>
        </p:spPr>
        <p:txBody>
          <a:bodyPr/>
          <a:lstStyle>
            <a:lvl1pPr>
              <a:defRPr sz="1050"/>
            </a:lvl1pPr>
          </a:lstStyle>
          <a:p>
            <a:endParaRPr lang="pl-PL"/>
          </a:p>
        </p:txBody>
      </p:sp>
      <p:sp>
        <p:nvSpPr>
          <p:cNvPr id="33" name="Symbol zastępczy obrazu 32"/>
          <p:cNvSpPr>
            <a:spLocks noGrp="1"/>
          </p:cNvSpPr>
          <p:nvPr>
            <p:ph type="pic" sz="quarter" idx="15"/>
          </p:nvPr>
        </p:nvSpPr>
        <p:spPr>
          <a:xfrm>
            <a:off x="8305800" y="3844160"/>
            <a:ext cx="1325563" cy="1523178"/>
          </a:xfrm>
          <a:prstGeom prst="rect">
            <a:avLst/>
          </a:prstGeom>
        </p:spPr>
        <p:txBody>
          <a:bodyPr/>
          <a:lstStyle>
            <a:lvl1pPr>
              <a:defRPr sz="1050"/>
            </a:lvl1pPr>
          </a:lstStyle>
          <a:p>
            <a:endParaRPr lang="pl-PL"/>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08213" y="1121707"/>
            <a:ext cx="9600582"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cxnSp>
        <p:nvCxnSpPr>
          <p:cNvPr id="13" name="Łącznik prosty 12">
            <a:extLst>
              <a:ext uri="{FF2B5EF4-FFF2-40B4-BE49-F238E27FC236}">
                <a16:creationId xmlns:a16="http://schemas.microsoft.com/office/drawing/2014/main" id="{33CE781C-8CDC-AA40-AF7B-0845A34DBA70}"/>
              </a:ext>
            </a:extLst>
          </p:cNvPr>
          <p:cNvCxnSpPr>
            <a:cxnSpLocks/>
          </p:cNvCxnSpPr>
          <p:nvPr userDrawn="1"/>
        </p:nvCxnSpPr>
        <p:spPr>
          <a:xfrm>
            <a:off x="407988" y="5964518"/>
            <a:ext cx="114008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pole tekstowe 16">
            <a:extLst>
              <a:ext uri="{FF2B5EF4-FFF2-40B4-BE49-F238E27FC236}">
                <a16:creationId xmlns:a16="http://schemas.microsoft.com/office/drawing/2014/main" id="{76B16F62-7AB7-9F42-B160-FF3415E426F0}"/>
              </a:ext>
            </a:extLst>
          </p:cNvPr>
          <p:cNvSpPr txBox="1"/>
          <p:nvPr userDrawn="1"/>
        </p:nvSpPr>
        <p:spPr>
          <a:xfrm>
            <a:off x="2208214" y="468378"/>
            <a:ext cx="9575798" cy="369332"/>
          </a:xfrm>
          <a:prstGeom prst="rect">
            <a:avLst/>
          </a:prstGeom>
          <a:noFill/>
        </p:spPr>
        <p:txBody>
          <a:bodyPr wrap="square" rtlCol="0">
            <a:spAutoFit/>
          </a:bodyPr>
          <a:lstStyle/>
          <a:p>
            <a:r>
              <a:rPr lang="pl-PL" b="1" dirty="0">
                <a:latin typeface="Verdana" panose="020B0604030504040204" pitchFamily="34" charset="0"/>
                <a:ea typeface="Verdana" panose="020B0604030504040204" pitchFamily="34" charset="0"/>
                <a:cs typeface="Helvetica Neue"/>
                <a:sym typeface="Helvetica Neue"/>
              </a:rPr>
              <a:t>Kontakt</a:t>
            </a:r>
          </a:p>
        </p:txBody>
      </p:sp>
      <p:sp>
        <p:nvSpPr>
          <p:cNvPr id="18" name="Prostokąt 17">
            <a:extLst>
              <a:ext uri="{FF2B5EF4-FFF2-40B4-BE49-F238E27FC236}">
                <a16:creationId xmlns:a16="http://schemas.microsoft.com/office/drawing/2014/main" id="{FCD00B6D-F78E-0A47-9B56-7D63CC9CA3A0}"/>
              </a:ext>
            </a:extLst>
          </p:cNvPr>
          <p:cNvSpPr/>
          <p:nvPr userDrawn="1"/>
        </p:nvSpPr>
        <p:spPr>
          <a:xfrm>
            <a:off x="5276705" y="6058794"/>
            <a:ext cx="1638590" cy="784830"/>
          </a:xfrm>
          <a:prstGeom prst="rect">
            <a:avLst/>
          </a:prstGeom>
        </p:spPr>
        <p:txBody>
          <a:bodyPr wrap="none">
            <a:spAutoFit/>
          </a:bodyPr>
          <a:lstStyle/>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T : +48 22 246 00 30 </a:t>
            </a:r>
          </a:p>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F : +48 22 246 00 31 </a:t>
            </a:r>
          </a:p>
          <a:p>
            <a:pPr lvl="0">
              <a:lnSpc>
                <a:spcPct val="150000"/>
              </a:lnSpc>
            </a:pPr>
            <a:endParaRPr lang="pl-PL" sz="1000" dirty="0">
              <a:latin typeface="Verdana" panose="020B0604030504040204" pitchFamily="34" charset="0"/>
              <a:ea typeface="Verdana" panose="020B0604030504040204" pitchFamily="34" charset="0"/>
              <a:cs typeface="Helvetica Neue"/>
              <a:sym typeface="Helvetica Neue"/>
            </a:endParaRPr>
          </a:p>
        </p:txBody>
      </p:sp>
      <p:sp>
        <p:nvSpPr>
          <p:cNvPr id="19" name="Prostokąt 18">
            <a:extLst>
              <a:ext uri="{FF2B5EF4-FFF2-40B4-BE49-F238E27FC236}">
                <a16:creationId xmlns:a16="http://schemas.microsoft.com/office/drawing/2014/main" id="{A90B2707-E8C2-4048-BEE8-C60DE749A1C3}"/>
              </a:ext>
            </a:extLst>
          </p:cNvPr>
          <p:cNvSpPr/>
          <p:nvPr userDrawn="1"/>
        </p:nvSpPr>
        <p:spPr>
          <a:xfrm>
            <a:off x="310703" y="6058794"/>
            <a:ext cx="2762295" cy="553998"/>
          </a:xfrm>
          <a:prstGeom prst="rect">
            <a:avLst/>
          </a:prstGeom>
        </p:spPr>
        <p:txBody>
          <a:bodyPr wrap="none">
            <a:spAutoFit/>
          </a:bodyPr>
          <a:lstStyle/>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JDP DRAPAŁA &amp; PARTNERS Sp. j. </a:t>
            </a:r>
          </a:p>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ul. Bonifraterska 17, 00-203 Warszawa </a:t>
            </a:r>
          </a:p>
        </p:txBody>
      </p:sp>
      <p:sp>
        <p:nvSpPr>
          <p:cNvPr id="20" name="Prostokąt 19">
            <a:extLst>
              <a:ext uri="{FF2B5EF4-FFF2-40B4-BE49-F238E27FC236}">
                <a16:creationId xmlns:a16="http://schemas.microsoft.com/office/drawing/2014/main" id="{9970872E-028C-C540-A02E-9CD34EA19E03}"/>
              </a:ext>
            </a:extLst>
          </p:cNvPr>
          <p:cNvSpPr/>
          <p:nvPr userDrawn="1"/>
        </p:nvSpPr>
        <p:spPr>
          <a:xfrm>
            <a:off x="8665658" y="6092534"/>
            <a:ext cx="3526342" cy="784830"/>
          </a:xfrm>
          <a:prstGeom prst="rect">
            <a:avLst/>
          </a:prstGeom>
        </p:spPr>
        <p:txBody>
          <a:bodyPr wrap="square">
            <a:spAutoFit/>
          </a:bodyPr>
          <a:lstStyle/>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Sąd Rejonowy dla m.st. Warszawy, XII Wydział Gospodarczy Krajowego Rejestru Sądowego</a:t>
            </a:r>
          </a:p>
          <a:p>
            <a:pPr lvl="0">
              <a:lnSpc>
                <a:spcPct val="150000"/>
              </a:lnSpc>
            </a:pPr>
            <a:endParaRPr lang="pl-PL" sz="1000" dirty="0">
              <a:latin typeface="Verdana" panose="020B0604030504040204" pitchFamily="34" charset="0"/>
              <a:ea typeface="Verdana" panose="020B0604030504040204" pitchFamily="34" charset="0"/>
              <a:cs typeface="Helvetica Neue"/>
              <a:sym typeface="Helvetica Neue"/>
            </a:endParaRPr>
          </a:p>
        </p:txBody>
      </p:sp>
      <p:sp>
        <p:nvSpPr>
          <p:cNvPr id="4" name="Symbol zastępczy tekstu 3"/>
          <p:cNvSpPr>
            <a:spLocks noGrp="1"/>
          </p:cNvSpPr>
          <p:nvPr>
            <p:ph type="body" sz="quarter" idx="16" hasCustomPrompt="1"/>
          </p:nvPr>
        </p:nvSpPr>
        <p:spPr>
          <a:xfrm>
            <a:off x="1853843" y="2033588"/>
            <a:ext cx="2424112" cy="242887"/>
          </a:xfrm>
        </p:spPr>
        <p:txBody>
          <a:bodyPr>
            <a:noAutofit/>
          </a:bodyPr>
          <a:lstStyle>
            <a:lvl1pPr>
              <a:defRPr sz="1000" b="1"/>
            </a:lvl1pPr>
            <a:lvl2pPr>
              <a:defRPr sz="1000"/>
            </a:lvl2pPr>
            <a:lvl3pPr>
              <a:defRPr sz="1000"/>
            </a:lvl3pPr>
            <a:lvl4pPr>
              <a:defRPr sz="1000"/>
            </a:lvl4pPr>
            <a:lvl5pPr>
              <a:defRPr sz="1000"/>
            </a:lvl5pPr>
          </a:lstStyle>
          <a:p>
            <a:pPr lvl="0"/>
            <a:r>
              <a:rPr lang="pl-PL" dirty="0"/>
              <a:t>Imię i nazwisko</a:t>
            </a:r>
          </a:p>
        </p:txBody>
      </p:sp>
      <p:sp>
        <p:nvSpPr>
          <p:cNvPr id="25" name="Symbol zastępczy tekstu 3"/>
          <p:cNvSpPr>
            <a:spLocks noGrp="1"/>
          </p:cNvSpPr>
          <p:nvPr>
            <p:ph type="body" sz="quarter" idx="17" hasCustomPrompt="1"/>
          </p:nvPr>
        </p:nvSpPr>
        <p:spPr>
          <a:xfrm>
            <a:off x="1853843" y="2202169"/>
            <a:ext cx="2424112" cy="507000"/>
          </a:xfrm>
        </p:spPr>
        <p:txBody>
          <a:bodyPr>
            <a:noAutofit/>
          </a:bodyPr>
          <a:lstStyle>
            <a:lvl1pPr>
              <a:defRPr sz="1000" b="0">
                <a:solidFill>
                  <a:srgbClr val="9D9D9D"/>
                </a:solidFill>
              </a:defRPr>
            </a:lvl1pPr>
            <a:lvl2pPr>
              <a:defRPr sz="1000"/>
            </a:lvl2pPr>
            <a:lvl3pPr>
              <a:defRPr sz="1000"/>
            </a:lvl3pPr>
            <a:lvl4pPr>
              <a:defRPr sz="1000"/>
            </a:lvl4pPr>
            <a:lvl5pPr>
              <a:defRPr sz="1000"/>
            </a:lvl5pPr>
          </a:lstStyle>
          <a:p>
            <a:pPr lvl="0"/>
            <a:r>
              <a:rPr lang="pl-PL" dirty="0"/>
              <a:t>Stanowisko</a:t>
            </a:r>
          </a:p>
        </p:txBody>
      </p:sp>
      <p:sp>
        <p:nvSpPr>
          <p:cNvPr id="26" name="Symbol zastępczy tekstu 3"/>
          <p:cNvSpPr>
            <a:spLocks noGrp="1"/>
          </p:cNvSpPr>
          <p:nvPr>
            <p:ph type="body" sz="quarter" idx="18" hasCustomPrompt="1"/>
          </p:nvPr>
        </p:nvSpPr>
        <p:spPr>
          <a:xfrm>
            <a:off x="1853843" y="2709169"/>
            <a:ext cx="2424112" cy="242887"/>
          </a:xfrm>
        </p:spPr>
        <p:txBody>
          <a:bodyPr>
            <a:noAutofit/>
          </a:bodyPr>
          <a:lstStyle>
            <a:lvl1pPr>
              <a:defRPr sz="1000" b="0">
                <a:solidFill>
                  <a:schemeClr val="tx1"/>
                </a:solidFill>
              </a:defRPr>
            </a:lvl1pPr>
            <a:lvl2pPr>
              <a:defRPr sz="1000"/>
            </a:lvl2pPr>
            <a:lvl3pPr>
              <a:defRPr sz="1000"/>
            </a:lvl3pPr>
            <a:lvl4pPr>
              <a:defRPr sz="1000"/>
            </a:lvl4pPr>
            <a:lvl5pPr>
              <a:defRPr sz="1000"/>
            </a:lvl5pPr>
          </a:lstStyle>
          <a:p>
            <a:pPr lvl="0"/>
            <a:r>
              <a:rPr lang="pl-PL" dirty="0"/>
              <a:t>Zespół</a:t>
            </a:r>
          </a:p>
        </p:txBody>
      </p:sp>
      <p:sp>
        <p:nvSpPr>
          <p:cNvPr id="30" name="Symbol zastępczy tekstu 3"/>
          <p:cNvSpPr>
            <a:spLocks noGrp="1"/>
          </p:cNvSpPr>
          <p:nvPr>
            <p:ph type="body" sz="quarter" idx="19" hasCustomPrompt="1"/>
          </p:nvPr>
        </p:nvSpPr>
        <p:spPr>
          <a:xfrm>
            <a:off x="1853843" y="3238290"/>
            <a:ext cx="2424112" cy="242887"/>
          </a:xfrm>
        </p:spPr>
        <p:txBody>
          <a:bodyPr>
            <a:noAutofit/>
          </a:bodyPr>
          <a:lstStyle>
            <a:lvl1pPr>
              <a:defRPr sz="1000" b="0">
                <a:solidFill>
                  <a:srgbClr val="EA5B0C"/>
                </a:solidFill>
              </a:defRPr>
            </a:lvl1pPr>
            <a:lvl2pPr>
              <a:defRPr sz="1000"/>
            </a:lvl2pPr>
            <a:lvl3pPr>
              <a:defRPr sz="1000"/>
            </a:lvl3pPr>
            <a:lvl4pPr>
              <a:defRPr sz="1000"/>
            </a:lvl4pPr>
            <a:lvl5pPr>
              <a:defRPr sz="1000"/>
            </a:lvl5pPr>
          </a:lstStyle>
          <a:p>
            <a:pPr lvl="0"/>
            <a:r>
              <a:rPr lang="pl-PL" dirty="0"/>
              <a:t>E-mail</a:t>
            </a:r>
          </a:p>
        </p:txBody>
      </p:sp>
      <p:sp>
        <p:nvSpPr>
          <p:cNvPr id="32" name="Symbol zastępczy tekstu 3"/>
          <p:cNvSpPr>
            <a:spLocks noGrp="1"/>
          </p:cNvSpPr>
          <p:nvPr>
            <p:ph type="body" sz="quarter" idx="20" hasCustomPrompt="1"/>
          </p:nvPr>
        </p:nvSpPr>
        <p:spPr>
          <a:xfrm>
            <a:off x="5808663" y="2033588"/>
            <a:ext cx="2424112" cy="242887"/>
          </a:xfrm>
        </p:spPr>
        <p:txBody>
          <a:bodyPr>
            <a:noAutofit/>
          </a:bodyPr>
          <a:lstStyle>
            <a:lvl1pPr>
              <a:defRPr sz="1000" b="1"/>
            </a:lvl1pPr>
            <a:lvl2pPr>
              <a:defRPr sz="1000"/>
            </a:lvl2pPr>
            <a:lvl3pPr>
              <a:defRPr sz="1000"/>
            </a:lvl3pPr>
            <a:lvl4pPr>
              <a:defRPr sz="1000"/>
            </a:lvl4pPr>
            <a:lvl5pPr>
              <a:defRPr sz="1000"/>
            </a:lvl5pPr>
          </a:lstStyle>
          <a:p>
            <a:pPr lvl="0"/>
            <a:r>
              <a:rPr lang="pl-PL" dirty="0"/>
              <a:t>Imię i nazwisko</a:t>
            </a:r>
          </a:p>
        </p:txBody>
      </p:sp>
      <p:sp>
        <p:nvSpPr>
          <p:cNvPr id="34" name="Symbol zastępczy tekstu 3"/>
          <p:cNvSpPr>
            <a:spLocks noGrp="1"/>
          </p:cNvSpPr>
          <p:nvPr>
            <p:ph type="body" sz="quarter" idx="21" hasCustomPrompt="1"/>
          </p:nvPr>
        </p:nvSpPr>
        <p:spPr>
          <a:xfrm>
            <a:off x="5808663" y="2202169"/>
            <a:ext cx="2424112" cy="507000"/>
          </a:xfrm>
        </p:spPr>
        <p:txBody>
          <a:bodyPr>
            <a:noAutofit/>
          </a:bodyPr>
          <a:lstStyle>
            <a:lvl1pPr>
              <a:defRPr sz="1000" b="0">
                <a:solidFill>
                  <a:srgbClr val="9D9D9D"/>
                </a:solidFill>
              </a:defRPr>
            </a:lvl1pPr>
            <a:lvl2pPr>
              <a:defRPr sz="1000"/>
            </a:lvl2pPr>
            <a:lvl3pPr>
              <a:defRPr sz="1000"/>
            </a:lvl3pPr>
            <a:lvl4pPr>
              <a:defRPr sz="1000"/>
            </a:lvl4pPr>
            <a:lvl5pPr>
              <a:defRPr sz="1000"/>
            </a:lvl5pPr>
          </a:lstStyle>
          <a:p>
            <a:pPr lvl="0"/>
            <a:r>
              <a:rPr lang="pl-PL" dirty="0"/>
              <a:t>Stanowisko</a:t>
            </a:r>
          </a:p>
        </p:txBody>
      </p:sp>
      <p:sp>
        <p:nvSpPr>
          <p:cNvPr id="35" name="Symbol zastępczy tekstu 3"/>
          <p:cNvSpPr>
            <a:spLocks noGrp="1"/>
          </p:cNvSpPr>
          <p:nvPr>
            <p:ph type="body" sz="quarter" idx="22" hasCustomPrompt="1"/>
          </p:nvPr>
        </p:nvSpPr>
        <p:spPr>
          <a:xfrm>
            <a:off x="5808663" y="2709169"/>
            <a:ext cx="2424112" cy="242887"/>
          </a:xfrm>
        </p:spPr>
        <p:txBody>
          <a:bodyPr>
            <a:noAutofit/>
          </a:bodyPr>
          <a:lstStyle>
            <a:lvl1pPr>
              <a:defRPr sz="1000" b="0">
                <a:solidFill>
                  <a:schemeClr val="tx1"/>
                </a:solidFill>
              </a:defRPr>
            </a:lvl1pPr>
            <a:lvl2pPr>
              <a:defRPr sz="1000"/>
            </a:lvl2pPr>
            <a:lvl3pPr>
              <a:defRPr sz="1000"/>
            </a:lvl3pPr>
            <a:lvl4pPr>
              <a:defRPr sz="1000"/>
            </a:lvl4pPr>
            <a:lvl5pPr>
              <a:defRPr sz="1000"/>
            </a:lvl5pPr>
          </a:lstStyle>
          <a:p>
            <a:pPr lvl="0"/>
            <a:r>
              <a:rPr lang="pl-PL" dirty="0"/>
              <a:t>Zespół</a:t>
            </a:r>
          </a:p>
        </p:txBody>
      </p:sp>
      <p:sp>
        <p:nvSpPr>
          <p:cNvPr id="36" name="Symbol zastępczy tekstu 3"/>
          <p:cNvSpPr>
            <a:spLocks noGrp="1"/>
          </p:cNvSpPr>
          <p:nvPr>
            <p:ph type="body" sz="quarter" idx="23" hasCustomPrompt="1"/>
          </p:nvPr>
        </p:nvSpPr>
        <p:spPr>
          <a:xfrm>
            <a:off x="5808663" y="3238290"/>
            <a:ext cx="2424112" cy="242887"/>
          </a:xfrm>
        </p:spPr>
        <p:txBody>
          <a:bodyPr>
            <a:noAutofit/>
          </a:bodyPr>
          <a:lstStyle>
            <a:lvl1pPr>
              <a:defRPr sz="1000" b="0">
                <a:solidFill>
                  <a:srgbClr val="EA5B0C"/>
                </a:solidFill>
              </a:defRPr>
            </a:lvl1pPr>
            <a:lvl2pPr>
              <a:defRPr sz="1000"/>
            </a:lvl2pPr>
            <a:lvl3pPr>
              <a:defRPr sz="1000"/>
            </a:lvl3pPr>
            <a:lvl4pPr>
              <a:defRPr sz="1000"/>
            </a:lvl4pPr>
            <a:lvl5pPr>
              <a:defRPr sz="1000"/>
            </a:lvl5pPr>
          </a:lstStyle>
          <a:p>
            <a:pPr lvl="0"/>
            <a:r>
              <a:rPr lang="pl-PL" dirty="0"/>
              <a:t>E-mail</a:t>
            </a:r>
          </a:p>
        </p:txBody>
      </p:sp>
      <p:sp>
        <p:nvSpPr>
          <p:cNvPr id="37" name="Symbol zastępczy tekstu 3"/>
          <p:cNvSpPr>
            <a:spLocks noGrp="1"/>
          </p:cNvSpPr>
          <p:nvPr>
            <p:ph type="body" sz="quarter" idx="24" hasCustomPrompt="1"/>
          </p:nvPr>
        </p:nvSpPr>
        <p:spPr>
          <a:xfrm>
            <a:off x="9767888" y="2033588"/>
            <a:ext cx="2424112" cy="242887"/>
          </a:xfrm>
        </p:spPr>
        <p:txBody>
          <a:bodyPr>
            <a:noAutofit/>
          </a:bodyPr>
          <a:lstStyle>
            <a:lvl1pPr>
              <a:defRPr sz="1000" b="1"/>
            </a:lvl1pPr>
            <a:lvl2pPr>
              <a:defRPr sz="1000"/>
            </a:lvl2pPr>
            <a:lvl3pPr>
              <a:defRPr sz="1000"/>
            </a:lvl3pPr>
            <a:lvl4pPr>
              <a:defRPr sz="1000"/>
            </a:lvl4pPr>
            <a:lvl5pPr>
              <a:defRPr sz="1000"/>
            </a:lvl5pPr>
          </a:lstStyle>
          <a:p>
            <a:pPr lvl="0"/>
            <a:r>
              <a:rPr lang="pl-PL" dirty="0"/>
              <a:t>Imię i nazwisko</a:t>
            </a:r>
          </a:p>
        </p:txBody>
      </p:sp>
      <p:sp>
        <p:nvSpPr>
          <p:cNvPr id="38" name="Symbol zastępczy tekstu 3"/>
          <p:cNvSpPr>
            <a:spLocks noGrp="1"/>
          </p:cNvSpPr>
          <p:nvPr>
            <p:ph type="body" sz="quarter" idx="25" hasCustomPrompt="1"/>
          </p:nvPr>
        </p:nvSpPr>
        <p:spPr>
          <a:xfrm>
            <a:off x="9767888" y="2202169"/>
            <a:ext cx="2424112" cy="507000"/>
          </a:xfrm>
        </p:spPr>
        <p:txBody>
          <a:bodyPr>
            <a:noAutofit/>
          </a:bodyPr>
          <a:lstStyle>
            <a:lvl1pPr>
              <a:defRPr sz="1000" b="0">
                <a:solidFill>
                  <a:srgbClr val="9D9D9D"/>
                </a:solidFill>
              </a:defRPr>
            </a:lvl1pPr>
            <a:lvl2pPr>
              <a:defRPr sz="1000"/>
            </a:lvl2pPr>
            <a:lvl3pPr>
              <a:defRPr sz="1000"/>
            </a:lvl3pPr>
            <a:lvl4pPr>
              <a:defRPr sz="1000"/>
            </a:lvl4pPr>
            <a:lvl5pPr>
              <a:defRPr sz="1000"/>
            </a:lvl5pPr>
          </a:lstStyle>
          <a:p>
            <a:pPr lvl="0"/>
            <a:r>
              <a:rPr lang="pl-PL" dirty="0"/>
              <a:t>Stanowisko</a:t>
            </a:r>
          </a:p>
        </p:txBody>
      </p:sp>
      <p:sp>
        <p:nvSpPr>
          <p:cNvPr id="39" name="Symbol zastępczy tekstu 3"/>
          <p:cNvSpPr>
            <a:spLocks noGrp="1"/>
          </p:cNvSpPr>
          <p:nvPr>
            <p:ph type="body" sz="quarter" idx="26" hasCustomPrompt="1"/>
          </p:nvPr>
        </p:nvSpPr>
        <p:spPr>
          <a:xfrm>
            <a:off x="9767888" y="2709169"/>
            <a:ext cx="2424112" cy="242887"/>
          </a:xfrm>
        </p:spPr>
        <p:txBody>
          <a:bodyPr>
            <a:noAutofit/>
          </a:bodyPr>
          <a:lstStyle>
            <a:lvl1pPr>
              <a:defRPr sz="1000" b="0">
                <a:solidFill>
                  <a:schemeClr val="tx1"/>
                </a:solidFill>
              </a:defRPr>
            </a:lvl1pPr>
            <a:lvl2pPr>
              <a:defRPr sz="1000"/>
            </a:lvl2pPr>
            <a:lvl3pPr>
              <a:defRPr sz="1000"/>
            </a:lvl3pPr>
            <a:lvl4pPr>
              <a:defRPr sz="1000"/>
            </a:lvl4pPr>
            <a:lvl5pPr>
              <a:defRPr sz="1000"/>
            </a:lvl5pPr>
          </a:lstStyle>
          <a:p>
            <a:pPr lvl="0"/>
            <a:r>
              <a:rPr lang="pl-PL" dirty="0"/>
              <a:t>Zespół</a:t>
            </a:r>
          </a:p>
        </p:txBody>
      </p:sp>
      <p:sp>
        <p:nvSpPr>
          <p:cNvPr id="40" name="Symbol zastępczy tekstu 3"/>
          <p:cNvSpPr>
            <a:spLocks noGrp="1"/>
          </p:cNvSpPr>
          <p:nvPr>
            <p:ph type="body" sz="quarter" idx="27" hasCustomPrompt="1"/>
          </p:nvPr>
        </p:nvSpPr>
        <p:spPr>
          <a:xfrm>
            <a:off x="9767888" y="3238290"/>
            <a:ext cx="2424112" cy="242887"/>
          </a:xfrm>
        </p:spPr>
        <p:txBody>
          <a:bodyPr>
            <a:noAutofit/>
          </a:bodyPr>
          <a:lstStyle>
            <a:lvl1pPr>
              <a:defRPr sz="1000" b="0">
                <a:solidFill>
                  <a:srgbClr val="EA5B0C"/>
                </a:solidFill>
              </a:defRPr>
            </a:lvl1pPr>
            <a:lvl2pPr>
              <a:defRPr sz="1000"/>
            </a:lvl2pPr>
            <a:lvl3pPr>
              <a:defRPr sz="1000"/>
            </a:lvl3pPr>
            <a:lvl4pPr>
              <a:defRPr sz="1000"/>
            </a:lvl4pPr>
            <a:lvl5pPr>
              <a:defRPr sz="1000"/>
            </a:lvl5pPr>
          </a:lstStyle>
          <a:p>
            <a:pPr lvl="0"/>
            <a:r>
              <a:rPr lang="pl-PL" dirty="0"/>
              <a:t>E-mail</a:t>
            </a:r>
          </a:p>
        </p:txBody>
      </p:sp>
      <p:sp>
        <p:nvSpPr>
          <p:cNvPr id="41" name="Symbol zastępczy tekstu 3"/>
          <p:cNvSpPr>
            <a:spLocks noGrp="1"/>
          </p:cNvSpPr>
          <p:nvPr>
            <p:ph type="body" sz="quarter" idx="28" hasCustomPrompt="1"/>
          </p:nvPr>
        </p:nvSpPr>
        <p:spPr>
          <a:xfrm>
            <a:off x="1853843" y="3875188"/>
            <a:ext cx="2424112" cy="242887"/>
          </a:xfrm>
        </p:spPr>
        <p:txBody>
          <a:bodyPr>
            <a:noAutofit/>
          </a:bodyPr>
          <a:lstStyle>
            <a:lvl1pPr>
              <a:defRPr sz="1000" b="1"/>
            </a:lvl1pPr>
            <a:lvl2pPr>
              <a:defRPr sz="1000"/>
            </a:lvl2pPr>
            <a:lvl3pPr>
              <a:defRPr sz="1000"/>
            </a:lvl3pPr>
            <a:lvl4pPr>
              <a:defRPr sz="1000"/>
            </a:lvl4pPr>
            <a:lvl5pPr>
              <a:defRPr sz="1000"/>
            </a:lvl5pPr>
          </a:lstStyle>
          <a:p>
            <a:pPr lvl="0"/>
            <a:r>
              <a:rPr lang="pl-PL" dirty="0"/>
              <a:t>Imię i nazwisko</a:t>
            </a:r>
          </a:p>
        </p:txBody>
      </p:sp>
      <p:sp>
        <p:nvSpPr>
          <p:cNvPr id="42" name="Symbol zastępczy tekstu 3"/>
          <p:cNvSpPr>
            <a:spLocks noGrp="1"/>
          </p:cNvSpPr>
          <p:nvPr>
            <p:ph type="body" sz="quarter" idx="29" hasCustomPrompt="1"/>
          </p:nvPr>
        </p:nvSpPr>
        <p:spPr>
          <a:xfrm>
            <a:off x="1853843" y="4043769"/>
            <a:ext cx="2424112" cy="507000"/>
          </a:xfrm>
        </p:spPr>
        <p:txBody>
          <a:bodyPr>
            <a:noAutofit/>
          </a:bodyPr>
          <a:lstStyle>
            <a:lvl1pPr>
              <a:defRPr sz="1000" b="0">
                <a:solidFill>
                  <a:srgbClr val="9D9D9D"/>
                </a:solidFill>
              </a:defRPr>
            </a:lvl1pPr>
            <a:lvl2pPr>
              <a:defRPr sz="1000"/>
            </a:lvl2pPr>
            <a:lvl3pPr>
              <a:defRPr sz="1000"/>
            </a:lvl3pPr>
            <a:lvl4pPr>
              <a:defRPr sz="1000"/>
            </a:lvl4pPr>
            <a:lvl5pPr>
              <a:defRPr sz="1000"/>
            </a:lvl5pPr>
          </a:lstStyle>
          <a:p>
            <a:pPr lvl="0"/>
            <a:r>
              <a:rPr lang="pl-PL" dirty="0"/>
              <a:t>Stanowisko</a:t>
            </a:r>
          </a:p>
        </p:txBody>
      </p:sp>
      <p:sp>
        <p:nvSpPr>
          <p:cNvPr id="43" name="Symbol zastępczy tekstu 3"/>
          <p:cNvSpPr>
            <a:spLocks noGrp="1"/>
          </p:cNvSpPr>
          <p:nvPr>
            <p:ph type="body" sz="quarter" idx="30" hasCustomPrompt="1"/>
          </p:nvPr>
        </p:nvSpPr>
        <p:spPr>
          <a:xfrm>
            <a:off x="1853843" y="4550769"/>
            <a:ext cx="2424112" cy="242887"/>
          </a:xfrm>
        </p:spPr>
        <p:txBody>
          <a:bodyPr>
            <a:noAutofit/>
          </a:bodyPr>
          <a:lstStyle>
            <a:lvl1pPr>
              <a:defRPr sz="1000" b="0">
                <a:solidFill>
                  <a:schemeClr val="tx1"/>
                </a:solidFill>
              </a:defRPr>
            </a:lvl1pPr>
            <a:lvl2pPr>
              <a:defRPr sz="1000"/>
            </a:lvl2pPr>
            <a:lvl3pPr>
              <a:defRPr sz="1000"/>
            </a:lvl3pPr>
            <a:lvl4pPr>
              <a:defRPr sz="1000"/>
            </a:lvl4pPr>
            <a:lvl5pPr>
              <a:defRPr sz="1000"/>
            </a:lvl5pPr>
          </a:lstStyle>
          <a:p>
            <a:pPr lvl="0"/>
            <a:r>
              <a:rPr lang="pl-PL" dirty="0"/>
              <a:t>Zespół</a:t>
            </a:r>
          </a:p>
        </p:txBody>
      </p:sp>
      <p:sp>
        <p:nvSpPr>
          <p:cNvPr id="44" name="Symbol zastępczy tekstu 3"/>
          <p:cNvSpPr>
            <a:spLocks noGrp="1"/>
          </p:cNvSpPr>
          <p:nvPr>
            <p:ph type="body" sz="quarter" idx="31" hasCustomPrompt="1"/>
          </p:nvPr>
        </p:nvSpPr>
        <p:spPr>
          <a:xfrm>
            <a:off x="1853843" y="5079890"/>
            <a:ext cx="2424112" cy="242887"/>
          </a:xfrm>
        </p:spPr>
        <p:txBody>
          <a:bodyPr>
            <a:noAutofit/>
          </a:bodyPr>
          <a:lstStyle>
            <a:lvl1pPr>
              <a:defRPr sz="1000" b="0">
                <a:solidFill>
                  <a:srgbClr val="EA5B0C"/>
                </a:solidFill>
              </a:defRPr>
            </a:lvl1pPr>
            <a:lvl2pPr>
              <a:defRPr sz="1000"/>
            </a:lvl2pPr>
            <a:lvl3pPr>
              <a:defRPr sz="1000"/>
            </a:lvl3pPr>
            <a:lvl4pPr>
              <a:defRPr sz="1000"/>
            </a:lvl4pPr>
            <a:lvl5pPr>
              <a:defRPr sz="1000"/>
            </a:lvl5pPr>
          </a:lstStyle>
          <a:p>
            <a:pPr lvl="0"/>
            <a:r>
              <a:rPr lang="pl-PL" dirty="0"/>
              <a:t>E-mail</a:t>
            </a:r>
          </a:p>
        </p:txBody>
      </p:sp>
      <p:sp>
        <p:nvSpPr>
          <p:cNvPr id="45" name="Symbol zastępczy tekstu 3"/>
          <p:cNvSpPr>
            <a:spLocks noGrp="1"/>
          </p:cNvSpPr>
          <p:nvPr>
            <p:ph type="body" sz="quarter" idx="32" hasCustomPrompt="1"/>
          </p:nvPr>
        </p:nvSpPr>
        <p:spPr>
          <a:xfrm>
            <a:off x="5808663" y="3875188"/>
            <a:ext cx="2424112" cy="242887"/>
          </a:xfrm>
        </p:spPr>
        <p:txBody>
          <a:bodyPr>
            <a:noAutofit/>
          </a:bodyPr>
          <a:lstStyle>
            <a:lvl1pPr>
              <a:defRPr sz="1000" b="1"/>
            </a:lvl1pPr>
            <a:lvl2pPr>
              <a:defRPr sz="1000"/>
            </a:lvl2pPr>
            <a:lvl3pPr>
              <a:defRPr sz="1000"/>
            </a:lvl3pPr>
            <a:lvl4pPr>
              <a:defRPr sz="1000"/>
            </a:lvl4pPr>
            <a:lvl5pPr>
              <a:defRPr sz="1000"/>
            </a:lvl5pPr>
          </a:lstStyle>
          <a:p>
            <a:pPr lvl="0"/>
            <a:r>
              <a:rPr lang="pl-PL" dirty="0"/>
              <a:t>Imię i nazwisko</a:t>
            </a:r>
          </a:p>
        </p:txBody>
      </p:sp>
      <p:sp>
        <p:nvSpPr>
          <p:cNvPr id="46" name="Symbol zastępczy tekstu 3"/>
          <p:cNvSpPr>
            <a:spLocks noGrp="1"/>
          </p:cNvSpPr>
          <p:nvPr>
            <p:ph type="body" sz="quarter" idx="33" hasCustomPrompt="1"/>
          </p:nvPr>
        </p:nvSpPr>
        <p:spPr>
          <a:xfrm>
            <a:off x="5808663" y="4043769"/>
            <a:ext cx="2424112" cy="507000"/>
          </a:xfrm>
        </p:spPr>
        <p:txBody>
          <a:bodyPr>
            <a:noAutofit/>
          </a:bodyPr>
          <a:lstStyle>
            <a:lvl1pPr>
              <a:defRPr sz="1000" b="0">
                <a:solidFill>
                  <a:srgbClr val="9D9D9D"/>
                </a:solidFill>
              </a:defRPr>
            </a:lvl1pPr>
            <a:lvl2pPr>
              <a:defRPr sz="1000"/>
            </a:lvl2pPr>
            <a:lvl3pPr>
              <a:defRPr sz="1000"/>
            </a:lvl3pPr>
            <a:lvl4pPr>
              <a:defRPr sz="1000"/>
            </a:lvl4pPr>
            <a:lvl5pPr>
              <a:defRPr sz="1000"/>
            </a:lvl5pPr>
          </a:lstStyle>
          <a:p>
            <a:pPr lvl="0"/>
            <a:r>
              <a:rPr lang="pl-PL" dirty="0"/>
              <a:t>Stanowisko</a:t>
            </a:r>
          </a:p>
        </p:txBody>
      </p:sp>
      <p:sp>
        <p:nvSpPr>
          <p:cNvPr id="47" name="Symbol zastępczy tekstu 3"/>
          <p:cNvSpPr>
            <a:spLocks noGrp="1"/>
          </p:cNvSpPr>
          <p:nvPr>
            <p:ph type="body" sz="quarter" idx="34" hasCustomPrompt="1"/>
          </p:nvPr>
        </p:nvSpPr>
        <p:spPr>
          <a:xfrm>
            <a:off x="5808663" y="4550769"/>
            <a:ext cx="2424112" cy="242887"/>
          </a:xfrm>
        </p:spPr>
        <p:txBody>
          <a:bodyPr>
            <a:noAutofit/>
          </a:bodyPr>
          <a:lstStyle>
            <a:lvl1pPr>
              <a:defRPr sz="1000" b="0">
                <a:solidFill>
                  <a:schemeClr val="tx1"/>
                </a:solidFill>
              </a:defRPr>
            </a:lvl1pPr>
            <a:lvl2pPr>
              <a:defRPr sz="1000"/>
            </a:lvl2pPr>
            <a:lvl3pPr>
              <a:defRPr sz="1000"/>
            </a:lvl3pPr>
            <a:lvl4pPr>
              <a:defRPr sz="1000"/>
            </a:lvl4pPr>
            <a:lvl5pPr>
              <a:defRPr sz="1000"/>
            </a:lvl5pPr>
          </a:lstStyle>
          <a:p>
            <a:pPr lvl="0"/>
            <a:r>
              <a:rPr lang="pl-PL" dirty="0"/>
              <a:t>Zespół</a:t>
            </a:r>
          </a:p>
        </p:txBody>
      </p:sp>
      <p:sp>
        <p:nvSpPr>
          <p:cNvPr id="48" name="Symbol zastępczy tekstu 3"/>
          <p:cNvSpPr>
            <a:spLocks noGrp="1"/>
          </p:cNvSpPr>
          <p:nvPr>
            <p:ph type="body" sz="quarter" idx="35" hasCustomPrompt="1"/>
          </p:nvPr>
        </p:nvSpPr>
        <p:spPr>
          <a:xfrm>
            <a:off x="5808663" y="5079890"/>
            <a:ext cx="2424112" cy="242887"/>
          </a:xfrm>
        </p:spPr>
        <p:txBody>
          <a:bodyPr>
            <a:noAutofit/>
          </a:bodyPr>
          <a:lstStyle>
            <a:lvl1pPr>
              <a:defRPr sz="1000" b="0">
                <a:solidFill>
                  <a:srgbClr val="EA5B0C"/>
                </a:solidFill>
              </a:defRPr>
            </a:lvl1pPr>
            <a:lvl2pPr>
              <a:defRPr sz="1000"/>
            </a:lvl2pPr>
            <a:lvl3pPr>
              <a:defRPr sz="1000"/>
            </a:lvl3pPr>
            <a:lvl4pPr>
              <a:defRPr sz="1000"/>
            </a:lvl4pPr>
            <a:lvl5pPr>
              <a:defRPr sz="1000"/>
            </a:lvl5pPr>
          </a:lstStyle>
          <a:p>
            <a:pPr lvl="0"/>
            <a:r>
              <a:rPr lang="pl-PL" dirty="0"/>
              <a:t>E-mail</a:t>
            </a:r>
          </a:p>
        </p:txBody>
      </p:sp>
      <p:sp>
        <p:nvSpPr>
          <p:cNvPr id="49" name="Symbol zastępczy tekstu 3"/>
          <p:cNvSpPr>
            <a:spLocks noGrp="1"/>
          </p:cNvSpPr>
          <p:nvPr>
            <p:ph type="body" sz="quarter" idx="36" hasCustomPrompt="1"/>
          </p:nvPr>
        </p:nvSpPr>
        <p:spPr>
          <a:xfrm>
            <a:off x="9767888" y="3875188"/>
            <a:ext cx="2424112" cy="242887"/>
          </a:xfrm>
        </p:spPr>
        <p:txBody>
          <a:bodyPr>
            <a:noAutofit/>
          </a:bodyPr>
          <a:lstStyle>
            <a:lvl1pPr>
              <a:defRPr sz="1000" b="1"/>
            </a:lvl1pPr>
            <a:lvl2pPr>
              <a:defRPr sz="1000"/>
            </a:lvl2pPr>
            <a:lvl3pPr>
              <a:defRPr sz="1000"/>
            </a:lvl3pPr>
            <a:lvl4pPr>
              <a:defRPr sz="1000"/>
            </a:lvl4pPr>
            <a:lvl5pPr>
              <a:defRPr sz="1000"/>
            </a:lvl5pPr>
          </a:lstStyle>
          <a:p>
            <a:pPr lvl="0"/>
            <a:r>
              <a:rPr lang="pl-PL" dirty="0"/>
              <a:t>Imię i nazwisko</a:t>
            </a:r>
          </a:p>
        </p:txBody>
      </p:sp>
      <p:sp>
        <p:nvSpPr>
          <p:cNvPr id="50" name="Symbol zastępczy tekstu 3"/>
          <p:cNvSpPr>
            <a:spLocks noGrp="1"/>
          </p:cNvSpPr>
          <p:nvPr>
            <p:ph type="body" sz="quarter" idx="37" hasCustomPrompt="1"/>
          </p:nvPr>
        </p:nvSpPr>
        <p:spPr>
          <a:xfrm>
            <a:off x="9767888" y="4043769"/>
            <a:ext cx="2424112" cy="507000"/>
          </a:xfrm>
        </p:spPr>
        <p:txBody>
          <a:bodyPr>
            <a:noAutofit/>
          </a:bodyPr>
          <a:lstStyle>
            <a:lvl1pPr>
              <a:defRPr sz="1000" b="0">
                <a:solidFill>
                  <a:srgbClr val="9D9D9D"/>
                </a:solidFill>
              </a:defRPr>
            </a:lvl1pPr>
            <a:lvl2pPr>
              <a:defRPr sz="1000"/>
            </a:lvl2pPr>
            <a:lvl3pPr>
              <a:defRPr sz="1000"/>
            </a:lvl3pPr>
            <a:lvl4pPr>
              <a:defRPr sz="1000"/>
            </a:lvl4pPr>
            <a:lvl5pPr>
              <a:defRPr sz="1000"/>
            </a:lvl5pPr>
          </a:lstStyle>
          <a:p>
            <a:pPr lvl="0"/>
            <a:r>
              <a:rPr lang="pl-PL" dirty="0"/>
              <a:t>Stanowisko</a:t>
            </a:r>
          </a:p>
        </p:txBody>
      </p:sp>
      <p:sp>
        <p:nvSpPr>
          <p:cNvPr id="51" name="Symbol zastępczy tekstu 3"/>
          <p:cNvSpPr>
            <a:spLocks noGrp="1"/>
          </p:cNvSpPr>
          <p:nvPr>
            <p:ph type="body" sz="quarter" idx="38" hasCustomPrompt="1"/>
          </p:nvPr>
        </p:nvSpPr>
        <p:spPr>
          <a:xfrm>
            <a:off x="9767888" y="4550769"/>
            <a:ext cx="2424112" cy="242887"/>
          </a:xfrm>
        </p:spPr>
        <p:txBody>
          <a:bodyPr>
            <a:noAutofit/>
          </a:bodyPr>
          <a:lstStyle>
            <a:lvl1pPr>
              <a:defRPr sz="1000" b="0">
                <a:solidFill>
                  <a:schemeClr val="tx1"/>
                </a:solidFill>
              </a:defRPr>
            </a:lvl1pPr>
            <a:lvl2pPr>
              <a:defRPr sz="1000"/>
            </a:lvl2pPr>
            <a:lvl3pPr>
              <a:defRPr sz="1000"/>
            </a:lvl3pPr>
            <a:lvl4pPr>
              <a:defRPr sz="1000"/>
            </a:lvl4pPr>
            <a:lvl5pPr>
              <a:defRPr sz="1000"/>
            </a:lvl5pPr>
          </a:lstStyle>
          <a:p>
            <a:pPr lvl="0"/>
            <a:r>
              <a:rPr lang="pl-PL" dirty="0"/>
              <a:t>Zespół</a:t>
            </a:r>
          </a:p>
        </p:txBody>
      </p:sp>
      <p:sp>
        <p:nvSpPr>
          <p:cNvPr id="52" name="Symbol zastępczy tekstu 3"/>
          <p:cNvSpPr>
            <a:spLocks noGrp="1"/>
          </p:cNvSpPr>
          <p:nvPr>
            <p:ph type="body" sz="quarter" idx="39" hasCustomPrompt="1"/>
          </p:nvPr>
        </p:nvSpPr>
        <p:spPr>
          <a:xfrm>
            <a:off x="9767888" y="5079890"/>
            <a:ext cx="2424112" cy="242887"/>
          </a:xfrm>
        </p:spPr>
        <p:txBody>
          <a:bodyPr>
            <a:noAutofit/>
          </a:bodyPr>
          <a:lstStyle>
            <a:lvl1pPr>
              <a:defRPr sz="1000" b="0">
                <a:solidFill>
                  <a:srgbClr val="EA5B0C"/>
                </a:solidFill>
              </a:defRPr>
            </a:lvl1pPr>
            <a:lvl2pPr>
              <a:defRPr sz="1000"/>
            </a:lvl2pPr>
            <a:lvl3pPr>
              <a:defRPr sz="1000"/>
            </a:lvl3pPr>
            <a:lvl4pPr>
              <a:defRPr sz="1000"/>
            </a:lvl4pPr>
            <a:lvl5pPr>
              <a:defRPr sz="1000"/>
            </a:lvl5pPr>
          </a:lstStyle>
          <a:p>
            <a:pPr lvl="0"/>
            <a:r>
              <a:rPr lang="pl-PL" dirty="0"/>
              <a:t>E-mail</a:t>
            </a:r>
          </a:p>
        </p:txBody>
      </p:sp>
    </p:spTree>
    <p:extLst>
      <p:ext uri="{BB962C8B-B14F-4D97-AF65-F5344CB8AC3E}">
        <p14:creationId xmlns:p14="http://schemas.microsoft.com/office/powerpoint/2010/main" val="353231475"/>
      </p:ext>
    </p:extLst>
  </p:cSld>
  <p:clrMapOvr>
    <a:masterClrMapping/>
  </p:clrMapOvr>
  <p:extLst>
    <p:ext uri="{DCECCB84-F9BA-43D5-87BE-67443E8EF086}">
      <p15:sldGuideLst xmlns:p15="http://schemas.microsoft.com/office/powerpoint/2012/main">
        <p15:guide id="1" orient="horz" pos="300">
          <p15:clr>
            <a:srgbClr val="FBAE40"/>
          </p15:clr>
        </p15:guide>
        <p15:guide id="2" pos="3659">
          <p15:clr>
            <a:srgbClr val="FBAE40"/>
          </p15:clr>
        </p15:guide>
        <p15:guide id="3" pos="1391">
          <p15:clr>
            <a:srgbClr val="FBAE40"/>
          </p15:clr>
        </p15:guide>
        <p15:guide id="4" orient="horz" pos="527">
          <p15:clr>
            <a:srgbClr val="FBAE40"/>
          </p15:clr>
        </p15:guide>
        <p15:guide id="5" pos="6153">
          <p15:clr>
            <a:srgbClr val="FBAE40"/>
          </p15:clr>
        </p15:guide>
        <p15:guide id="6" orient="horz" pos="1275">
          <p15:clr>
            <a:srgbClr val="FBAE40"/>
          </p15:clr>
        </p15:guide>
        <p15:guide id="7" orient="horz" pos="3929">
          <p15:clr>
            <a:srgbClr val="FBAE40"/>
          </p15:clr>
        </p15:guide>
        <p15:guide id="8" pos="25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ta prawna">
    <p:spTree>
      <p:nvGrpSpPr>
        <p:cNvPr id="1" name=""/>
        <p:cNvGrpSpPr/>
        <p:nvPr/>
      </p:nvGrpSpPr>
      <p:grpSpPr>
        <a:xfrm>
          <a:off x="0" y="0"/>
          <a:ext cx="0" cy="0"/>
          <a:chOff x="0" y="0"/>
          <a:chExt cx="0" cy="0"/>
        </a:xfrm>
      </p:grpSpPr>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a:off x="2208213" y="1121707"/>
            <a:ext cx="9600582"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cxnSp>
        <p:nvCxnSpPr>
          <p:cNvPr id="13" name="Łącznik prosty 12">
            <a:extLst>
              <a:ext uri="{FF2B5EF4-FFF2-40B4-BE49-F238E27FC236}">
                <a16:creationId xmlns:a16="http://schemas.microsoft.com/office/drawing/2014/main" id="{33CE781C-8CDC-AA40-AF7B-0845A34DBA70}"/>
              </a:ext>
            </a:extLst>
          </p:cNvPr>
          <p:cNvCxnSpPr>
            <a:cxnSpLocks/>
          </p:cNvCxnSpPr>
          <p:nvPr userDrawn="1"/>
        </p:nvCxnSpPr>
        <p:spPr>
          <a:xfrm>
            <a:off x="407988" y="5964518"/>
            <a:ext cx="114008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pole tekstowe 15"/>
          <p:cNvSpPr txBox="1"/>
          <p:nvPr userDrawn="1"/>
        </p:nvSpPr>
        <p:spPr>
          <a:xfrm>
            <a:off x="2208213" y="1134736"/>
            <a:ext cx="9575799" cy="2364045"/>
          </a:xfrm>
          <a:prstGeom prst="rect">
            <a:avLst/>
          </a:prstGeom>
          <a:noFill/>
        </p:spPr>
        <p:txBody>
          <a:bodyPr wrap="square" rtlCol="0">
            <a:spAutoFit/>
          </a:bodyPr>
          <a:lstStyle/>
          <a:p>
            <a:pPr algn="just">
              <a:lnSpc>
                <a:spcPct val="120000"/>
              </a:lnSpc>
              <a:spcBef>
                <a:spcPts val="300"/>
              </a:spcBef>
              <a:spcAft>
                <a:spcPts val="600"/>
              </a:spcAft>
            </a:pPr>
            <a:r>
              <a:rPr lang="pl-PL" sz="1400" dirty="0">
                <a:latin typeface="Verdana" panose="020B0604030504040204" pitchFamily="34" charset="0"/>
                <a:ea typeface="Verdana" panose="020B0604030504040204" pitchFamily="34" charset="0"/>
              </a:rPr>
              <a:t>Wszelkie informacje zawarte w niniejszej prezentacji są dostępne nieodpłatnie. Publikacja nie ma charakteru reklamowego i służy wyłącznie celom informacyjnym. Żadnej z informacji zawartych w niniejszym materiale nie należy traktować jako porady prawnej ani oferty handlowej, w tym w rozumieniu art. 66 § 1 Kodeksu cywilnego. </a:t>
            </a:r>
          </a:p>
          <a:p>
            <a:pPr algn="just">
              <a:lnSpc>
                <a:spcPct val="120000"/>
              </a:lnSpc>
              <a:spcBef>
                <a:spcPts val="300"/>
              </a:spcBef>
              <a:spcAft>
                <a:spcPts val="600"/>
              </a:spcAft>
            </a:pPr>
            <a:endParaRPr lang="pl-PL" sz="1400" dirty="0">
              <a:latin typeface="Verdana" panose="020B0604030504040204" pitchFamily="34" charset="0"/>
              <a:ea typeface="Verdana" panose="020B0604030504040204" pitchFamily="34" charset="0"/>
            </a:endParaRPr>
          </a:p>
          <a:p>
            <a:pPr algn="just">
              <a:lnSpc>
                <a:spcPct val="120000"/>
              </a:lnSpc>
              <a:spcBef>
                <a:spcPts val="300"/>
              </a:spcBef>
              <a:spcAft>
                <a:spcPts val="600"/>
              </a:spcAft>
            </a:pPr>
            <a:r>
              <a:rPr lang="pl-PL" sz="1400" dirty="0">
                <a:latin typeface="Verdana" panose="020B0604030504040204" pitchFamily="34" charset="0"/>
                <a:ea typeface="Verdana" panose="020B0604030504040204" pitchFamily="34" charset="0"/>
              </a:rPr>
              <a:t>JDP DRAPAŁA &amp; PARTNERS Sp. j. niniejszym wyłącza swoją odpowiedzialność tytułem jakichkolwiek roszczeń, strat, żądań lub szkód wynikających lub związanych z korzystaniem z informacji, treści lub materiałów zawartych w prezentacji. </a:t>
            </a:r>
          </a:p>
        </p:txBody>
      </p:sp>
      <p:sp>
        <p:nvSpPr>
          <p:cNvPr id="17" name="pole tekstowe 16">
            <a:extLst>
              <a:ext uri="{FF2B5EF4-FFF2-40B4-BE49-F238E27FC236}">
                <a16:creationId xmlns:a16="http://schemas.microsoft.com/office/drawing/2014/main" id="{76B16F62-7AB7-9F42-B160-FF3415E426F0}"/>
              </a:ext>
            </a:extLst>
          </p:cNvPr>
          <p:cNvSpPr txBox="1"/>
          <p:nvPr userDrawn="1"/>
        </p:nvSpPr>
        <p:spPr>
          <a:xfrm>
            <a:off x="2208214" y="468378"/>
            <a:ext cx="9575798" cy="369332"/>
          </a:xfrm>
          <a:prstGeom prst="rect">
            <a:avLst/>
          </a:prstGeom>
          <a:noFill/>
        </p:spPr>
        <p:txBody>
          <a:bodyPr wrap="square" rtlCol="0">
            <a:spAutoFit/>
          </a:bodyPr>
          <a:lstStyle/>
          <a:p>
            <a:r>
              <a:rPr lang="pl-PL" b="1" dirty="0">
                <a:latin typeface="Verdana" panose="020B0604030504040204" pitchFamily="34" charset="0"/>
                <a:ea typeface="Verdana" panose="020B0604030504040204" pitchFamily="34" charset="0"/>
                <a:cs typeface="Helvetica Neue"/>
                <a:sym typeface="Helvetica Neue"/>
              </a:rPr>
              <a:t>Nota prawna</a:t>
            </a:r>
          </a:p>
        </p:txBody>
      </p:sp>
      <p:sp>
        <p:nvSpPr>
          <p:cNvPr id="18" name="Prostokąt 17">
            <a:extLst>
              <a:ext uri="{FF2B5EF4-FFF2-40B4-BE49-F238E27FC236}">
                <a16:creationId xmlns:a16="http://schemas.microsoft.com/office/drawing/2014/main" id="{FCD00B6D-F78E-0A47-9B56-7D63CC9CA3A0}"/>
              </a:ext>
            </a:extLst>
          </p:cNvPr>
          <p:cNvSpPr/>
          <p:nvPr userDrawn="1"/>
        </p:nvSpPr>
        <p:spPr>
          <a:xfrm>
            <a:off x="5276705" y="6058794"/>
            <a:ext cx="1638590" cy="784830"/>
          </a:xfrm>
          <a:prstGeom prst="rect">
            <a:avLst/>
          </a:prstGeom>
        </p:spPr>
        <p:txBody>
          <a:bodyPr wrap="none">
            <a:spAutoFit/>
          </a:bodyPr>
          <a:lstStyle/>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T : +48 22 246 00 30 </a:t>
            </a:r>
          </a:p>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F : +48 22 246 00 31 </a:t>
            </a:r>
          </a:p>
          <a:p>
            <a:pPr lvl="0">
              <a:lnSpc>
                <a:spcPct val="150000"/>
              </a:lnSpc>
            </a:pPr>
            <a:endParaRPr lang="pl-PL" sz="1000" dirty="0">
              <a:latin typeface="Verdana" panose="020B0604030504040204" pitchFamily="34" charset="0"/>
              <a:ea typeface="Verdana" panose="020B0604030504040204" pitchFamily="34" charset="0"/>
              <a:cs typeface="Helvetica Neue"/>
              <a:sym typeface="Helvetica Neue"/>
            </a:endParaRPr>
          </a:p>
        </p:txBody>
      </p:sp>
      <p:sp>
        <p:nvSpPr>
          <p:cNvPr id="19" name="Prostokąt 18">
            <a:extLst>
              <a:ext uri="{FF2B5EF4-FFF2-40B4-BE49-F238E27FC236}">
                <a16:creationId xmlns:a16="http://schemas.microsoft.com/office/drawing/2014/main" id="{A90B2707-E8C2-4048-BEE8-C60DE749A1C3}"/>
              </a:ext>
            </a:extLst>
          </p:cNvPr>
          <p:cNvSpPr/>
          <p:nvPr userDrawn="1"/>
        </p:nvSpPr>
        <p:spPr>
          <a:xfrm>
            <a:off x="310703" y="6058794"/>
            <a:ext cx="2762295" cy="553998"/>
          </a:xfrm>
          <a:prstGeom prst="rect">
            <a:avLst/>
          </a:prstGeom>
        </p:spPr>
        <p:txBody>
          <a:bodyPr wrap="none">
            <a:spAutoFit/>
          </a:bodyPr>
          <a:lstStyle/>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JDP DRAPAŁA &amp; PARTNERS Sp. j. </a:t>
            </a:r>
          </a:p>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ul. Bonifraterska 17, 00-203 Warszawa </a:t>
            </a:r>
          </a:p>
        </p:txBody>
      </p:sp>
      <p:sp>
        <p:nvSpPr>
          <p:cNvPr id="20" name="Prostokąt 19">
            <a:extLst>
              <a:ext uri="{FF2B5EF4-FFF2-40B4-BE49-F238E27FC236}">
                <a16:creationId xmlns:a16="http://schemas.microsoft.com/office/drawing/2014/main" id="{9970872E-028C-C540-A02E-9CD34EA19E03}"/>
              </a:ext>
            </a:extLst>
          </p:cNvPr>
          <p:cNvSpPr/>
          <p:nvPr userDrawn="1"/>
        </p:nvSpPr>
        <p:spPr>
          <a:xfrm>
            <a:off x="8665658" y="6092534"/>
            <a:ext cx="3526342" cy="784830"/>
          </a:xfrm>
          <a:prstGeom prst="rect">
            <a:avLst/>
          </a:prstGeom>
        </p:spPr>
        <p:txBody>
          <a:bodyPr wrap="square">
            <a:spAutoFit/>
          </a:bodyPr>
          <a:lstStyle/>
          <a:p>
            <a:pPr lvl="0">
              <a:lnSpc>
                <a:spcPct val="150000"/>
              </a:lnSpc>
            </a:pPr>
            <a:r>
              <a:rPr lang="pl-PL" sz="1000" dirty="0">
                <a:latin typeface="Verdana" panose="020B0604030504040204" pitchFamily="34" charset="0"/>
                <a:ea typeface="Verdana" panose="020B0604030504040204" pitchFamily="34" charset="0"/>
                <a:cs typeface="Helvetica Neue"/>
                <a:sym typeface="Helvetica Neue"/>
              </a:rPr>
              <a:t>Sąd Rejonowy dla m.st. Warszawy, XII Wydział Gospodarczy Krajowego Rejestru Sądowego</a:t>
            </a:r>
          </a:p>
          <a:p>
            <a:pPr lvl="0">
              <a:lnSpc>
                <a:spcPct val="150000"/>
              </a:lnSpc>
            </a:pPr>
            <a:endParaRPr lang="pl-PL" sz="1000" dirty="0">
              <a:latin typeface="Verdana" panose="020B0604030504040204" pitchFamily="34" charset="0"/>
              <a:ea typeface="Verdana" panose="020B0604030504040204" pitchFamily="34" charset="0"/>
              <a:cs typeface="Helvetica Neue"/>
              <a:sym typeface="Helvetica Neue"/>
            </a:endParaRPr>
          </a:p>
        </p:txBody>
      </p:sp>
    </p:spTree>
    <p:extLst>
      <p:ext uri="{BB962C8B-B14F-4D97-AF65-F5344CB8AC3E}">
        <p14:creationId xmlns:p14="http://schemas.microsoft.com/office/powerpoint/2010/main" val="13924113"/>
      </p:ext>
    </p:extLst>
  </p:cSld>
  <p:clrMapOvr>
    <a:masterClrMapping/>
  </p:clrMapOvr>
  <p:extLst>
    <p:ext uri="{DCECCB84-F9BA-43D5-87BE-67443E8EF086}">
      <p15:sldGuideLst xmlns:p15="http://schemas.microsoft.com/office/powerpoint/2012/main">
        <p15:guide id="1" orient="horz" pos="300">
          <p15:clr>
            <a:srgbClr val="FBAE40"/>
          </p15:clr>
        </p15:guide>
        <p15:guide id="2" pos="1980">
          <p15:clr>
            <a:srgbClr val="FBAE40"/>
          </p15:clr>
        </p15:guide>
        <p15:guide id="3" pos="1391">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25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ajd końcowy_czarny">
    <p:spTree>
      <p:nvGrpSpPr>
        <p:cNvPr id="1" name=""/>
        <p:cNvGrpSpPr/>
        <p:nvPr/>
      </p:nvGrpSpPr>
      <p:grpSpPr>
        <a:xfrm>
          <a:off x="0" y="0"/>
          <a:ext cx="0" cy="0"/>
          <a:chOff x="0" y="0"/>
          <a:chExt cx="0" cy="0"/>
        </a:xfrm>
      </p:grpSpPr>
      <p:sp>
        <p:nvSpPr>
          <p:cNvPr id="9" name="Prostokąt 8"/>
          <p:cNvSpPr/>
          <p:nvPr userDrawn="1"/>
        </p:nvSpPr>
        <p:spPr>
          <a:xfrm>
            <a:off x="0" y="493"/>
            <a:ext cx="12192000" cy="68575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10" name="pole tekstowe 9">
            <a:extLst>
              <a:ext uri="{FF2B5EF4-FFF2-40B4-BE49-F238E27FC236}">
                <a16:creationId xmlns:a16="http://schemas.microsoft.com/office/drawing/2014/main" id="{CB72BBEF-6843-354C-8692-269AF6214BC4}"/>
              </a:ext>
            </a:extLst>
          </p:cNvPr>
          <p:cNvSpPr txBox="1"/>
          <p:nvPr userDrawn="1"/>
        </p:nvSpPr>
        <p:spPr>
          <a:xfrm>
            <a:off x="9742562" y="6002972"/>
            <a:ext cx="1550872" cy="261610"/>
          </a:xfrm>
          <a:prstGeom prst="rect">
            <a:avLst/>
          </a:prstGeom>
          <a:noFill/>
        </p:spPr>
        <p:txBody>
          <a:bodyPr wrap="square" rtlCol="0">
            <a:spAutoFit/>
          </a:bodyPr>
          <a:lstStyle/>
          <a:p>
            <a:pPr algn="r"/>
            <a:r>
              <a:rPr lang="pl-PL" sz="1100" dirty="0" err="1">
                <a:solidFill>
                  <a:schemeClr val="bg1"/>
                </a:solidFill>
                <a:latin typeface="Verdana" panose="020B0604030504040204" pitchFamily="34" charset="0"/>
                <a:ea typeface="Verdana" panose="020B0604030504040204" pitchFamily="34" charset="0"/>
              </a:rPr>
              <a:t>jdp-law.pl</a:t>
            </a:r>
            <a:endParaRPr lang="pl-PL" sz="1100" dirty="0">
              <a:solidFill>
                <a:schemeClr val="bg1"/>
              </a:solidFill>
              <a:latin typeface="Verdana" panose="020B0604030504040204" pitchFamily="34" charset="0"/>
              <a:ea typeface="Verdana" panose="020B0604030504040204" pitchFamily="34" charset="0"/>
            </a:endParaRPr>
          </a:p>
        </p:txBody>
      </p:sp>
      <p:sp>
        <p:nvSpPr>
          <p:cNvPr id="11" name="Google Shape;59;p15">
            <a:extLst>
              <a:ext uri="{FF2B5EF4-FFF2-40B4-BE49-F238E27FC236}">
                <a16:creationId xmlns:a16="http://schemas.microsoft.com/office/drawing/2014/main" id="{EC5604E0-313E-BF4E-9CFC-4891B6FD9041}"/>
              </a:ext>
            </a:extLst>
          </p:cNvPr>
          <p:cNvSpPr txBox="1"/>
          <p:nvPr userDrawn="1"/>
        </p:nvSpPr>
        <p:spPr>
          <a:xfrm>
            <a:off x="2564588" y="5728771"/>
            <a:ext cx="4562198" cy="1106693"/>
          </a:xfrm>
          <a:prstGeom prst="rect">
            <a:avLst/>
          </a:prstGeom>
          <a:noFill/>
          <a:ln>
            <a:noFill/>
          </a:ln>
        </p:spPr>
        <p:txBody>
          <a:bodyPr spcFirstLastPara="1" wrap="square" lIns="19050" tIns="19050" rIns="19050" bIns="19050" anchor="t" anchorCtr="0">
            <a:noAutofit/>
          </a:bodyPr>
          <a:lstStyle/>
          <a:p>
            <a:pPr lvl="0">
              <a:lnSpc>
                <a:spcPct val="150000"/>
              </a:lnSpc>
              <a:buClr>
                <a:srgbClr val="FFFFFF"/>
              </a:buClr>
              <a:buSzPts val="6000"/>
            </a:pPr>
            <a:r>
              <a:rPr lang="pl-PL" sz="2400" dirty="0">
                <a:solidFill>
                  <a:schemeClr val="bg1"/>
                </a:solidFill>
                <a:latin typeface="Verdana" panose="020B0604030504040204" pitchFamily="34" charset="0"/>
                <a:ea typeface="Verdana" panose="020B0604030504040204" pitchFamily="34" charset="0"/>
                <a:cs typeface="Proxima Nova"/>
                <a:sym typeface="Proxima Nova"/>
              </a:rPr>
              <a:t>Dziękujemy za Państwa czas.</a:t>
            </a:r>
          </a:p>
        </p:txBody>
      </p:sp>
      <p:pic>
        <p:nvPicPr>
          <p:cNvPr id="2" name="Obraz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981" y="93624"/>
            <a:ext cx="1342630" cy="852345"/>
          </a:xfrm>
          <a:prstGeom prst="rect">
            <a:avLst/>
          </a:prstGeom>
        </p:spPr>
      </p:pic>
    </p:spTree>
    <p:extLst>
      <p:ext uri="{BB962C8B-B14F-4D97-AF65-F5344CB8AC3E}">
        <p14:creationId xmlns:p14="http://schemas.microsoft.com/office/powerpoint/2010/main" val="21160695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ajd końcowy_pomarańczowy">
    <p:spTree>
      <p:nvGrpSpPr>
        <p:cNvPr id="1" name=""/>
        <p:cNvGrpSpPr/>
        <p:nvPr/>
      </p:nvGrpSpPr>
      <p:grpSpPr>
        <a:xfrm>
          <a:off x="0" y="0"/>
          <a:ext cx="0" cy="0"/>
          <a:chOff x="0" y="0"/>
          <a:chExt cx="0" cy="0"/>
        </a:xfrm>
      </p:grpSpPr>
      <p:sp>
        <p:nvSpPr>
          <p:cNvPr id="9" name="Prostokąt 8"/>
          <p:cNvSpPr/>
          <p:nvPr userDrawn="1"/>
        </p:nvSpPr>
        <p:spPr>
          <a:xfrm>
            <a:off x="0" y="493"/>
            <a:ext cx="12192000" cy="6857507"/>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10" name="pole tekstowe 9">
            <a:extLst>
              <a:ext uri="{FF2B5EF4-FFF2-40B4-BE49-F238E27FC236}">
                <a16:creationId xmlns:a16="http://schemas.microsoft.com/office/drawing/2014/main" id="{CB72BBEF-6843-354C-8692-269AF6214BC4}"/>
              </a:ext>
            </a:extLst>
          </p:cNvPr>
          <p:cNvSpPr txBox="1"/>
          <p:nvPr userDrawn="1"/>
        </p:nvSpPr>
        <p:spPr>
          <a:xfrm>
            <a:off x="9742562" y="6002972"/>
            <a:ext cx="1550872" cy="261610"/>
          </a:xfrm>
          <a:prstGeom prst="rect">
            <a:avLst/>
          </a:prstGeom>
          <a:noFill/>
        </p:spPr>
        <p:txBody>
          <a:bodyPr wrap="square" rtlCol="0">
            <a:spAutoFit/>
          </a:bodyPr>
          <a:lstStyle/>
          <a:p>
            <a:pPr algn="r"/>
            <a:r>
              <a:rPr lang="pl-PL" sz="1100" dirty="0" err="1">
                <a:solidFill>
                  <a:schemeClr val="bg1"/>
                </a:solidFill>
                <a:latin typeface="Verdana" panose="020B0604030504040204" pitchFamily="34" charset="0"/>
                <a:ea typeface="Verdana" panose="020B0604030504040204" pitchFamily="34" charset="0"/>
              </a:rPr>
              <a:t>jdp-law.pl</a:t>
            </a:r>
            <a:endParaRPr lang="pl-PL" sz="1100" dirty="0">
              <a:solidFill>
                <a:schemeClr val="bg1"/>
              </a:solidFill>
              <a:latin typeface="Verdana" panose="020B0604030504040204" pitchFamily="34" charset="0"/>
              <a:ea typeface="Verdana" panose="020B0604030504040204" pitchFamily="34" charset="0"/>
            </a:endParaRPr>
          </a:p>
        </p:txBody>
      </p:sp>
      <p:sp>
        <p:nvSpPr>
          <p:cNvPr id="11" name="Google Shape;59;p15">
            <a:extLst>
              <a:ext uri="{FF2B5EF4-FFF2-40B4-BE49-F238E27FC236}">
                <a16:creationId xmlns:a16="http://schemas.microsoft.com/office/drawing/2014/main" id="{EC5604E0-313E-BF4E-9CFC-4891B6FD9041}"/>
              </a:ext>
            </a:extLst>
          </p:cNvPr>
          <p:cNvSpPr txBox="1"/>
          <p:nvPr userDrawn="1"/>
        </p:nvSpPr>
        <p:spPr>
          <a:xfrm>
            <a:off x="2564588" y="5728771"/>
            <a:ext cx="4562198" cy="1106693"/>
          </a:xfrm>
          <a:prstGeom prst="rect">
            <a:avLst/>
          </a:prstGeom>
          <a:noFill/>
          <a:ln>
            <a:noFill/>
          </a:ln>
        </p:spPr>
        <p:txBody>
          <a:bodyPr spcFirstLastPara="1" wrap="square" lIns="19050" tIns="19050" rIns="19050" bIns="19050" anchor="t" anchorCtr="0">
            <a:noAutofit/>
          </a:bodyPr>
          <a:lstStyle/>
          <a:p>
            <a:pPr lvl="0">
              <a:lnSpc>
                <a:spcPct val="150000"/>
              </a:lnSpc>
              <a:buClr>
                <a:srgbClr val="FFFFFF"/>
              </a:buClr>
              <a:buSzPts val="6000"/>
            </a:pPr>
            <a:r>
              <a:rPr lang="pl-PL" sz="2400" dirty="0">
                <a:solidFill>
                  <a:schemeClr val="bg1"/>
                </a:solidFill>
                <a:latin typeface="Verdana" panose="020B0604030504040204" pitchFamily="34" charset="0"/>
                <a:ea typeface="Verdana" panose="020B0604030504040204" pitchFamily="34" charset="0"/>
                <a:cs typeface="Proxima Nova"/>
                <a:sym typeface="Proxima Nova"/>
              </a:rPr>
              <a:t>Dziękujemy za Państwa czas.</a:t>
            </a:r>
          </a:p>
        </p:txBody>
      </p:sp>
      <p:pic>
        <p:nvPicPr>
          <p:cNvPr id="6" name="Obraz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981" y="93624"/>
            <a:ext cx="1342630" cy="852345"/>
          </a:xfrm>
          <a:prstGeom prst="rect">
            <a:avLst/>
          </a:prstGeom>
        </p:spPr>
      </p:pic>
    </p:spTree>
    <p:extLst>
      <p:ext uri="{BB962C8B-B14F-4D97-AF65-F5344CB8AC3E}">
        <p14:creationId xmlns:p14="http://schemas.microsoft.com/office/powerpoint/2010/main" val="28279183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ajd końcowy_szary">
    <p:spTree>
      <p:nvGrpSpPr>
        <p:cNvPr id="1" name=""/>
        <p:cNvGrpSpPr/>
        <p:nvPr/>
      </p:nvGrpSpPr>
      <p:grpSpPr>
        <a:xfrm>
          <a:off x="0" y="0"/>
          <a:ext cx="0" cy="0"/>
          <a:chOff x="0" y="0"/>
          <a:chExt cx="0" cy="0"/>
        </a:xfrm>
      </p:grpSpPr>
      <p:sp>
        <p:nvSpPr>
          <p:cNvPr id="9" name="Prostokąt 8"/>
          <p:cNvSpPr/>
          <p:nvPr userDrawn="1"/>
        </p:nvSpPr>
        <p:spPr>
          <a:xfrm>
            <a:off x="0" y="493"/>
            <a:ext cx="12192000" cy="6857507"/>
          </a:xfrm>
          <a:prstGeom prst="rect">
            <a:avLst/>
          </a:prstGeom>
          <a:solidFill>
            <a:srgbClr val="9D9D9D"/>
          </a:solidFill>
          <a:ln>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10" name="pole tekstowe 9">
            <a:extLst>
              <a:ext uri="{FF2B5EF4-FFF2-40B4-BE49-F238E27FC236}">
                <a16:creationId xmlns:a16="http://schemas.microsoft.com/office/drawing/2014/main" id="{CB72BBEF-6843-354C-8692-269AF6214BC4}"/>
              </a:ext>
            </a:extLst>
          </p:cNvPr>
          <p:cNvSpPr txBox="1"/>
          <p:nvPr userDrawn="1"/>
        </p:nvSpPr>
        <p:spPr>
          <a:xfrm>
            <a:off x="9742562" y="6002972"/>
            <a:ext cx="1550872" cy="261610"/>
          </a:xfrm>
          <a:prstGeom prst="rect">
            <a:avLst/>
          </a:prstGeom>
          <a:noFill/>
        </p:spPr>
        <p:txBody>
          <a:bodyPr wrap="square" rtlCol="0">
            <a:spAutoFit/>
          </a:bodyPr>
          <a:lstStyle/>
          <a:p>
            <a:pPr algn="r"/>
            <a:r>
              <a:rPr lang="pl-PL" sz="1100" dirty="0" err="1">
                <a:solidFill>
                  <a:schemeClr val="bg1"/>
                </a:solidFill>
                <a:latin typeface="Verdana" panose="020B0604030504040204" pitchFamily="34" charset="0"/>
                <a:ea typeface="Verdana" panose="020B0604030504040204" pitchFamily="34" charset="0"/>
              </a:rPr>
              <a:t>jdp-law.pl</a:t>
            </a:r>
            <a:endParaRPr lang="pl-PL" sz="1100" dirty="0">
              <a:solidFill>
                <a:schemeClr val="bg1"/>
              </a:solidFill>
              <a:latin typeface="Verdana" panose="020B0604030504040204" pitchFamily="34" charset="0"/>
              <a:ea typeface="Verdana" panose="020B0604030504040204" pitchFamily="34" charset="0"/>
            </a:endParaRPr>
          </a:p>
        </p:txBody>
      </p:sp>
      <p:sp>
        <p:nvSpPr>
          <p:cNvPr id="11" name="Google Shape;59;p15">
            <a:extLst>
              <a:ext uri="{FF2B5EF4-FFF2-40B4-BE49-F238E27FC236}">
                <a16:creationId xmlns:a16="http://schemas.microsoft.com/office/drawing/2014/main" id="{EC5604E0-313E-BF4E-9CFC-4891B6FD9041}"/>
              </a:ext>
            </a:extLst>
          </p:cNvPr>
          <p:cNvSpPr txBox="1"/>
          <p:nvPr userDrawn="1"/>
        </p:nvSpPr>
        <p:spPr>
          <a:xfrm>
            <a:off x="2564588" y="5728771"/>
            <a:ext cx="4562198" cy="1106693"/>
          </a:xfrm>
          <a:prstGeom prst="rect">
            <a:avLst/>
          </a:prstGeom>
          <a:noFill/>
          <a:ln>
            <a:noFill/>
          </a:ln>
        </p:spPr>
        <p:txBody>
          <a:bodyPr spcFirstLastPara="1" wrap="square" lIns="19050" tIns="19050" rIns="19050" bIns="19050" anchor="t" anchorCtr="0">
            <a:noAutofit/>
          </a:bodyPr>
          <a:lstStyle/>
          <a:p>
            <a:pPr lvl="0">
              <a:lnSpc>
                <a:spcPct val="150000"/>
              </a:lnSpc>
              <a:buClr>
                <a:srgbClr val="FFFFFF"/>
              </a:buClr>
              <a:buSzPts val="6000"/>
            </a:pPr>
            <a:r>
              <a:rPr lang="pl-PL" sz="2400" dirty="0">
                <a:solidFill>
                  <a:schemeClr val="bg1"/>
                </a:solidFill>
                <a:latin typeface="Verdana" panose="020B0604030504040204" pitchFamily="34" charset="0"/>
                <a:ea typeface="Verdana" panose="020B0604030504040204" pitchFamily="34" charset="0"/>
                <a:cs typeface="Proxima Nova"/>
                <a:sym typeface="Proxima Nova"/>
              </a:rPr>
              <a:t>Dziękujemy za Państwa czas.</a:t>
            </a:r>
          </a:p>
        </p:txBody>
      </p:sp>
      <p:pic>
        <p:nvPicPr>
          <p:cNvPr id="6" name="Obraz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981" y="93624"/>
            <a:ext cx="1342630" cy="852345"/>
          </a:xfrm>
          <a:prstGeom prst="rect">
            <a:avLst/>
          </a:prstGeom>
        </p:spPr>
      </p:pic>
    </p:spTree>
    <p:extLst>
      <p:ext uri="{BB962C8B-B14F-4D97-AF65-F5344CB8AC3E}">
        <p14:creationId xmlns:p14="http://schemas.microsoft.com/office/powerpoint/2010/main" val="159777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iczby">
    <p:spTree>
      <p:nvGrpSpPr>
        <p:cNvPr id="1" name=""/>
        <p:cNvGrpSpPr/>
        <p:nvPr/>
      </p:nvGrpSpPr>
      <p:grpSpPr>
        <a:xfrm>
          <a:off x="0" y="0"/>
          <a:ext cx="0" cy="0"/>
          <a:chOff x="0" y="0"/>
          <a:chExt cx="0" cy="0"/>
        </a:xfrm>
      </p:grpSpPr>
      <p:pic>
        <p:nvPicPr>
          <p:cNvPr id="31" name="Obraz 30">
            <a:extLst>
              <a:ext uri="{FF2B5EF4-FFF2-40B4-BE49-F238E27FC236}">
                <a16:creationId xmlns:a16="http://schemas.microsoft.com/office/drawing/2014/main" id="{8244177A-8688-41D7-9AC4-9D66114CB0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
        <p:nvSpPr>
          <p:cNvPr id="32" name="pole tekstowe 31">
            <a:extLst>
              <a:ext uri="{FF2B5EF4-FFF2-40B4-BE49-F238E27FC236}">
                <a16:creationId xmlns:a16="http://schemas.microsoft.com/office/drawing/2014/main" id="{3A6F1A12-6675-4AFF-9FFE-7CDE5D7B9856}"/>
              </a:ext>
            </a:extLst>
          </p:cNvPr>
          <p:cNvSpPr txBox="1"/>
          <p:nvPr userDrawn="1"/>
        </p:nvSpPr>
        <p:spPr>
          <a:xfrm>
            <a:off x="2243137" y="468378"/>
            <a:ext cx="9565657" cy="369332"/>
          </a:xfrm>
          <a:prstGeom prst="rect">
            <a:avLst/>
          </a:prstGeom>
          <a:noFill/>
        </p:spPr>
        <p:txBody>
          <a:bodyPr wrap="square" rtlCol="0">
            <a:spAutoFit/>
          </a:bodyPr>
          <a:lstStyle/>
          <a:p>
            <a:r>
              <a:rPr lang="pl-PL" b="1" dirty="0">
                <a:latin typeface="Verdana" panose="020B0604030504040204" pitchFamily="34" charset="0"/>
                <a:ea typeface="Verdana" panose="020B0604030504040204" pitchFamily="34" charset="0"/>
                <a:cs typeface="Helvetica Neue"/>
                <a:sym typeface="Helvetica Neue"/>
              </a:rPr>
              <a:t>Najważniejsze fakty w liczbach</a:t>
            </a:r>
          </a:p>
        </p:txBody>
      </p:sp>
      <p:cxnSp>
        <p:nvCxnSpPr>
          <p:cNvPr id="36" name="Łącznik prosty 35">
            <a:extLst>
              <a:ext uri="{FF2B5EF4-FFF2-40B4-BE49-F238E27FC236}">
                <a16:creationId xmlns:a16="http://schemas.microsoft.com/office/drawing/2014/main" id="{BFE3FD0A-EEC7-4692-945C-195F72BCC3F1}"/>
              </a:ext>
            </a:extLst>
          </p:cNvPr>
          <p:cNvCxnSpPr>
            <a:cxnSpLocks/>
          </p:cNvCxnSpPr>
          <p:nvPr userDrawn="1"/>
        </p:nvCxnSpPr>
        <p:spPr>
          <a:xfrm>
            <a:off x="2243138" y="1121708"/>
            <a:ext cx="95656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7" name="Prostokąt 36">
            <a:extLst>
              <a:ext uri="{FF2B5EF4-FFF2-40B4-BE49-F238E27FC236}">
                <a16:creationId xmlns:a16="http://schemas.microsoft.com/office/drawing/2014/main" id="{B76A4DAC-0421-43E4-942D-932BED7F368B}"/>
              </a:ext>
            </a:extLst>
          </p:cNvPr>
          <p:cNvSpPr/>
          <p:nvPr userDrawn="1"/>
        </p:nvSpPr>
        <p:spPr>
          <a:xfrm>
            <a:off x="7080666" y="1384418"/>
            <a:ext cx="2248610" cy="2099212"/>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38" name="Prostokąt 37">
            <a:extLst>
              <a:ext uri="{FF2B5EF4-FFF2-40B4-BE49-F238E27FC236}">
                <a16:creationId xmlns:a16="http://schemas.microsoft.com/office/drawing/2014/main" id="{F8172828-C915-4628-9A1A-8A5841A7AC6D}"/>
              </a:ext>
            </a:extLst>
          </p:cNvPr>
          <p:cNvSpPr/>
          <p:nvPr userDrawn="1"/>
        </p:nvSpPr>
        <p:spPr>
          <a:xfrm>
            <a:off x="9513055" y="1384418"/>
            <a:ext cx="2248610" cy="2099212"/>
          </a:xfrm>
          <a:prstGeom prst="rect">
            <a:avLst/>
          </a:prstGeom>
          <a:solidFill>
            <a:srgbClr val="E45723"/>
          </a:solidFill>
          <a:ln>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39" name="Prostokąt 38">
            <a:extLst>
              <a:ext uri="{FF2B5EF4-FFF2-40B4-BE49-F238E27FC236}">
                <a16:creationId xmlns:a16="http://schemas.microsoft.com/office/drawing/2014/main" id="{7979D7B9-F629-4ECF-B907-84CA1657C971}"/>
              </a:ext>
            </a:extLst>
          </p:cNvPr>
          <p:cNvSpPr/>
          <p:nvPr userDrawn="1"/>
        </p:nvSpPr>
        <p:spPr>
          <a:xfrm>
            <a:off x="7080666" y="3635016"/>
            <a:ext cx="2248610" cy="2099212"/>
          </a:xfrm>
          <a:prstGeom prst="rect">
            <a:avLst/>
          </a:prstGeom>
          <a:solidFill>
            <a:srgbClr val="E45723"/>
          </a:solidFill>
          <a:ln>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40" name="Prostokąt 39">
            <a:extLst>
              <a:ext uri="{FF2B5EF4-FFF2-40B4-BE49-F238E27FC236}">
                <a16:creationId xmlns:a16="http://schemas.microsoft.com/office/drawing/2014/main" id="{412E3674-45AA-4879-B573-039B59B8B720}"/>
              </a:ext>
            </a:extLst>
          </p:cNvPr>
          <p:cNvSpPr/>
          <p:nvPr userDrawn="1"/>
        </p:nvSpPr>
        <p:spPr>
          <a:xfrm>
            <a:off x="9513055" y="3635016"/>
            <a:ext cx="2248610" cy="2099212"/>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grpSp>
        <p:nvGrpSpPr>
          <p:cNvPr id="41" name="Grupa 40">
            <a:extLst>
              <a:ext uri="{FF2B5EF4-FFF2-40B4-BE49-F238E27FC236}">
                <a16:creationId xmlns:a16="http://schemas.microsoft.com/office/drawing/2014/main" id="{8BF591FD-D7C9-44E6-8C36-6FBB717D22B3}"/>
              </a:ext>
            </a:extLst>
          </p:cNvPr>
          <p:cNvGrpSpPr/>
          <p:nvPr userDrawn="1"/>
        </p:nvGrpSpPr>
        <p:grpSpPr>
          <a:xfrm>
            <a:off x="7414201" y="1881788"/>
            <a:ext cx="1581538" cy="984885"/>
            <a:chOff x="456997" y="2832234"/>
            <a:chExt cx="1550872" cy="984885"/>
          </a:xfrm>
        </p:grpSpPr>
        <p:sp>
          <p:nvSpPr>
            <p:cNvPr id="42" name="pole tekstowe 41">
              <a:extLst>
                <a:ext uri="{FF2B5EF4-FFF2-40B4-BE49-F238E27FC236}">
                  <a16:creationId xmlns:a16="http://schemas.microsoft.com/office/drawing/2014/main" id="{0C0474FD-DE8B-4D4D-8ED1-185A91A83A51}"/>
                </a:ext>
              </a:extLst>
            </p:cNvPr>
            <p:cNvSpPr txBox="1"/>
            <p:nvPr/>
          </p:nvSpPr>
          <p:spPr>
            <a:xfrm>
              <a:off x="755281" y="2832234"/>
              <a:ext cx="954304" cy="707886"/>
            </a:xfrm>
            <a:prstGeom prst="rect">
              <a:avLst/>
            </a:prstGeom>
            <a:noFill/>
          </p:spPr>
          <p:txBody>
            <a:bodyPr wrap="square" rtlCol="0">
              <a:spAutoFit/>
            </a:bodyPr>
            <a:lstStyle/>
            <a:p>
              <a:pPr algn="ctr"/>
              <a:r>
                <a:rPr lang="pl-PL" sz="4000" dirty="0">
                  <a:latin typeface="Verdana" panose="020B0604030504040204" pitchFamily="34" charset="0"/>
                  <a:ea typeface="Verdana" panose="020B0604030504040204" pitchFamily="34" charset="0"/>
                </a:rPr>
                <a:t>57</a:t>
              </a:r>
            </a:p>
          </p:txBody>
        </p:sp>
        <p:sp>
          <p:nvSpPr>
            <p:cNvPr id="43" name="pole tekstowe 42">
              <a:extLst>
                <a:ext uri="{FF2B5EF4-FFF2-40B4-BE49-F238E27FC236}">
                  <a16:creationId xmlns:a16="http://schemas.microsoft.com/office/drawing/2014/main" id="{E15210AF-3682-4370-BBE5-2BE237EE63D4}"/>
                </a:ext>
              </a:extLst>
            </p:cNvPr>
            <p:cNvSpPr txBox="1"/>
            <p:nvPr/>
          </p:nvSpPr>
          <p:spPr>
            <a:xfrm>
              <a:off x="456997" y="3540120"/>
              <a:ext cx="1550872" cy="276999"/>
            </a:xfrm>
            <a:prstGeom prst="rect">
              <a:avLst/>
            </a:prstGeom>
            <a:noFill/>
          </p:spPr>
          <p:txBody>
            <a:bodyPr wrap="square" rtlCol="0">
              <a:spAutoFit/>
            </a:bodyPr>
            <a:lstStyle/>
            <a:p>
              <a:pPr algn="ctr"/>
              <a:r>
                <a:rPr lang="pl-PL" sz="1200" cap="all" dirty="0">
                  <a:latin typeface="Verdana" panose="020B0604030504040204" pitchFamily="34" charset="0"/>
                  <a:ea typeface="Verdana" panose="020B0604030504040204" pitchFamily="34" charset="0"/>
                </a:rPr>
                <a:t>PRAWNIKÓW</a:t>
              </a:r>
            </a:p>
          </p:txBody>
        </p:sp>
      </p:grpSp>
      <p:grpSp>
        <p:nvGrpSpPr>
          <p:cNvPr id="44" name="Grupa 43">
            <a:extLst>
              <a:ext uri="{FF2B5EF4-FFF2-40B4-BE49-F238E27FC236}">
                <a16:creationId xmlns:a16="http://schemas.microsoft.com/office/drawing/2014/main" id="{93288D9A-E553-4CEA-B212-92136D1E9C5F}"/>
              </a:ext>
            </a:extLst>
          </p:cNvPr>
          <p:cNvGrpSpPr/>
          <p:nvPr userDrawn="1"/>
        </p:nvGrpSpPr>
        <p:grpSpPr>
          <a:xfrm>
            <a:off x="9582295" y="1881788"/>
            <a:ext cx="2110130" cy="1538883"/>
            <a:chOff x="3459915" y="2832234"/>
            <a:chExt cx="2069214" cy="1538883"/>
          </a:xfrm>
        </p:grpSpPr>
        <p:sp>
          <p:nvSpPr>
            <p:cNvPr id="45" name="pole tekstowe 44">
              <a:extLst>
                <a:ext uri="{FF2B5EF4-FFF2-40B4-BE49-F238E27FC236}">
                  <a16:creationId xmlns:a16="http://schemas.microsoft.com/office/drawing/2014/main" id="{315B35FA-8E6D-42FF-BDB4-044C1895EE56}"/>
                </a:ext>
              </a:extLst>
            </p:cNvPr>
            <p:cNvSpPr txBox="1"/>
            <p:nvPr/>
          </p:nvSpPr>
          <p:spPr>
            <a:xfrm>
              <a:off x="4060909" y="2832234"/>
              <a:ext cx="867226" cy="707886"/>
            </a:xfrm>
            <a:prstGeom prst="rect">
              <a:avLst/>
            </a:prstGeom>
            <a:noFill/>
          </p:spPr>
          <p:txBody>
            <a:bodyPr wrap="square" rtlCol="0">
              <a:spAutoFit/>
            </a:bodyPr>
            <a:lstStyle/>
            <a:p>
              <a:pPr algn="ctr"/>
              <a:r>
                <a:rPr lang="pl-PL" sz="4000" dirty="0">
                  <a:solidFill>
                    <a:schemeClr val="bg1"/>
                  </a:solidFill>
                  <a:latin typeface="Verdana" panose="020B0604030504040204" pitchFamily="34" charset="0"/>
                  <a:ea typeface="Verdana" panose="020B0604030504040204" pitchFamily="34" charset="0"/>
                </a:rPr>
                <a:t>70</a:t>
              </a:r>
            </a:p>
          </p:txBody>
        </p:sp>
        <p:sp>
          <p:nvSpPr>
            <p:cNvPr id="46" name="pole tekstowe 45">
              <a:extLst>
                <a:ext uri="{FF2B5EF4-FFF2-40B4-BE49-F238E27FC236}">
                  <a16:creationId xmlns:a16="http://schemas.microsoft.com/office/drawing/2014/main" id="{1CB16425-684F-469A-9ECB-577DC3832098}"/>
                </a:ext>
              </a:extLst>
            </p:cNvPr>
            <p:cNvSpPr txBox="1"/>
            <p:nvPr/>
          </p:nvSpPr>
          <p:spPr>
            <a:xfrm>
              <a:off x="3459915" y="3540120"/>
              <a:ext cx="2069214" cy="830997"/>
            </a:xfrm>
            <a:prstGeom prst="rect">
              <a:avLst/>
            </a:prstGeom>
            <a:noFill/>
          </p:spPr>
          <p:txBody>
            <a:bodyPr wrap="square" rtlCol="0">
              <a:spAutoFit/>
            </a:bodyPr>
            <a:lstStyle/>
            <a:p>
              <a:pPr algn="ctr"/>
              <a:r>
                <a:rPr lang="pl-PL" sz="1200" cap="all" dirty="0">
                  <a:solidFill>
                    <a:schemeClr val="bg1"/>
                  </a:solidFill>
                  <a:latin typeface="Verdana" panose="020B0604030504040204" pitchFamily="34" charset="0"/>
                  <a:ea typeface="Verdana" panose="020B0604030504040204" pitchFamily="34" charset="0"/>
                </a:rPr>
                <a:t>wyróżnień</a:t>
              </a:r>
            </a:p>
            <a:p>
              <a:pPr algn="ctr"/>
              <a:r>
                <a:rPr lang="pl-PL" sz="1200" cap="all" dirty="0">
                  <a:solidFill>
                    <a:schemeClr val="bg1"/>
                  </a:solidFill>
                  <a:latin typeface="Verdana" panose="020B0604030504040204" pitchFamily="34" charset="0"/>
                  <a:ea typeface="Verdana" panose="020B0604030504040204" pitchFamily="34" charset="0"/>
                </a:rPr>
                <a:t>W MIĘDZYNARODOWYCH rankingach</a:t>
              </a:r>
            </a:p>
          </p:txBody>
        </p:sp>
      </p:grpSp>
      <p:sp>
        <p:nvSpPr>
          <p:cNvPr id="47" name="pole tekstowe 46">
            <a:extLst>
              <a:ext uri="{FF2B5EF4-FFF2-40B4-BE49-F238E27FC236}">
                <a16:creationId xmlns:a16="http://schemas.microsoft.com/office/drawing/2014/main" id="{CD0E8933-8AD9-4219-8E00-9CCFCA05D003}"/>
              </a:ext>
            </a:extLst>
          </p:cNvPr>
          <p:cNvSpPr txBox="1"/>
          <p:nvPr userDrawn="1"/>
        </p:nvSpPr>
        <p:spPr>
          <a:xfrm>
            <a:off x="7497024" y="3999040"/>
            <a:ext cx="1415892" cy="707886"/>
          </a:xfrm>
          <a:prstGeom prst="rect">
            <a:avLst/>
          </a:prstGeom>
          <a:noFill/>
        </p:spPr>
        <p:txBody>
          <a:bodyPr wrap="square" rtlCol="0">
            <a:spAutoFit/>
          </a:bodyPr>
          <a:lstStyle/>
          <a:p>
            <a:pPr algn="ctr"/>
            <a:r>
              <a:rPr lang="pl-PL" sz="4000" dirty="0">
                <a:solidFill>
                  <a:schemeClr val="bg1"/>
                </a:solidFill>
                <a:latin typeface="Verdana" panose="020B0604030504040204" pitchFamily="34" charset="0"/>
                <a:ea typeface="Verdana" panose="020B0604030504040204" pitchFamily="34" charset="0"/>
              </a:rPr>
              <a:t>1,3</a:t>
            </a:r>
          </a:p>
        </p:txBody>
      </p:sp>
      <p:sp>
        <p:nvSpPr>
          <p:cNvPr id="48" name="pole tekstowe 47">
            <a:extLst>
              <a:ext uri="{FF2B5EF4-FFF2-40B4-BE49-F238E27FC236}">
                <a16:creationId xmlns:a16="http://schemas.microsoft.com/office/drawing/2014/main" id="{5A3AD6CA-EBCE-424D-A521-3036A4A180F5}"/>
              </a:ext>
            </a:extLst>
          </p:cNvPr>
          <p:cNvSpPr txBox="1"/>
          <p:nvPr userDrawn="1"/>
        </p:nvSpPr>
        <p:spPr>
          <a:xfrm>
            <a:off x="7132514" y="4706926"/>
            <a:ext cx="2144913" cy="830997"/>
          </a:xfrm>
          <a:prstGeom prst="rect">
            <a:avLst/>
          </a:prstGeom>
          <a:noFill/>
        </p:spPr>
        <p:txBody>
          <a:bodyPr wrap="square" rtlCol="0">
            <a:spAutoFit/>
          </a:bodyPr>
          <a:lstStyle/>
          <a:p>
            <a:pPr algn="ctr"/>
            <a:r>
              <a:rPr lang="pl-PL" sz="1200" cap="all" dirty="0">
                <a:solidFill>
                  <a:schemeClr val="bg1"/>
                </a:solidFill>
                <a:latin typeface="Verdana" panose="020B0604030504040204" pitchFamily="34" charset="0"/>
                <a:ea typeface="Verdana" panose="020B0604030504040204" pitchFamily="34" charset="0"/>
              </a:rPr>
              <a:t>MILIARDA PLN</a:t>
            </a:r>
          </a:p>
          <a:p>
            <a:pPr algn="ctr"/>
            <a:r>
              <a:rPr lang="pl-PL" sz="1200" cap="all" dirty="0">
                <a:solidFill>
                  <a:schemeClr val="bg1"/>
                </a:solidFill>
                <a:latin typeface="Verdana" panose="020B0604030504040204" pitchFamily="34" charset="0"/>
                <a:ea typeface="Verdana" panose="020B0604030504040204" pitchFamily="34" charset="0"/>
              </a:rPr>
              <a:t>WARTOŚĆ WYGRANYCH SPORÓW SĄDOWYCH </a:t>
            </a:r>
            <a:br>
              <a:rPr lang="pl-PL" sz="1200" cap="all" dirty="0">
                <a:solidFill>
                  <a:schemeClr val="bg1"/>
                </a:solidFill>
                <a:latin typeface="Verdana" panose="020B0604030504040204" pitchFamily="34" charset="0"/>
                <a:ea typeface="Verdana" panose="020B0604030504040204" pitchFamily="34" charset="0"/>
              </a:rPr>
            </a:br>
            <a:r>
              <a:rPr lang="pl-PL" sz="1200" cap="all" dirty="0">
                <a:solidFill>
                  <a:schemeClr val="bg1"/>
                </a:solidFill>
                <a:latin typeface="Verdana" panose="020B0604030504040204" pitchFamily="34" charset="0"/>
                <a:ea typeface="Verdana" panose="020B0604030504040204" pitchFamily="34" charset="0"/>
              </a:rPr>
              <a:t>I ARBITRAŻOWYCH</a:t>
            </a:r>
          </a:p>
        </p:txBody>
      </p:sp>
      <p:sp>
        <p:nvSpPr>
          <p:cNvPr id="49" name="pole tekstowe 48">
            <a:extLst>
              <a:ext uri="{FF2B5EF4-FFF2-40B4-BE49-F238E27FC236}">
                <a16:creationId xmlns:a16="http://schemas.microsoft.com/office/drawing/2014/main" id="{740AD5AC-4DB7-42BC-A23D-12E14B222C07}"/>
              </a:ext>
            </a:extLst>
          </p:cNvPr>
          <p:cNvSpPr txBox="1"/>
          <p:nvPr userDrawn="1"/>
        </p:nvSpPr>
        <p:spPr>
          <a:xfrm>
            <a:off x="10021636" y="3999040"/>
            <a:ext cx="1231450" cy="707886"/>
          </a:xfrm>
          <a:prstGeom prst="rect">
            <a:avLst/>
          </a:prstGeom>
          <a:noFill/>
        </p:spPr>
        <p:txBody>
          <a:bodyPr wrap="square" rtlCol="0">
            <a:spAutoFit/>
          </a:bodyPr>
          <a:lstStyle/>
          <a:p>
            <a:pPr algn="ctr"/>
            <a:r>
              <a:rPr lang="pl-PL" sz="4000" dirty="0">
                <a:latin typeface="Verdana" panose="020B0604030504040204" pitchFamily="34" charset="0"/>
                <a:ea typeface="Verdana" panose="020B0604030504040204" pitchFamily="34" charset="0"/>
              </a:rPr>
              <a:t>12</a:t>
            </a:r>
          </a:p>
        </p:txBody>
      </p:sp>
      <p:sp>
        <p:nvSpPr>
          <p:cNvPr id="50" name="pole tekstowe 49">
            <a:extLst>
              <a:ext uri="{FF2B5EF4-FFF2-40B4-BE49-F238E27FC236}">
                <a16:creationId xmlns:a16="http://schemas.microsoft.com/office/drawing/2014/main" id="{88CA7384-D1F0-439F-BA99-0BA762B8439A}"/>
              </a:ext>
            </a:extLst>
          </p:cNvPr>
          <p:cNvSpPr txBox="1"/>
          <p:nvPr userDrawn="1"/>
        </p:nvSpPr>
        <p:spPr>
          <a:xfrm>
            <a:off x="9739034" y="4706926"/>
            <a:ext cx="1796651" cy="461665"/>
          </a:xfrm>
          <a:prstGeom prst="rect">
            <a:avLst/>
          </a:prstGeom>
          <a:noFill/>
        </p:spPr>
        <p:txBody>
          <a:bodyPr wrap="square" rtlCol="0">
            <a:spAutoFit/>
          </a:bodyPr>
          <a:lstStyle/>
          <a:p>
            <a:pPr algn="ctr"/>
            <a:r>
              <a:rPr lang="pl-PL" sz="1200" cap="all" dirty="0">
                <a:latin typeface="Verdana" panose="020B0604030504040204" pitchFamily="34" charset="0"/>
                <a:ea typeface="Verdana" panose="020B0604030504040204" pitchFamily="34" charset="0"/>
              </a:rPr>
              <a:t>Obsługiwanych</a:t>
            </a:r>
          </a:p>
          <a:p>
            <a:pPr algn="ctr"/>
            <a:r>
              <a:rPr lang="pl-PL" sz="1200" cap="all" dirty="0">
                <a:latin typeface="Verdana" panose="020B0604030504040204" pitchFamily="34" charset="0"/>
                <a:ea typeface="Verdana" panose="020B0604030504040204" pitchFamily="34" charset="0"/>
              </a:rPr>
              <a:t>branż</a:t>
            </a:r>
          </a:p>
        </p:txBody>
      </p:sp>
      <p:sp>
        <p:nvSpPr>
          <p:cNvPr id="51" name="Prostokąt 50">
            <a:extLst>
              <a:ext uri="{FF2B5EF4-FFF2-40B4-BE49-F238E27FC236}">
                <a16:creationId xmlns:a16="http://schemas.microsoft.com/office/drawing/2014/main" id="{44E24699-D03D-437F-859C-8FB341E75F94}"/>
              </a:ext>
            </a:extLst>
          </p:cNvPr>
          <p:cNvSpPr/>
          <p:nvPr userDrawn="1"/>
        </p:nvSpPr>
        <p:spPr>
          <a:xfrm>
            <a:off x="2247575" y="3635016"/>
            <a:ext cx="2248610" cy="2099212"/>
          </a:xfrm>
          <a:prstGeom prst="rect">
            <a:avLst/>
          </a:prstGeom>
          <a:solidFill>
            <a:srgbClr val="E45723"/>
          </a:solidFill>
          <a:ln>
            <a:solidFill>
              <a:srgbClr val="E4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52" name="Prostokąt 51">
            <a:extLst>
              <a:ext uri="{FF2B5EF4-FFF2-40B4-BE49-F238E27FC236}">
                <a16:creationId xmlns:a16="http://schemas.microsoft.com/office/drawing/2014/main" id="{F03DC143-6C69-4E26-8AA7-D924B259F31D}"/>
              </a:ext>
            </a:extLst>
          </p:cNvPr>
          <p:cNvSpPr/>
          <p:nvPr userDrawn="1"/>
        </p:nvSpPr>
        <p:spPr>
          <a:xfrm>
            <a:off x="4679965" y="3635016"/>
            <a:ext cx="2248610" cy="2099212"/>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53" name="pole tekstowe 52">
            <a:extLst>
              <a:ext uri="{FF2B5EF4-FFF2-40B4-BE49-F238E27FC236}">
                <a16:creationId xmlns:a16="http://schemas.microsoft.com/office/drawing/2014/main" id="{D0A3A23A-5813-4DF2-BEB7-FC473EE0404C}"/>
              </a:ext>
            </a:extLst>
          </p:cNvPr>
          <p:cNvSpPr txBox="1"/>
          <p:nvPr userDrawn="1"/>
        </p:nvSpPr>
        <p:spPr>
          <a:xfrm>
            <a:off x="2701743" y="3999040"/>
            <a:ext cx="1347951" cy="707886"/>
          </a:xfrm>
          <a:prstGeom prst="rect">
            <a:avLst/>
          </a:prstGeom>
          <a:noFill/>
        </p:spPr>
        <p:txBody>
          <a:bodyPr wrap="square" rtlCol="0">
            <a:spAutoFit/>
          </a:bodyPr>
          <a:lstStyle/>
          <a:p>
            <a:pPr algn="ctr"/>
            <a:r>
              <a:rPr lang="pl-PL" sz="4000" dirty="0">
                <a:solidFill>
                  <a:schemeClr val="bg1"/>
                </a:solidFill>
                <a:latin typeface="Verdana" panose="020B0604030504040204" pitchFamily="34" charset="0"/>
                <a:ea typeface="Verdana" panose="020B0604030504040204" pitchFamily="34" charset="0"/>
              </a:rPr>
              <a:t>219</a:t>
            </a:r>
          </a:p>
        </p:txBody>
      </p:sp>
      <p:sp>
        <p:nvSpPr>
          <p:cNvPr id="54" name="pole tekstowe 53">
            <a:extLst>
              <a:ext uri="{FF2B5EF4-FFF2-40B4-BE49-F238E27FC236}">
                <a16:creationId xmlns:a16="http://schemas.microsoft.com/office/drawing/2014/main" id="{D5AC0E8B-247F-40E2-AED6-E054633F24B9}"/>
              </a:ext>
            </a:extLst>
          </p:cNvPr>
          <p:cNvSpPr txBox="1"/>
          <p:nvPr userDrawn="1"/>
        </p:nvSpPr>
        <p:spPr>
          <a:xfrm>
            <a:off x="2303263" y="4706926"/>
            <a:ext cx="2144913" cy="276999"/>
          </a:xfrm>
          <a:prstGeom prst="rect">
            <a:avLst/>
          </a:prstGeom>
          <a:noFill/>
        </p:spPr>
        <p:txBody>
          <a:bodyPr wrap="square" rtlCol="0">
            <a:spAutoFit/>
          </a:bodyPr>
          <a:lstStyle/>
          <a:p>
            <a:pPr algn="ctr"/>
            <a:r>
              <a:rPr lang="pl-PL" sz="1200" cap="all" dirty="0">
                <a:solidFill>
                  <a:schemeClr val="bg1"/>
                </a:solidFill>
                <a:latin typeface="Verdana" panose="020B0604030504040204" pitchFamily="34" charset="0"/>
                <a:ea typeface="Verdana" panose="020B0604030504040204" pitchFamily="34" charset="0"/>
              </a:rPr>
              <a:t>WYGRANYCH SPRAW</a:t>
            </a:r>
          </a:p>
        </p:txBody>
      </p:sp>
      <p:sp>
        <p:nvSpPr>
          <p:cNvPr id="55" name="pole tekstowe 54">
            <a:extLst>
              <a:ext uri="{FF2B5EF4-FFF2-40B4-BE49-F238E27FC236}">
                <a16:creationId xmlns:a16="http://schemas.microsoft.com/office/drawing/2014/main" id="{89796349-E6E0-4F60-ABB5-406355FAE09F}"/>
              </a:ext>
            </a:extLst>
          </p:cNvPr>
          <p:cNvSpPr txBox="1"/>
          <p:nvPr userDrawn="1"/>
        </p:nvSpPr>
        <p:spPr>
          <a:xfrm>
            <a:off x="5360540" y="3986096"/>
            <a:ext cx="887459" cy="707886"/>
          </a:xfrm>
          <a:prstGeom prst="rect">
            <a:avLst/>
          </a:prstGeom>
          <a:noFill/>
        </p:spPr>
        <p:txBody>
          <a:bodyPr wrap="square" rtlCol="0">
            <a:spAutoFit/>
          </a:bodyPr>
          <a:lstStyle/>
          <a:p>
            <a:pPr algn="ctr"/>
            <a:r>
              <a:rPr lang="pl-PL" sz="4000" dirty="0">
                <a:latin typeface="Verdana" panose="020B0604030504040204" pitchFamily="34" charset="0"/>
                <a:ea typeface="Verdana" panose="020B0604030504040204" pitchFamily="34" charset="0"/>
              </a:rPr>
              <a:t>12</a:t>
            </a:r>
          </a:p>
        </p:txBody>
      </p:sp>
      <p:sp>
        <p:nvSpPr>
          <p:cNvPr id="56" name="pole tekstowe 55">
            <a:extLst>
              <a:ext uri="{FF2B5EF4-FFF2-40B4-BE49-F238E27FC236}">
                <a16:creationId xmlns:a16="http://schemas.microsoft.com/office/drawing/2014/main" id="{9C9832F3-5FCA-4DB5-8051-9B667CE26342}"/>
              </a:ext>
            </a:extLst>
          </p:cNvPr>
          <p:cNvSpPr txBox="1"/>
          <p:nvPr userDrawn="1"/>
        </p:nvSpPr>
        <p:spPr>
          <a:xfrm>
            <a:off x="5017339" y="4706926"/>
            <a:ext cx="1581538" cy="276999"/>
          </a:xfrm>
          <a:prstGeom prst="rect">
            <a:avLst/>
          </a:prstGeom>
          <a:noFill/>
        </p:spPr>
        <p:txBody>
          <a:bodyPr wrap="square" rtlCol="0">
            <a:spAutoFit/>
          </a:bodyPr>
          <a:lstStyle/>
          <a:p>
            <a:pPr algn="ctr"/>
            <a:r>
              <a:rPr lang="pl-PL" sz="1200" cap="all" dirty="0">
                <a:latin typeface="Verdana" panose="020B0604030504040204" pitchFamily="34" charset="0"/>
                <a:ea typeface="Verdana" panose="020B0604030504040204" pitchFamily="34" charset="0"/>
              </a:rPr>
              <a:t>SPECJALIZACJI</a:t>
            </a:r>
          </a:p>
        </p:txBody>
      </p:sp>
      <p:sp>
        <p:nvSpPr>
          <p:cNvPr id="57" name="Prostokąt 56">
            <a:extLst>
              <a:ext uri="{FF2B5EF4-FFF2-40B4-BE49-F238E27FC236}">
                <a16:creationId xmlns:a16="http://schemas.microsoft.com/office/drawing/2014/main" id="{16F27469-AC87-4644-8CC8-0B18EFD082B0}"/>
              </a:ext>
            </a:extLst>
          </p:cNvPr>
          <p:cNvSpPr/>
          <p:nvPr userDrawn="1"/>
        </p:nvSpPr>
        <p:spPr>
          <a:xfrm>
            <a:off x="2243138" y="1384418"/>
            <a:ext cx="4685436" cy="2099212"/>
          </a:xfrm>
          <a:prstGeom prst="rect">
            <a:avLst/>
          </a:prstGeom>
          <a:solidFill>
            <a:srgbClr val="9D9D9D"/>
          </a:solidFill>
          <a:ln>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Verdana" panose="020B0604030504040204" pitchFamily="34" charset="0"/>
              <a:ea typeface="Verdana" panose="020B0604030504040204" pitchFamily="34" charset="0"/>
            </a:endParaRPr>
          </a:p>
        </p:txBody>
      </p:sp>
      <p:sp>
        <p:nvSpPr>
          <p:cNvPr id="58" name="pole tekstowe 57">
            <a:extLst>
              <a:ext uri="{FF2B5EF4-FFF2-40B4-BE49-F238E27FC236}">
                <a16:creationId xmlns:a16="http://schemas.microsoft.com/office/drawing/2014/main" id="{B136F676-DEB6-4BC5-AF55-9FD4CFB630B2}"/>
              </a:ext>
            </a:extLst>
          </p:cNvPr>
          <p:cNvSpPr txBox="1"/>
          <p:nvPr userDrawn="1"/>
        </p:nvSpPr>
        <p:spPr>
          <a:xfrm>
            <a:off x="2467755" y="1972359"/>
            <a:ext cx="4264327" cy="1200329"/>
          </a:xfrm>
          <a:prstGeom prst="rect">
            <a:avLst/>
          </a:prstGeom>
          <a:noFill/>
        </p:spPr>
        <p:txBody>
          <a:bodyPr wrap="square" rtlCol="0">
            <a:spAutoFit/>
          </a:bodyPr>
          <a:lstStyle/>
          <a:p>
            <a:r>
              <a:rPr lang="pl-PL" dirty="0">
                <a:solidFill>
                  <a:schemeClr val="bg1"/>
                </a:solidFill>
                <a:latin typeface="Verdana" panose="020B0604030504040204" pitchFamily="34" charset="0"/>
                <a:ea typeface="Verdana" panose="020B0604030504040204" pitchFamily="34" charset="0"/>
                <a:cs typeface="Helvetica Neue"/>
                <a:sym typeface="Helvetica Neue"/>
              </a:rPr>
              <a:t>Od ponad 15 lat dostarczamy skutecznych rozwiązań w ambitnych przedsięwzięciach naszych klientów.</a:t>
            </a:r>
          </a:p>
        </p:txBody>
      </p:sp>
      <p:sp>
        <p:nvSpPr>
          <p:cNvPr id="59" name="pole tekstowe 58">
            <a:extLst>
              <a:ext uri="{FF2B5EF4-FFF2-40B4-BE49-F238E27FC236}">
                <a16:creationId xmlns:a16="http://schemas.microsoft.com/office/drawing/2014/main" id="{02559D50-E494-435A-8D70-DC35A0CB769D}"/>
              </a:ext>
            </a:extLst>
          </p:cNvPr>
          <p:cNvSpPr txBox="1"/>
          <p:nvPr userDrawn="1"/>
        </p:nvSpPr>
        <p:spPr>
          <a:xfrm>
            <a:off x="5157350" y="6237288"/>
            <a:ext cx="1880426" cy="276999"/>
          </a:xfrm>
          <a:prstGeom prst="rect">
            <a:avLst/>
          </a:prstGeom>
          <a:noFill/>
        </p:spPr>
        <p:txBody>
          <a:bodyPr wrap="square" rtlCol="0">
            <a:spAutoFit/>
          </a:bodyPr>
          <a:lstStyle/>
          <a:p>
            <a:pPr algn="ctr"/>
            <a:r>
              <a:rPr lang="pl-PL" sz="1200" dirty="0">
                <a:latin typeface="Verdana" panose="020B0604030504040204" pitchFamily="34" charset="0"/>
                <a:ea typeface="Verdana" panose="020B0604030504040204" pitchFamily="34" charset="0"/>
              </a:rPr>
              <a:t>jdp-law.pl</a:t>
            </a:r>
          </a:p>
        </p:txBody>
      </p:sp>
      <p:cxnSp>
        <p:nvCxnSpPr>
          <p:cNvPr id="60" name="Łącznik prosty 59">
            <a:extLst>
              <a:ext uri="{FF2B5EF4-FFF2-40B4-BE49-F238E27FC236}">
                <a16:creationId xmlns:a16="http://schemas.microsoft.com/office/drawing/2014/main" id="{CB9C9EB4-7F71-428E-9077-8BC250DB65BD}"/>
              </a:ext>
            </a:extLst>
          </p:cNvPr>
          <p:cNvCxnSpPr>
            <a:cxnSpLocks/>
          </p:cNvCxnSpPr>
          <p:nvPr userDrawn="1"/>
        </p:nvCxnSpPr>
        <p:spPr>
          <a:xfrm>
            <a:off x="2243138" y="6233457"/>
            <a:ext cx="9565657"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1" name="Symbol zastępczy numeru slajdu 4">
            <a:extLst>
              <a:ext uri="{FF2B5EF4-FFF2-40B4-BE49-F238E27FC236}">
                <a16:creationId xmlns:a16="http://schemas.microsoft.com/office/drawing/2014/main" id="{F64BB6AB-A0F2-4256-A920-CB10F048223A}"/>
              </a:ext>
            </a:extLst>
          </p:cNvPr>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Tree>
    <p:extLst>
      <p:ext uri="{BB962C8B-B14F-4D97-AF65-F5344CB8AC3E}">
        <p14:creationId xmlns:p14="http://schemas.microsoft.com/office/powerpoint/2010/main" val="2443768453"/>
      </p:ext>
    </p:extLst>
  </p:cSld>
  <p:clrMapOvr>
    <a:masterClrMapping/>
  </p:clrMapOvr>
  <p:extLst>
    <p:ext uri="{DCECCB84-F9BA-43D5-87BE-67443E8EF086}">
      <p15:sldGuideLst xmlns:p15="http://schemas.microsoft.com/office/powerpoint/2012/main">
        <p15:guide id="1" orient="horz" pos="278">
          <p15:clr>
            <a:srgbClr val="FBAE40"/>
          </p15:clr>
        </p15:guide>
        <p15:guide id="2" pos="1413">
          <p15:clr>
            <a:srgbClr val="FBAE40"/>
          </p15:clr>
        </p15:guide>
        <p15:guide id="3" orient="horz" pos="527">
          <p15:clr>
            <a:srgbClr val="FBAE40"/>
          </p15:clr>
        </p15:guide>
        <p15:guide id="4" pos="742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ajd tekstowy 01">
    <p:spTree>
      <p:nvGrpSpPr>
        <p:cNvPr id="1" name=""/>
        <p:cNvGrpSpPr/>
        <p:nvPr/>
      </p:nvGrpSpPr>
      <p:grpSpPr>
        <a:xfrm>
          <a:off x="0" y="0"/>
          <a:ext cx="0" cy="0"/>
          <a:chOff x="0" y="0"/>
          <a:chExt cx="0" cy="0"/>
        </a:xfrm>
      </p:grpSpPr>
      <p:sp>
        <p:nvSpPr>
          <p:cNvPr id="2" name="Tytuł 1"/>
          <p:cNvSpPr>
            <a:spLocks noGrp="1"/>
          </p:cNvSpPr>
          <p:nvPr>
            <p:ph type="title"/>
          </p:nvPr>
        </p:nvSpPr>
        <p:spPr>
          <a:xfrm>
            <a:off x="3143249" y="476250"/>
            <a:ext cx="8640763" cy="360363"/>
          </a:xfrm>
          <a:prstGeom prst="rect">
            <a:avLst/>
          </a:prstGeom>
        </p:spPr>
        <p:txBody>
          <a:bodyPr/>
          <a:lstStyle>
            <a:lvl1pPr>
              <a:defRPr sz="1800" b="1"/>
            </a:lvl1pPr>
          </a:lstStyle>
          <a:p>
            <a:r>
              <a:rPr lang="pl-PL" dirty="0"/>
              <a:t>Kliknij, aby edytować styl</a:t>
            </a:r>
          </a:p>
        </p:txBody>
      </p:sp>
      <p:sp>
        <p:nvSpPr>
          <p:cNvPr id="8" name="Symbol zastępczy obrazu 7"/>
          <p:cNvSpPr>
            <a:spLocks noGrp="1"/>
          </p:cNvSpPr>
          <p:nvPr>
            <p:ph type="pic" sz="quarter" idx="13"/>
          </p:nvPr>
        </p:nvSpPr>
        <p:spPr>
          <a:xfrm>
            <a:off x="0" y="0"/>
            <a:ext cx="2892425" cy="6858000"/>
          </a:xfrm>
          <a:prstGeom prst="rect">
            <a:avLst/>
          </a:prstGeom>
        </p:spPr>
        <p:txBody>
          <a:bodyPr/>
          <a:lstStyle/>
          <a:p>
            <a:endParaRPr lang="pl-PL"/>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flipV="1">
            <a:off x="3143250" y="1121707"/>
            <a:ext cx="8665545" cy="383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3143250" y="845811"/>
            <a:ext cx="8640763"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flipV="1">
            <a:off x="3143250" y="6233457"/>
            <a:ext cx="8665545" cy="383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sp>
        <p:nvSpPr>
          <p:cNvPr id="14"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7" name="Symbol zastępczy zawartości 6"/>
          <p:cNvSpPr>
            <a:spLocks noGrp="1"/>
          </p:cNvSpPr>
          <p:nvPr>
            <p:ph sz="quarter" idx="16"/>
          </p:nvPr>
        </p:nvSpPr>
        <p:spPr>
          <a:xfrm>
            <a:off x="3143250" y="1135063"/>
            <a:ext cx="8640763" cy="5099050"/>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p:txBody>
      </p:sp>
    </p:spTree>
    <p:extLst>
      <p:ext uri="{BB962C8B-B14F-4D97-AF65-F5344CB8AC3E}">
        <p14:creationId xmlns:p14="http://schemas.microsoft.com/office/powerpoint/2010/main" val="1124848983"/>
      </p:ext>
    </p:extLst>
  </p:cSld>
  <p:clrMapOvr>
    <a:masterClrMapping/>
  </p:clrMapOvr>
  <p:extLst>
    <p:ext uri="{DCECCB84-F9BA-43D5-87BE-67443E8EF086}">
      <p15:sldGuideLst xmlns:p15="http://schemas.microsoft.com/office/powerpoint/2012/main">
        <p15:guide id="1" orient="horz" pos="300">
          <p15:clr>
            <a:srgbClr val="FBAE40"/>
          </p15:clr>
        </p15:guide>
        <p15:guide id="2" pos="1980">
          <p15:clr>
            <a:srgbClr val="FBAE40"/>
          </p15:clr>
        </p15:guide>
        <p15:guide id="3" pos="1822">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la z cytatem">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0A8CF9F9-DF8B-3C4B-9D62-B673588B7279}"/>
              </a:ext>
            </a:extLst>
          </p:cNvPr>
          <p:cNvPicPr>
            <a:picLocks noChangeAspect="1"/>
          </p:cNvPicPr>
          <p:nvPr userDrawn="1"/>
        </p:nvPicPr>
        <p:blipFill rotWithShape="1">
          <a:blip r:embed="rId2"/>
          <a:srcRect l="3914" t="28972" r="4479" b="29233"/>
          <a:stretch/>
        </p:blipFill>
        <p:spPr>
          <a:xfrm>
            <a:off x="-114300" y="-114300"/>
            <a:ext cx="12344400" cy="7042638"/>
          </a:xfrm>
          <a:prstGeom prst="rect">
            <a:avLst/>
          </a:prstGeom>
        </p:spPr>
      </p:pic>
      <p:pic>
        <p:nvPicPr>
          <p:cNvPr id="5" name="Obraz 4">
            <a:extLst>
              <a:ext uri="{FF2B5EF4-FFF2-40B4-BE49-F238E27FC236}">
                <a16:creationId xmlns:a16="http://schemas.microsoft.com/office/drawing/2014/main" id="{FB646770-28D0-E746-8DFF-E57C35D2CC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pic>
        <p:nvPicPr>
          <p:cNvPr id="7" name="Obraz 6">
            <a:extLst>
              <a:ext uri="{FF2B5EF4-FFF2-40B4-BE49-F238E27FC236}">
                <a16:creationId xmlns:a16="http://schemas.microsoft.com/office/drawing/2014/main" id="{D19AA088-3DEC-FE43-BFA2-47A591A5A7D5}"/>
              </a:ext>
            </a:extLst>
          </p:cNvPr>
          <p:cNvPicPr>
            <a:picLocks noChangeAspect="1"/>
          </p:cNvPicPr>
          <p:nvPr userDrawn="1"/>
        </p:nvPicPr>
        <p:blipFill>
          <a:blip r:embed="rId4"/>
          <a:stretch>
            <a:fillRect/>
          </a:stretch>
        </p:blipFill>
        <p:spPr>
          <a:xfrm>
            <a:off x="2693670" y="1258570"/>
            <a:ext cx="9283700" cy="4686300"/>
          </a:xfrm>
          <a:prstGeom prst="rect">
            <a:avLst/>
          </a:prstGeom>
        </p:spPr>
      </p:pic>
      <p:sp>
        <p:nvSpPr>
          <p:cNvPr id="9" name="Symbol zastępczy tekstu 8"/>
          <p:cNvSpPr>
            <a:spLocks noGrp="1"/>
          </p:cNvSpPr>
          <p:nvPr>
            <p:ph type="body" sz="quarter" idx="10" hasCustomPrompt="1"/>
          </p:nvPr>
        </p:nvSpPr>
        <p:spPr>
          <a:xfrm>
            <a:off x="3935414" y="1881188"/>
            <a:ext cx="6661150" cy="995362"/>
          </a:xfrm>
          <a:prstGeom prst="rect">
            <a:avLst/>
          </a:prstGeom>
        </p:spPr>
        <p:txBody>
          <a:bodyPr/>
          <a:lstStyle>
            <a:lvl1pPr marL="0" indent="0">
              <a:lnSpc>
                <a:spcPct val="120000"/>
              </a:lnSpc>
              <a:spcBef>
                <a:spcPts val="300"/>
              </a:spcBef>
              <a:spcAft>
                <a:spcPts val="600"/>
              </a:spcAft>
              <a:buNone/>
              <a:defRPr sz="1800">
                <a:solidFill>
                  <a:schemeClr val="bg1"/>
                </a:solidFill>
                <a:latin typeface="Verdana" panose="020B0604030504040204" pitchFamily="34" charset="0"/>
                <a:ea typeface="Verdana" panose="020B0604030504040204" pitchFamily="34" charset="0"/>
              </a:defRPr>
            </a:lvl1pPr>
            <a:lvl2pPr>
              <a:defRPr sz="1800">
                <a:solidFill>
                  <a:schemeClr val="bg1"/>
                </a:solidFill>
                <a:latin typeface="Verdana" panose="020B0604030504040204" pitchFamily="34" charset="0"/>
                <a:ea typeface="Verdana" panose="020B0604030504040204" pitchFamily="34" charset="0"/>
              </a:defRPr>
            </a:lvl2pPr>
            <a:lvl3pPr>
              <a:defRPr sz="1800">
                <a:solidFill>
                  <a:schemeClr val="bg1"/>
                </a:solidFill>
                <a:latin typeface="Verdana" panose="020B0604030504040204" pitchFamily="34" charset="0"/>
                <a:ea typeface="Verdana" panose="020B0604030504040204" pitchFamily="34" charset="0"/>
              </a:defRPr>
            </a:lvl3pPr>
            <a:lvl4pPr>
              <a:defRPr sz="1800">
                <a:solidFill>
                  <a:schemeClr val="bg1"/>
                </a:solidFill>
                <a:latin typeface="Verdana" panose="020B0604030504040204" pitchFamily="34" charset="0"/>
                <a:ea typeface="Verdana" panose="020B0604030504040204" pitchFamily="34" charset="0"/>
              </a:defRPr>
            </a:lvl4pPr>
            <a:lvl5pPr>
              <a:defRPr sz="1800">
                <a:solidFill>
                  <a:schemeClr val="bg1"/>
                </a:solidFill>
                <a:latin typeface="Verdana" panose="020B0604030504040204" pitchFamily="34" charset="0"/>
                <a:ea typeface="Verdana" panose="020B0604030504040204" pitchFamily="34" charset="0"/>
              </a:defRPr>
            </a:lvl5pPr>
          </a:lstStyle>
          <a:p>
            <a:pPr lvl="0"/>
            <a:r>
              <a:rPr lang="pl-PL" dirty="0"/>
              <a:t>Cytat</a:t>
            </a:r>
          </a:p>
        </p:txBody>
      </p:sp>
      <p:sp>
        <p:nvSpPr>
          <p:cNvPr id="11" name="Symbol zastępczy tekstu 10"/>
          <p:cNvSpPr>
            <a:spLocks noGrp="1"/>
          </p:cNvSpPr>
          <p:nvPr>
            <p:ph type="body" sz="quarter" idx="11" hasCustomPrompt="1"/>
          </p:nvPr>
        </p:nvSpPr>
        <p:spPr>
          <a:xfrm>
            <a:off x="3935412" y="5229225"/>
            <a:ext cx="3148675" cy="250825"/>
          </a:xfrm>
          <a:prstGeom prst="rect">
            <a:avLst/>
          </a:prstGeom>
        </p:spPr>
        <p:txBody>
          <a:bodyPr/>
          <a:lstStyle>
            <a:lvl1pPr marL="0" indent="0">
              <a:buNone/>
              <a:defRPr sz="1200" i="1">
                <a:solidFill>
                  <a:schemeClr val="bg1"/>
                </a:solidFill>
                <a:latin typeface="Verdana" panose="020B0604030504040204" pitchFamily="34" charset="0"/>
                <a:ea typeface="Verdana" panose="020B0604030504040204" pitchFamily="34" charset="0"/>
              </a:defRPr>
            </a:lvl1pPr>
          </a:lstStyle>
          <a:p>
            <a:pPr lvl="0"/>
            <a:r>
              <a:rPr lang="pl-PL" dirty="0"/>
              <a:t>Nazwa rankingu</a:t>
            </a:r>
          </a:p>
        </p:txBody>
      </p:sp>
    </p:spTree>
    <p:extLst>
      <p:ext uri="{BB962C8B-B14F-4D97-AF65-F5344CB8AC3E}">
        <p14:creationId xmlns:p14="http://schemas.microsoft.com/office/powerpoint/2010/main" val="3395289765"/>
      </p:ext>
    </p:extLst>
  </p:cSld>
  <p:clrMapOvr>
    <a:masterClrMapping/>
  </p:clrMapOvr>
  <p:extLst>
    <p:ext uri="{DCECCB84-F9BA-43D5-87BE-67443E8EF086}">
      <p15:sldGuideLst xmlns:p15="http://schemas.microsoft.com/office/powerpoint/2012/main">
        <p15:guide id="1" orient="horz" pos="1185">
          <p15:clr>
            <a:srgbClr val="FBAE40"/>
          </p15:clr>
        </p15:guide>
        <p15:guide id="2" pos="6675">
          <p15:clr>
            <a:srgbClr val="FBAE40"/>
          </p15:clr>
        </p15:guide>
        <p15:guide id="3" pos="2479">
          <p15:clr>
            <a:srgbClr val="FBAE40"/>
          </p15:clr>
        </p15:guide>
        <p15:guide id="4" orient="horz" pos="329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ajd tekstowy 02">
    <p:spTree>
      <p:nvGrpSpPr>
        <p:cNvPr id="1" name=""/>
        <p:cNvGrpSpPr/>
        <p:nvPr/>
      </p:nvGrpSpPr>
      <p:grpSpPr>
        <a:xfrm>
          <a:off x="0" y="0"/>
          <a:ext cx="0" cy="0"/>
          <a:chOff x="0" y="0"/>
          <a:chExt cx="0" cy="0"/>
        </a:xfrm>
      </p:grpSpPr>
      <p:sp>
        <p:nvSpPr>
          <p:cNvPr id="2" name="Tytuł 1"/>
          <p:cNvSpPr>
            <a:spLocks noGrp="1"/>
          </p:cNvSpPr>
          <p:nvPr>
            <p:ph type="title"/>
          </p:nvPr>
        </p:nvSpPr>
        <p:spPr>
          <a:xfrm>
            <a:off x="4764088" y="476250"/>
            <a:ext cx="7019924" cy="360363"/>
          </a:xfrm>
          <a:prstGeom prst="rect">
            <a:avLst/>
          </a:prstGeom>
        </p:spPr>
        <p:txBody>
          <a:bodyPr/>
          <a:lstStyle>
            <a:lvl1pPr>
              <a:defRPr sz="1800" b="1"/>
            </a:lvl1pPr>
          </a:lstStyle>
          <a:p>
            <a:r>
              <a:rPr lang="pl-PL" dirty="0"/>
              <a:t>Kliknij, aby edytować styl</a:t>
            </a:r>
          </a:p>
        </p:txBody>
      </p:sp>
      <p:sp>
        <p:nvSpPr>
          <p:cNvPr id="8" name="Symbol zastępczy obrazu 7"/>
          <p:cNvSpPr>
            <a:spLocks noGrp="1"/>
          </p:cNvSpPr>
          <p:nvPr>
            <p:ph type="pic" sz="quarter" idx="13"/>
          </p:nvPr>
        </p:nvSpPr>
        <p:spPr>
          <a:xfrm>
            <a:off x="0" y="0"/>
            <a:ext cx="4583113" cy="6858000"/>
          </a:xfrm>
          <a:prstGeom prst="rect">
            <a:avLst/>
          </a:prstGeom>
        </p:spPr>
        <p:txBody>
          <a:bodyPr/>
          <a:lstStyle/>
          <a:p>
            <a:endParaRPr lang="pl-PL"/>
          </a:p>
        </p:txBody>
      </p:sp>
      <p:cxnSp>
        <p:nvCxnSpPr>
          <p:cNvPr id="10" name="Łącznik prosty 9">
            <a:extLst>
              <a:ext uri="{FF2B5EF4-FFF2-40B4-BE49-F238E27FC236}">
                <a16:creationId xmlns:a16="http://schemas.microsoft.com/office/drawing/2014/main" id="{33CE781C-8CDC-AA40-AF7B-0845A34DBA70}"/>
              </a:ext>
            </a:extLst>
          </p:cNvPr>
          <p:cNvCxnSpPr>
            <a:cxnSpLocks/>
          </p:cNvCxnSpPr>
          <p:nvPr userDrawn="1"/>
        </p:nvCxnSpPr>
        <p:spPr>
          <a:xfrm flipV="1">
            <a:off x="3143250" y="1121707"/>
            <a:ext cx="8665545" cy="383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Symbol zastępczy tekstu 11"/>
          <p:cNvSpPr>
            <a:spLocks noGrp="1"/>
          </p:cNvSpPr>
          <p:nvPr>
            <p:ph type="body" sz="quarter" idx="14"/>
          </p:nvPr>
        </p:nvSpPr>
        <p:spPr>
          <a:xfrm>
            <a:off x="4764088" y="845811"/>
            <a:ext cx="7019925" cy="288925"/>
          </a:xfrm>
          <a:prstGeom prst="rect">
            <a:avLst/>
          </a:prstGeom>
        </p:spPr>
        <p:txBody>
          <a:bodyPr/>
          <a:lstStyle>
            <a:lvl1pPr marL="0" indent="0">
              <a:buNone/>
              <a:defRPr sz="1400" i="1">
                <a:solidFill>
                  <a:srgbClr val="9D9D9D"/>
                </a:solidFill>
                <a:latin typeface="Verdana" panose="020B0604030504040204" pitchFamily="34" charset="0"/>
                <a:ea typeface="Verdana" panose="020B0604030504040204" pitchFamily="34" charset="0"/>
              </a:defRPr>
            </a:lvl1pPr>
          </a:lstStyle>
          <a:p>
            <a:pPr lvl="0"/>
            <a:r>
              <a:rPr lang="pl-PL" dirty="0"/>
              <a:t>Edytuj style wzorca tekstu</a:t>
            </a:r>
          </a:p>
        </p:txBody>
      </p:sp>
      <p:cxnSp>
        <p:nvCxnSpPr>
          <p:cNvPr id="15" name="Łącznik prosty 14">
            <a:extLst>
              <a:ext uri="{FF2B5EF4-FFF2-40B4-BE49-F238E27FC236}">
                <a16:creationId xmlns:a16="http://schemas.microsoft.com/office/drawing/2014/main" id="{33CE781C-8CDC-AA40-AF7B-0845A34DBA70}"/>
              </a:ext>
            </a:extLst>
          </p:cNvPr>
          <p:cNvCxnSpPr>
            <a:cxnSpLocks/>
          </p:cNvCxnSpPr>
          <p:nvPr userDrawn="1"/>
        </p:nvCxnSpPr>
        <p:spPr>
          <a:xfrm>
            <a:off x="4764088" y="6233457"/>
            <a:ext cx="7044707"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5195888" y="6237288"/>
            <a:ext cx="2102379" cy="276999"/>
          </a:xfrm>
          <a:prstGeom prst="rect">
            <a:avLst/>
          </a:prstGeom>
          <a:noFill/>
        </p:spPr>
        <p:txBody>
          <a:bodyPr wrap="square" rtlCol="0">
            <a:spAutoFit/>
          </a:bodyPr>
          <a:lstStyle/>
          <a:p>
            <a:r>
              <a:rPr lang="pl-PL" sz="1200" dirty="0">
                <a:latin typeface="Verdana" panose="020B0604030504040204" pitchFamily="34" charset="0"/>
                <a:ea typeface="Verdana" panose="020B0604030504040204" pitchFamily="34" charset="0"/>
              </a:rPr>
              <a:t>jdp-law.pl</a:t>
            </a:r>
          </a:p>
        </p:txBody>
      </p:sp>
      <p:sp>
        <p:nvSpPr>
          <p:cNvPr id="16" name="Symbol zastępczy numeru slajdu 4"/>
          <p:cNvSpPr>
            <a:spLocks noGrp="1"/>
          </p:cNvSpPr>
          <p:nvPr>
            <p:ph type="sldNum" sz="quarter" idx="15"/>
          </p:nvPr>
        </p:nvSpPr>
        <p:spPr>
          <a:xfrm>
            <a:off x="8610600" y="6237288"/>
            <a:ext cx="2743200" cy="365125"/>
          </a:xfrm>
          <a:prstGeom prst="rect">
            <a:avLst/>
          </a:prstGeom>
        </p:spPr>
        <p:txBody>
          <a:bodyPr/>
          <a:lstStyle>
            <a:lvl1pPr algn="r">
              <a:defRPr sz="1200"/>
            </a:lvl1pPr>
          </a:lstStyle>
          <a:p>
            <a:r>
              <a:rPr lang="pl-PL" dirty="0"/>
              <a:t> Str. </a:t>
            </a:r>
            <a:fld id="{8BA14829-D7AD-424D-A9FD-40DB12A7A0F7}" type="slidenum">
              <a:rPr lang="pl-PL" smtClean="0"/>
              <a:pPr/>
              <a:t>‹#›</a:t>
            </a:fld>
            <a:endParaRPr lang="pl-PL" dirty="0"/>
          </a:p>
        </p:txBody>
      </p:sp>
      <p:sp>
        <p:nvSpPr>
          <p:cNvPr id="7" name="Symbol zastępczy tekstu 6"/>
          <p:cNvSpPr>
            <a:spLocks noGrp="1"/>
          </p:cNvSpPr>
          <p:nvPr>
            <p:ph type="body" sz="quarter" idx="16"/>
          </p:nvPr>
        </p:nvSpPr>
        <p:spPr>
          <a:xfrm>
            <a:off x="4764088" y="1135063"/>
            <a:ext cx="7045325" cy="5099050"/>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p:txBody>
      </p:sp>
    </p:spTree>
    <p:extLst>
      <p:ext uri="{BB962C8B-B14F-4D97-AF65-F5344CB8AC3E}">
        <p14:creationId xmlns:p14="http://schemas.microsoft.com/office/powerpoint/2010/main" val="3164169658"/>
      </p:ext>
    </p:extLst>
  </p:cSld>
  <p:clrMapOvr>
    <a:masterClrMapping/>
  </p:clrMapOvr>
  <p:extLst>
    <p:ext uri="{DCECCB84-F9BA-43D5-87BE-67443E8EF086}">
      <p15:sldGuideLst xmlns:p15="http://schemas.microsoft.com/office/powerpoint/2012/main">
        <p15:guide id="1" orient="horz" pos="300">
          <p15:clr>
            <a:srgbClr val="FBAE40"/>
          </p15:clr>
        </p15:guide>
        <p15:guide id="2" pos="2887">
          <p15:clr>
            <a:srgbClr val="FBAE40"/>
          </p15:clr>
        </p15:guide>
        <p15:guide id="3" pos="1844">
          <p15:clr>
            <a:srgbClr val="FBAE40"/>
          </p15:clr>
        </p15:guide>
        <p15:guide id="4" orient="horz" pos="527">
          <p15:clr>
            <a:srgbClr val="FBAE40"/>
          </p15:clr>
        </p15:guide>
        <p15:guide id="5" pos="7423">
          <p15:clr>
            <a:srgbClr val="FBAE40"/>
          </p15:clr>
        </p15:guide>
        <p15:guide id="6" orient="horz" pos="709">
          <p15:clr>
            <a:srgbClr val="FBAE40"/>
          </p15:clr>
        </p15:guide>
        <p15:guide id="7" orient="horz" pos="3929">
          <p15:clr>
            <a:srgbClr val="FBAE40"/>
          </p15:clr>
        </p15:guide>
        <p15:guide id="8" pos="30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1.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3.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2243138" y="1199621"/>
            <a:ext cx="9565656" cy="4351338"/>
          </a:xfrm>
          <a:prstGeom prst="rect">
            <a:avLst/>
          </a:prstGeom>
        </p:spPr>
        <p:txBody>
          <a:bodyPr vert="horz" lIns="91440" tIns="45720" rIns="91440" bIns="45720" rtlCol="0">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pl-PL" dirty="0"/>
              <a:t>jdp-law.pl</a:t>
            </a:r>
          </a:p>
        </p:txBody>
      </p:sp>
      <p:sp>
        <p:nvSpPr>
          <p:cNvPr id="6" name="Symbol zastępczy numeru slajdu 5"/>
          <p:cNvSpPr>
            <a:spLocks noGrp="1"/>
          </p:cNvSpPr>
          <p:nvPr>
            <p:ph type="sldNum" sz="quarter" idx="4"/>
          </p:nvPr>
        </p:nvSpPr>
        <p:spPr>
          <a:xfrm>
            <a:off x="9077325" y="6356350"/>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r>
              <a:rPr lang="pl-PL" dirty="0"/>
              <a:t>Str. </a:t>
            </a:r>
            <a:fld id="{BE5720B7-F796-495D-A307-EF8CF12A825B}" type="slidenum">
              <a:rPr lang="pl-PL" smtClean="0"/>
              <a:pPr/>
              <a:t>‹#›</a:t>
            </a:fld>
            <a:endParaRPr lang="pl-PL" dirty="0"/>
          </a:p>
        </p:txBody>
      </p: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Tree>
    <p:extLst>
      <p:ext uri="{BB962C8B-B14F-4D97-AF65-F5344CB8AC3E}">
        <p14:creationId xmlns:p14="http://schemas.microsoft.com/office/powerpoint/2010/main" val="290203297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725" r:id="rId5"/>
    <p:sldLayoutId id="2147483696" r:id="rId6"/>
    <p:sldLayoutId id="2147483697" r:id="rId7"/>
    <p:sldLayoutId id="2147483698" r:id="rId8"/>
    <p:sldLayoutId id="2147483699" r:id="rId9"/>
    <p:sldLayoutId id="2147483700" r:id="rId10"/>
    <p:sldLayoutId id="2147483701" r:id="rId11"/>
    <p:sldLayoutId id="2147483702" r:id="rId12"/>
    <p:sldLayoutId id="2147483709" r:id="rId13"/>
    <p:sldLayoutId id="2147483710" r:id="rId14"/>
    <p:sldLayoutId id="2147483711" r:id="rId15"/>
    <p:sldLayoutId id="2147483703" r:id="rId16"/>
    <p:sldLayoutId id="2147483708" r:id="rId17"/>
    <p:sldLayoutId id="2147483707" r:id="rId18"/>
    <p:sldLayoutId id="2147483706" r:id="rId19"/>
    <p:sldLayoutId id="2147483689" r:id="rId20"/>
    <p:sldLayoutId id="2147483690" r:id="rId21"/>
    <p:sldLayoutId id="2147483691" r:id="rId22"/>
    <p:sldLayoutId id="2147483750" r:id="rId23"/>
  </p:sldLayoutIdLst>
  <p:txStyles>
    <p:titleStyle>
      <a:lvl1pPr algn="l" defTabSz="914400" rtl="0" eaLnBrk="1" latinLnBrk="0" hangingPunct="1">
        <a:lnSpc>
          <a:spcPct val="90000"/>
        </a:lnSpc>
        <a:spcBef>
          <a:spcPct val="0"/>
        </a:spcBef>
        <a:buNone/>
        <a:defRPr sz="1800" b="1" kern="1200">
          <a:solidFill>
            <a:schemeClr val="tx1"/>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120000"/>
        </a:lnSpc>
        <a:spcBef>
          <a:spcPts val="300"/>
        </a:spcBef>
        <a:spcAft>
          <a:spcPts val="600"/>
        </a:spcAft>
        <a:buClr>
          <a:srgbClr val="EA5B0C"/>
        </a:buClr>
        <a:buFontTx/>
        <a:buNone/>
        <a:defRPr sz="1800" kern="1200">
          <a:solidFill>
            <a:schemeClr val="tx1"/>
          </a:solidFill>
          <a:latin typeface="Verdana" panose="020B0604030504040204" pitchFamily="34" charset="0"/>
          <a:ea typeface="Verdana" panose="020B0604030504040204" pitchFamily="34" charset="0"/>
          <a:cs typeface="+mn-cs"/>
        </a:defRPr>
      </a:lvl1pPr>
      <a:lvl2pPr marL="177800" indent="-177800" algn="l" defTabSz="914400" rtl="0" eaLnBrk="1" latinLnBrk="0" hangingPunct="1">
        <a:lnSpc>
          <a:spcPct val="120000"/>
        </a:lnSpc>
        <a:spcBef>
          <a:spcPts val="300"/>
        </a:spcBef>
        <a:spcAft>
          <a:spcPts val="600"/>
        </a:spcAft>
        <a:buClr>
          <a:srgbClr val="EA5B0C"/>
        </a:buClr>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355600" indent="-177800" algn="l" defTabSz="914400" rtl="0" eaLnBrk="1" latinLnBrk="0" hangingPunct="1">
        <a:lnSpc>
          <a:spcPct val="120000"/>
        </a:lnSpc>
        <a:spcBef>
          <a:spcPts val="300"/>
        </a:spcBef>
        <a:spcAft>
          <a:spcPts val="600"/>
        </a:spcAft>
        <a:buClr>
          <a:srgbClr val="EA5B0C"/>
        </a:buClr>
        <a:buFont typeface="Wingdings" panose="05000000000000000000" pitchFamily="2" charset="2"/>
        <a:buChar char="§"/>
        <a:defRPr sz="1400" kern="1200">
          <a:solidFill>
            <a:schemeClr val="tx1"/>
          </a:solidFill>
          <a:latin typeface="Verdana" panose="020B0604030504040204" pitchFamily="34" charset="0"/>
          <a:ea typeface="Verdana" panose="020B0604030504040204" pitchFamily="34" charset="0"/>
          <a:cs typeface="+mn-cs"/>
        </a:defRPr>
      </a:lvl3pPr>
      <a:lvl4pPr marL="541338" indent="-185738" algn="l" defTabSz="914400" rtl="0" eaLnBrk="1" latinLnBrk="0" hangingPunct="1">
        <a:lnSpc>
          <a:spcPct val="120000"/>
        </a:lnSpc>
        <a:spcBef>
          <a:spcPts val="300"/>
        </a:spcBef>
        <a:spcAft>
          <a:spcPts val="600"/>
        </a:spcAft>
        <a:buClr>
          <a:srgbClr val="EA5B0C"/>
        </a:buClr>
        <a:buFont typeface="Wingdings" panose="05000000000000000000" pitchFamily="2" charset="2"/>
        <a:buChar char="ü"/>
        <a:defRPr sz="12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300"/>
        </a:spcBef>
        <a:spcAft>
          <a:spcPts val="6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446" userDrawn="1">
          <p15:clr>
            <a:srgbClr val="F26B43"/>
          </p15:clr>
        </p15:guide>
        <p15:guide id="3" orient="horz" pos="3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24B0DF6C-D53D-40C5-BC4F-F5756A103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CFBC024-0176-4342-8A32-257629E19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C2702D8-F4F0-40FE-A424-75AB6D92A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A4A7E-1A83-488A-9A26-292F02E527FF}" type="datetimeFigureOut">
              <a:rPr lang="pl-PL" smtClean="0"/>
              <a:t>15.02.2023</a:t>
            </a:fld>
            <a:endParaRPr lang="pl-PL"/>
          </a:p>
        </p:txBody>
      </p:sp>
      <p:sp>
        <p:nvSpPr>
          <p:cNvPr id="5" name="Symbol zastępczy stopki 4">
            <a:extLst>
              <a:ext uri="{FF2B5EF4-FFF2-40B4-BE49-F238E27FC236}">
                <a16:creationId xmlns:a16="http://schemas.microsoft.com/office/drawing/2014/main" id="{DA101F4B-C464-4C6F-A83D-A7B3E91179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38DB239D-9B36-4ADB-89AD-573EB33F55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D5373-8C20-4855-AF5F-839B457D6D5B}" type="slidenum">
              <a:rPr lang="pl-PL" smtClean="0"/>
              <a:t>‹#›</a:t>
            </a:fld>
            <a:endParaRPr lang="pl-PL"/>
          </a:p>
        </p:txBody>
      </p:sp>
    </p:spTree>
    <p:extLst>
      <p:ext uri="{BB962C8B-B14F-4D97-AF65-F5344CB8AC3E}">
        <p14:creationId xmlns:p14="http://schemas.microsoft.com/office/powerpoint/2010/main" val="24986768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2243138" y="1199621"/>
            <a:ext cx="9565656" cy="4351338"/>
          </a:xfrm>
          <a:prstGeom prst="rect">
            <a:avLst/>
          </a:prstGeom>
        </p:spPr>
        <p:txBody>
          <a:bodyPr vert="horz" lIns="91440" tIns="45720" rIns="91440" bIns="45720" rtlCol="0">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pl-PL" dirty="0"/>
              <a:t>jdp-law.pl</a:t>
            </a:r>
          </a:p>
        </p:txBody>
      </p:sp>
      <p:sp>
        <p:nvSpPr>
          <p:cNvPr id="6" name="Symbol zastępczy numeru slajdu 5"/>
          <p:cNvSpPr>
            <a:spLocks noGrp="1"/>
          </p:cNvSpPr>
          <p:nvPr>
            <p:ph type="sldNum" sz="quarter" idx="4"/>
          </p:nvPr>
        </p:nvSpPr>
        <p:spPr>
          <a:xfrm>
            <a:off x="9077325" y="6356350"/>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r>
              <a:rPr lang="pl-PL" dirty="0"/>
              <a:t>Str. </a:t>
            </a:r>
            <a:fld id="{BE5720B7-F796-495D-A307-EF8CF12A825B}" type="slidenum">
              <a:rPr lang="pl-PL" smtClean="0"/>
              <a:pPr/>
              <a:t>‹#›</a:t>
            </a:fld>
            <a:endParaRPr lang="pl-PL" dirty="0"/>
          </a:p>
        </p:txBody>
      </p:sp>
      <p:pic>
        <p:nvPicPr>
          <p:cNvPr id="9" name="Obraz 8">
            <a:extLst>
              <a:ext uri="{FF2B5EF4-FFF2-40B4-BE49-F238E27FC236}">
                <a16:creationId xmlns:a16="http://schemas.microsoft.com/office/drawing/2014/main" id="{FB646770-28D0-E746-8DFF-E57C35D2CC79}"/>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06387" y="102620"/>
            <a:ext cx="1305890" cy="829366"/>
          </a:xfrm>
          <a:prstGeom prst="rect">
            <a:avLst/>
          </a:prstGeom>
        </p:spPr>
      </p:pic>
    </p:spTree>
    <p:extLst>
      <p:ext uri="{BB962C8B-B14F-4D97-AF65-F5344CB8AC3E}">
        <p14:creationId xmlns:p14="http://schemas.microsoft.com/office/powerpoint/2010/main" val="293274892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Lst>
  <p:txStyles>
    <p:titleStyle>
      <a:lvl1pPr algn="l" defTabSz="914400" rtl="0" eaLnBrk="1" latinLnBrk="0" hangingPunct="1">
        <a:lnSpc>
          <a:spcPct val="90000"/>
        </a:lnSpc>
        <a:spcBef>
          <a:spcPct val="0"/>
        </a:spcBef>
        <a:buNone/>
        <a:defRPr sz="1800" b="1" kern="1200">
          <a:solidFill>
            <a:schemeClr val="tx1"/>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120000"/>
        </a:lnSpc>
        <a:spcBef>
          <a:spcPts val="300"/>
        </a:spcBef>
        <a:spcAft>
          <a:spcPts val="600"/>
        </a:spcAft>
        <a:buClr>
          <a:srgbClr val="EA5B0C"/>
        </a:buClr>
        <a:buFontTx/>
        <a:buNone/>
        <a:defRPr sz="1800" kern="1200">
          <a:solidFill>
            <a:schemeClr val="tx1"/>
          </a:solidFill>
          <a:latin typeface="Verdana" panose="020B0604030504040204" pitchFamily="34" charset="0"/>
          <a:ea typeface="Verdana" panose="020B0604030504040204" pitchFamily="34" charset="0"/>
          <a:cs typeface="+mn-cs"/>
        </a:defRPr>
      </a:lvl1pPr>
      <a:lvl2pPr marL="177800" indent="-177800" algn="l" defTabSz="914400" rtl="0" eaLnBrk="1" latinLnBrk="0" hangingPunct="1">
        <a:lnSpc>
          <a:spcPct val="120000"/>
        </a:lnSpc>
        <a:spcBef>
          <a:spcPts val="300"/>
        </a:spcBef>
        <a:spcAft>
          <a:spcPts val="600"/>
        </a:spcAft>
        <a:buClr>
          <a:srgbClr val="EA5B0C"/>
        </a:buClr>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355600" indent="-177800" algn="l" defTabSz="914400" rtl="0" eaLnBrk="1" latinLnBrk="0" hangingPunct="1">
        <a:lnSpc>
          <a:spcPct val="120000"/>
        </a:lnSpc>
        <a:spcBef>
          <a:spcPts val="300"/>
        </a:spcBef>
        <a:spcAft>
          <a:spcPts val="600"/>
        </a:spcAft>
        <a:buClr>
          <a:srgbClr val="EA5B0C"/>
        </a:buClr>
        <a:buFont typeface="Wingdings" panose="05000000000000000000" pitchFamily="2" charset="2"/>
        <a:buChar char="§"/>
        <a:defRPr sz="1400" kern="1200">
          <a:solidFill>
            <a:schemeClr val="tx1"/>
          </a:solidFill>
          <a:latin typeface="Verdana" panose="020B0604030504040204" pitchFamily="34" charset="0"/>
          <a:ea typeface="Verdana" panose="020B0604030504040204" pitchFamily="34" charset="0"/>
          <a:cs typeface="+mn-cs"/>
        </a:defRPr>
      </a:lvl3pPr>
      <a:lvl4pPr marL="541338" indent="-185738" algn="l" defTabSz="914400" rtl="0" eaLnBrk="1" latinLnBrk="0" hangingPunct="1">
        <a:lnSpc>
          <a:spcPct val="120000"/>
        </a:lnSpc>
        <a:spcBef>
          <a:spcPts val="300"/>
        </a:spcBef>
        <a:spcAft>
          <a:spcPts val="600"/>
        </a:spcAft>
        <a:buClr>
          <a:srgbClr val="EA5B0C"/>
        </a:buClr>
        <a:buFont typeface="Wingdings" panose="05000000000000000000" pitchFamily="2" charset="2"/>
        <a:buChar char="ü"/>
        <a:defRPr sz="12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300"/>
        </a:spcBef>
        <a:spcAft>
          <a:spcPts val="6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7446">
          <p15:clr>
            <a:srgbClr val="F26B43"/>
          </p15:clr>
        </p15:guide>
        <p15:guide id="3" orient="horz" pos="3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mailto:anna.wojcik@jdp-law.pl"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mailto:mariusz.nowakowski@jdp-law.p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20586" y="1322538"/>
            <a:ext cx="6804837" cy="2900274"/>
          </a:xfrm>
        </p:spPr>
        <p:txBody>
          <a:bodyPr/>
          <a:lstStyle/>
          <a:p>
            <a:r>
              <a:rPr lang="pl-PL" sz="2600" dirty="0"/>
              <a:t>Waloryzacja kontraktów – w jakim miejscu jesteśmy? Prezentacja dotychczasowych doświadczeń </a:t>
            </a:r>
            <a:br>
              <a:rPr lang="pl-PL" sz="2600" dirty="0"/>
            </a:br>
            <a:r>
              <a:rPr lang="pl-PL" sz="2600" dirty="0"/>
              <a:t>i wskazówek</a:t>
            </a:r>
            <a:br>
              <a:rPr lang="pl-PL" sz="2600" dirty="0"/>
            </a:br>
            <a:br>
              <a:rPr lang="pl-PL" sz="2600" dirty="0"/>
            </a:br>
            <a:r>
              <a:rPr lang="pl-PL" sz="2600" dirty="0"/>
              <a:t>| </a:t>
            </a:r>
            <a:r>
              <a:rPr lang="pl-PL" sz="2600" dirty="0" err="1"/>
              <a:t>webinar</a:t>
            </a:r>
            <a:r>
              <a:rPr lang="pl-PL" sz="2600" dirty="0"/>
              <a:t> JDP</a:t>
            </a:r>
          </a:p>
        </p:txBody>
      </p:sp>
      <p:sp>
        <p:nvSpPr>
          <p:cNvPr id="3" name="Symbol zastępczy tekstu 2"/>
          <p:cNvSpPr>
            <a:spLocks noGrp="1"/>
          </p:cNvSpPr>
          <p:nvPr>
            <p:ph type="body" sz="quarter" idx="10"/>
          </p:nvPr>
        </p:nvSpPr>
        <p:spPr>
          <a:xfrm>
            <a:off x="5220586" y="3680679"/>
            <a:ext cx="4538036" cy="914400"/>
          </a:xfrm>
        </p:spPr>
        <p:txBody>
          <a:bodyPr/>
          <a:lstStyle/>
          <a:p>
            <a:endParaRPr lang="pl-PL" sz="1400" dirty="0"/>
          </a:p>
          <a:p>
            <a:r>
              <a:rPr lang="pl-PL" dirty="0"/>
              <a:t>15.02.2023 roku</a:t>
            </a:r>
          </a:p>
        </p:txBody>
      </p:sp>
      <p:sp>
        <p:nvSpPr>
          <p:cNvPr id="4" name="Symbol zastępczy tekstu 3"/>
          <p:cNvSpPr>
            <a:spLocks noGrp="1"/>
          </p:cNvSpPr>
          <p:nvPr>
            <p:ph type="body" sz="quarter" idx="11"/>
          </p:nvPr>
        </p:nvSpPr>
        <p:spPr>
          <a:xfrm>
            <a:off x="5220586" y="4967346"/>
            <a:ext cx="6707074" cy="1231690"/>
          </a:xfrm>
        </p:spPr>
        <p:txBody>
          <a:bodyPr>
            <a:normAutofit/>
          </a:bodyPr>
          <a:lstStyle/>
          <a:p>
            <a:r>
              <a:rPr lang="pl-PL" sz="1400" dirty="0"/>
              <a:t>adw. Mariusz Nowakowski, </a:t>
            </a:r>
            <a:r>
              <a:rPr lang="pl-PL" sz="1400" dirty="0" err="1"/>
              <a:t>Counsel</a:t>
            </a:r>
            <a:endParaRPr lang="pl-PL" sz="1400" dirty="0"/>
          </a:p>
          <a:p>
            <a:r>
              <a:rPr lang="pl-PL" sz="1400" dirty="0"/>
              <a:t>adw. Anna Wójcik, </a:t>
            </a:r>
            <a:r>
              <a:rPr lang="pl-PL" sz="1400" dirty="0" err="1"/>
              <a:t>Associate</a:t>
            </a:r>
            <a:endParaRPr lang="pl-PL" sz="1400" dirty="0"/>
          </a:p>
        </p:txBody>
      </p:sp>
      <p:sp>
        <p:nvSpPr>
          <p:cNvPr id="8" name="Symbol zastępczy obrazu 7">
            <a:extLst>
              <a:ext uri="{FF2B5EF4-FFF2-40B4-BE49-F238E27FC236}">
                <a16:creationId xmlns:a16="http://schemas.microsoft.com/office/drawing/2014/main" id="{24DC1CE2-8824-8514-897B-E9EBC3DF794A}"/>
              </a:ext>
            </a:extLst>
          </p:cNvPr>
          <p:cNvSpPr>
            <a:spLocks noGrp="1"/>
          </p:cNvSpPr>
          <p:nvPr>
            <p:ph type="pic" sz="quarter" idx="12"/>
          </p:nvPr>
        </p:nvSpPr>
        <p:spPr/>
      </p:sp>
      <p:pic>
        <p:nvPicPr>
          <p:cNvPr id="9" name="Obraz 8">
            <a:extLst>
              <a:ext uri="{FF2B5EF4-FFF2-40B4-BE49-F238E27FC236}">
                <a16:creationId xmlns:a16="http://schemas.microsoft.com/office/drawing/2014/main" id="{030E4E28-A83A-2763-0DA4-AF28060EA67C}"/>
              </a:ext>
            </a:extLst>
          </p:cNvPr>
          <p:cNvPicPr>
            <a:picLocks noChangeAspect="1"/>
          </p:cNvPicPr>
          <p:nvPr/>
        </p:nvPicPr>
        <p:blipFill>
          <a:blip r:embed="rId2"/>
          <a:stretch>
            <a:fillRect/>
          </a:stretch>
        </p:blipFill>
        <p:spPr>
          <a:xfrm>
            <a:off x="-5639060" y="1"/>
            <a:ext cx="10187248" cy="6857999"/>
          </a:xfrm>
          <a:prstGeom prst="rect">
            <a:avLst/>
          </a:prstGeom>
        </p:spPr>
      </p:pic>
    </p:spTree>
    <p:extLst>
      <p:ext uri="{BB962C8B-B14F-4D97-AF65-F5344CB8AC3E}">
        <p14:creationId xmlns:p14="http://schemas.microsoft.com/office/powerpoint/2010/main" val="424153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CA77DD-CFBD-4707-B8A3-757F272C1E56}"/>
              </a:ext>
            </a:extLst>
          </p:cNvPr>
          <p:cNvSpPr>
            <a:spLocks noGrp="1"/>
          </p:cNvSpPr>
          <p:nvPr>
            <p:ph type="title"/>
          </p:nvPr>
        </p:nvSpPr>
        <p:spPr/>
        <p:txBody>
          <a:bodyPr/>
          <a:lstStyle/>
          <a:p>
            <a:r>
              <a:rPr lang="pl-PL" sz="2000" dirty="0"/>
              <a:t>ZMIANA CEN PRODUKTÓW STALOWYCH OD POCZĄTKU 2020 ROKU</a:t>
            </a:r>
          </a:p>
        </p:txBody>
      </p:sp>
      <p:sp>
        <p:nvSpPr>
          <p:cNvPr id="3" name="Symbol zastępczy tekstu 2">
            <a:extLst>
              <a:ext uri="{FF2B5EF4-FFF2-40B4-BE49-F238E27FC236}">
                <a16:creationId xmlns:a16="http://schemas.microsoft.com/office/drawing/2014/main" id="{EBC94827-42B8-40CE-AC1A-2B0A30CE6A24}"/>
              </a:ext>
            </a:extLst>
          </p:cNvPr>
          <p:cNvSpPr>
            <a:spLocks noGrp="1"/>
          </p:cNvSpPr>
          <p:nvPr>
            <p:ph type="body" sz="quarter" idx="14"/>
          </p:nvPr>
        </p:nvSpPr>
        <p:spPr>
          <a:xfrm>
            <a:off x="2208214" y="5798811"/>
            <a:ext cx="9575800" cy="288925"/>
          </a:xfrm>
        </p:spPr>
        <p:txBody>
          <a:bodyPr>
            <a:normAutofit fontScale="25000" lnSpcReduction="20000"/>
          </a:bodyPr>
          <a:lstStyle/>
          <a:p>
            <a:r>
              <a:rPr lang="pl-PL" sz="3600" dirty="0"/>
              <a:t>Źródło: dane Stowarzyszenia Stal Nierdzewna (http://www.stalenierdzewne.pl/wykresy)</a:t>
            </a:r>
          </a:p>
          <a:p>
            <a:endParaRPr lang="pl-PL" dirty="0"/>
          </a:p>
        </p:txBody>
      </p:sp>
      <p:sp>
        <p:nvSpPr>
          <p:cNvPr id="4" name="Symbol zastępczy tekstu 3">
            <a:extLst>
              <a:ext uri="{FF2B5EF4-FFF2-40B4-BE49-F238E27FC236}">
                <a16:creationId xmlns:a16="http://schemas.microsoft.com/office/drawing/2014/main" id="{0828E496-ECF3-4CBD-8F2C-F9CBDF100948}"/>
              </a:ext>
            </a:extLst>
          </p:cNvPr>
          <p:cNvSpPr>
            <a:spLocks noGrp="1"/>
          </p:cNvSpPr>
          <p:nvPr>
            <p:ph type="body" sz="quarter" idx="15"/>
          </p:nvPr>
        </p:nvSpPr>
        <p:spPr/>
        <p:txBody>
          <a:bodyPr/>
          <a:lstStyle/>
          <a:p>
            <a:endParaRPr lang="pl-PL" dirty="0"/>
          </a:p>
        </p:txBody>
      </p:sp>
      <p:sp>
        <p:nvSpPr>
          <p:cNvPr id="5" name="Symbol zastępczy tekstu 4">
            <a:extLst>
              <a:ext uri="{FF2B5EF4-FFF2-40B4-BE49-F238E27FC236}">
                <a16:creationId xmlns:a16="http://schemas.microsoft.com/office/drawing/2014/main" id="{413F872D-4C7C-4925-99E6-6AF07153635A}"/>
              </a:ext>
            </a:extLst>
          </p:cNvPr>
          <p:cNvSpPr>
            <a:spLocks noGrp="1"/>
          </p:cNvSpPr>
          <p:nvPr>
            <p:ph type="body" sz="quarter" idx="18"/>
          </p:nvPr>
        </p:nvSpPr>
        <p:spPr>
          <a:xfrm>
            <a:off x="2208213" y="1135064"/>
            <a:ext cx="9601200" cy="4646612"/>
          </a:xfrm>
        </p:spPr>
        <p:txBody>
          <a:bodyPr/>
          <a:lstStyle/>
          <a:p>
            <a:endParaRPr lang="pl-PL" dirty="0"/>
          </a:p>
        </p:txBody>
      </p:sp>
      <p:graphicFrame>
        <p:nvGraphicFramePr>
          <p:cNvPr id="8" name="Wykres 7">
            <a:extLst>
              <a:ext uri="{FF2B5EF4-FFF2-40B4-BE49-F238E27FC236}">
                <a16:creationId xmlns:a16="http://schemas.microsoft.com/office/drawing/2014/main" id="{BE0E6474-CE91-47F3-96D4-082346CCD278}"/>
              </a:ext>
            </a:extLst>
          </p:cNvPr>
          <p:cNvGraphicFramePr>
            <a:graphicFrameLocks/>
          </p:cNvGraphicFramePr>
          <p:nvPr>
            <p:extLst>
              <p:ext uri="{D42A27DB-BD31-4B8C-83A1-F6EECF244321}">
                <p14:modId xmlns:p14="http://schemas.microsoft.com/office/powerpoint/2010/main" val="1611684483"/>
              </p:ext>
            </p:extLst>
          </p:nvPr>
        </p:nvGraphicFramePr>
        <p:xfrm>
          <a:off x="2208213" y="1135064"/>
          <a:ext cx="9662054" cy="4663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214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CA77DD-CFBD-4707-B8A3-757F272C1E56}"/>
              </a:ext>
            </a:extLst>
          </p:cNvPr>
          <p:cNvSpPr>
            <a:spLocks noGrp="1"/>
          </p:cNvSpPr>
          <p:nvPr>
            <p:ph type="title"/>
          </p:nvPr>
        </p:nvSpPr>
        <p:spPr/>
        <p:txBody>
          <a:bodyPr/>
          <a:lstStyle/>
          <a:p>
            <a:r>
              <a:rPr lang="pl-PL" sz="2000" dirty="0"/>
              <a:t>ZMIANA CEN PRODUKTÓW NAFTOWYCH OD POCZĄTKU 2022 ROKU</a:t>
            </a:r>
          </a:p>
        </p:txBody>
      </p:sp>
      <p:sp>
        <p:nvSpPr>
          <p:cNvPr id="3" name="Symbol zastępczy tekstu 2">
            <a:extLst>
              <a:ext uri="{FF2B5EF4-FFF2-40B4-BE49-F238E27FC236}">
                <a16:creationId xmlns:a16="http://schemas.microsoft.com/office/drawing/2014/main" id="{EBC94827-42B8-40CE-AC1A-2B0A30CE6A24}"/>
              </a:ext>
            </a:extLst>
          </p:cNvPr>
          <p:cNvSpPr>
            <a:spLocks noGrp="1"/>
          </p:cNvSpPr>
          <p:nvPr>
            <p:ph type="body" sz="quarter" idx="14"/>
          </p:nvPr>
        </p:nvSpPr>
        <p:spPr>
          <a:xfrm>
            <a:off x="2208214" y="5798811"/>
            <a:ext cx="9575800" cy="288925"/>
          </a:xfrm>
        </p:spPr>
        <p:txBody>
          <a:bodyPr>
            <a:normAutofit/>
          </a:bodyPr>
          <a:lstStyle/>
          <a:p>
            <a:r>
              <a:rPr lang="pl-PL" sz="900" dirty="0"/>
              <a:t>Źródło: opracowanie własne na podstawie danych: hurtowe ceny paliw PKN Orlen (https://www.orlen.pl/pl/dla-biznesu/hurtowe-ceny-paliw#paliwa-archive)</a:t>
            </a:r>
          </a:p>
        </p:txBody>
      </p:sp>
      <p:sp>
        <p:nvSpPr>
          <p:cNvPr id="5" name="Symbol zastępczy tekstu 4">
            <a:extLst>
              <a:ext uri="{FF2B5EF4-FFF2-40B4-BE49-F238E27FC236}">
                <a16:creationId xmlns:a16="http://schemas.microsoft.com/office/drawing/2014/main" id="{413F872D-4C7C-4925-99E6-6AF07153635A}"/>
              </a:ext>
            </a:extLst>
          </p:cNvPr>
          <p:cNvSpPr>
            <a:spLocks noGrp="1"/>
          </p:cNvSpPr>
          <p:nvPr>
            <p:ph type="body" sz="quarter" idx="18"/>
          </p:nvPr>
        </p:nvSpPr>
        <p:spPr>
          <a:xfrm>
            <a:off x="2208213" y="1135064"/>
            <a:ext cx="9601200" cy="4646612"/>
          </a:xfrm>
        </p:spPr>
        <p:txBody>
          <a:bodyPr/>
          <a:lstStyle/>
          <a:p>
            <a:r>
              <a:rPr lang="pl-PL" dirty="0"/>
              <a:t>	</a:t>
            </a:r>
          </a:p>
        </p:txBody>
      </p:sp>
      <p:graphicFrame>
        <p:nvGraphicFramePr>
          <p:cNvPr id="10" name="Wykres 9">
            <a:extLst>
              <a:ext uri="{FF2B5EF4-FFF2-40B4-BE49-F238E27FC236}">
                <a16:creationId xmlns:a16="http://schemas.microsoft.com/office/drawing/2014/main" id="{7F41ADEC-9A2E-5685-A712-A5D4B706A28C}"/>
              </a:ext>
            </a:extLst>
          </p:cNvPr>
          <p:cNvGraphicFramePr>
            <a:graphicFrameLocks/>
          </p:cNvGraphicFramePr>
          <p:nvPr>
            <p:extLst>
              <p:ext uri="{D42A27DB-BD31-4B8C-83A1-F6EECF244321}">
                <p14:modId xmlns:p14="http://schemas.microsoft.com/office/powerpoint/2010/main" val="2802114075"/>
              </p:ext>
            </p:extLst>
          </p:nvPr>
        </p:nvGraphicFramePr>
        <p:xfrm>
          <a:off x="2208212" y="1136125"/>
          <a:ext cx="9575799" cy="4662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6077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26083E-46C8-4DA0-B2F8-57ADE88C2CEA}"/>
              </a:ext>
            </a:extLst>
          </p:cNvPr>
          <p:cNvSpPr>
            <a:spLocks noGrp="1"/>
          </p:cNvSpPr>
          <p:nvPr>
            <p:ph type="title"/>
          </p:nvPr>
        </p:nvSpPr>
        <p:spPr/>
        <p:txBody>
          <a:bodyPr/>
          <a:lstStyle/>
          <a:p>
            <a:r>
              <a:rPr lang="pl-PL" sz="2000" dirty="0"/>
              <a:t>PODSUMOWANIE ZMIAN GOSPODARCZYCH</a:t>
            </a:r>
          </a:p>
        </p:txBody>
      </p:sp>
      <p:sp>
        <p:nvSpPr>
          <p:cNvPr id="5" name="Symbol zastępczy tekstu 4">
            <a:extLst>
              <a:ext uri="{FF2B5EF4-FFF2-40B4-BE49-F238E27FC236}">
                <a16:creationId xmlns:a16="http://schemas.microsoft.com/office/drawing/2014/main" id="{7E1C84C4-ACA6-46BC-8C46-2FC6EEACB2B6}"/>
              </a:ext>
            </a:extLst>
          </p:cNvPr>
          <p:cNvSpPr>
            <a:spLocks noGrp="1"/>
          </p:cNvSpPr>
          <p:nvPr>
            <p:ph type="body" sz="quarter" idx="18"/>
          </p:nvPr>
        </p:nvSpPr>
        <p:spPr/>
        <p:txBody>
          <a:bodyPr/>
          <a:lstStyle/>
          <a:p>
            <a:pPr marL="285750" indent="-285750" algn="just">
              <a:buFont typeface="Arial" panose="020B0604020202020204" pitchFamily="34" charset="0"/>
              <a:buChar char="•"/>
            </a:pPr>
            <a:endParaRPr lang="pl-PL" b="1" dirty="0"/>
          </a:p>
          <a:p>
            <a:pPr marL="285750" indent="-285750" algn="just">
              <a:buFont typeface="Arial" panose="020B0604020202020204" pitchFamily="34" charset="0"/>
              <a:buChar char="•"/>
            </a:pPr>
            <a:r>
              <a:rPr lang="pl-PL" b="1" dirty="0"/>
              <a:t>Podsumowując zmiany na rynku gospodarczym w Polsce można wywnioskować, iż:</a:t>
            </a:r>
          </a:p>
          <a:p>
            <a:pPr marL="641350" lvl="2" indent="-285750" algn="just">
              <a:buFont typeface="Wingdings" panose="05000000000000000000" pitchFamily="2" charset="2"/>
              <a:buChar char="Ø"/>
            </a:pPr>
            <a:r>
              <a:rPr lang="pl-PL" sz="1800" dirty="0"/>
              <a:t>wykonywanie umów zawartych w okresie post-pandemicznym, których rozkwit realizacyjny przypada na rok bieżący jest znacznie utrudnione </a:t>
            </a:r>
            <a:br>
              <a:rPr lang="pl-PL" sz="1800" dirty="0"/>
            </a:br>
            <a:r>
              <a:rPr lang="pl-PL" sz="1800" dirty="0"/>
              <a:t>nie tylko ze względu na istotny wzrost cen, ale także ograniczenia</a:t>
            </a:r>
            <a:br>
              <a:rPr lang="pl-PL" sz="1800" dirty="0"/>
            </a:br>
            <a:r>
              <a:rPr lang="pl-PL" sz="1800" dirty="0"/>
              <a:t>w dostępności surowców czy zasobów ludzkich;</a:t>
            </a:r>
          </a:p>
          <a:p>
            <a:pPr marL="641350" lvl="2" indent="-285750" algn="just">
              <a:buFont typeface="Wingdings" panose="05000000000000000000" pitchFamily="2" charset="2"/>
              <a:buChar char="Ø"/>
            </a:pPr>
            <a:r>
              <a:rPr lang="pl-PL" sz="1800" dirty="0"/>
              <a:t>po upływie prawie 1 </a:t>
            </a:r>
            <a:r>
              <a:rPr lang="pl-PL" sz="1800"/>
              <a:t>roku od </a:t>
            </a:r>
            <a:r>
              <a:rPr lang="pl-PL" sz="1800" dirty="0"/>
              <a:t>wybuchu wojny w Ukrainie ceny </a:t>
            </a:r>
            <a:br>
              <a:rPr lang="pl-PL" sz="1800" dirty="0"/>
            </a:br>
            <a:r>
              <a:rPr lang="pl-PL" sz="1800" dirty="0"/>
              <a:t>na rynku surowców niezbędnych do realizacji inwestycji budowlanych </a:t>
            </a:r>
            <a:br>
              <a:rPr lang="pl-PL" sz="1800" dirty="0"/>
            </a:br>
            <a:r>
              <a:rPr lang="pl-PL" sz="1800" dirty="0"/>
              <a:t>w dalszym ciągu utrzymują się na wysokim poziomie;</a:t>
            </a:r>
          </a:p>
          <a:p>
            <a:pPr marL="641350" lvl="2" indent="-285750" algn="just">
              <a:buFont typeface="Wingdings" panose="05000000000000000000" pitchFamily="2" charset="2"/>
              <a:buChar char="Ø"/>
            </a:pPr>
            <a:r>
              <a:rPr lang="pl-PL" sz="1800" dirty="0"/>
              <a:t>galopująca inflacja, istotnie zmieniające się kursy walut, nie sprzyjają realizacji umów w perspektywie wieloletniej szczególnie w przypadku ofert kalkulowanych w czasach kryzysu.</a:t>
            </a:r>
          </a:p>
          <a:p>
            <a:pPr marL="641350" lvl="2" indent="-285750" algn="just">
              <a:buFont typeface="Wingdings" panose="05000000000000000000" pitchFamily="2" charset="2"/>
              <a:buChar char="Ø"/>
            </a:pPr>
            <a:endParaRPr lang="pl-PL" sz="1800" dirty="0"/>
          </a:p>
          <a:p>
            <a:pPr marL="641350" lvl="2" indent="-285750" algn="just">
              <a:buFont typeface="Wingdings" panose="05000000000000000000" pitchFamily="2" charset="2"/>
              <a:buChar char="Ø"/>
            </a:pPr>
            <a:endParaRPr lang="pl-PL" sz="1800" b="1" u="sng" dirty="0"/>
          </a:p>
          <a:p>
            <a:pPr algn="just"/>
            <a:endParaRPr lang="pl-PL" b="1" dirty="0"/>
          </a:p>
        </p:txBody>
      </p:sp>
    </p:spTree>
    <p:extLst>
      <p:ext uri="{BB962C8B-B14F-4D97-AF65-F5344CB8AC3E}">
        <p14:creationId xmlns:p14="http://schemas.microsoft.com/office/powerpoint/2010/main" val="385101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dtytuł 6"/>
          <p:cNvSpPr>
            <a:spLocks noGrp="1"/>
          </p:cNvSpPr>
          <p:nvPr>
            <p:ph type="body" sz="quarter" idx="10"/>
          </p:nvPr>
        </p:nvSpPr>
        <p:spPr>
          <a:xfrm>
            <a:off x="3935414" y="1416994"/>
            <a:ext cx="6661150" cy="4298005"/>
          </a:xfrm>
        </p:spPr>
        <p:txBody>
          <a:bodyPr>
            <a:noAutofit/>
          </a:bodyPr>
          <a:lstStyle/>
          <a:p>
            <a:pPr algn="ctr">
              <a:lnSpc>
                <a:spcPct val="150000"/>
              </a:lnSpc>
              <a:spcBef>
                <a:spcPct val="0"/>
              </a:spcBef>
            </a:pPr>
            <a:r>
              <a:rPr lang="pl-PL" sz="3000" b="1" cap="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Jak radzić sobie </a:t>
            </a:r>
            <a:br>
              <a:rPr lang="pl-PL" sz="3000" b="1" cap="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br>
            <a:r>
              <a:rPr lang="pl-PL" sz="3000" b="1" cap="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z powszechnie znanym </a:t>
            </a:r>
            <a:br>
              <a:rPr lang="pl-PL" sz="3000" b="1" cap="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br>
            <a:r>
              <a:rPr lang="pl-PL" sz="3000" b="1" cap="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 odczuwalnym wzrostem cen na rynku budowlanym?</a:t>
            </a:r>
          </a:p>
          <a:p>
            <a:pPr algn="ctr">
              <a:lnSpc>
                <a:spcPct val="150000"/>
              </a:lnSpc>
              <a:spcBef>
                <a:spcPct val="0"/>
              </a:spcBef>
            </a:pPr>
            <a:endParaRPr lang="en-US" sz="3000" b="1" cap="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5104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ole tekstowe 22">
            <a:extLst>
              <a:ext uri="{FF2B5EF4-FFF2-40B4-BE49-F238E27FC236}">
                <a16:creationId xmlns:a16="http://schemas.microsoft.com/office/drawing/2014/main" id="{FB6A4390-887F-491A-9F67-A01F4EE8F2B6}"/>
              </a:ext>
            </a:extLst>
          </p:cNvPr>
          <p:cNvSpPr txBox="1"/>
          <p:nvPr/>
        </p:nvSpPr>
        <p:spPr>
          <a:xfrm>
            <a:off x="-389215" y="4100825"/>
            <a:ext cx="6938363" cy="646331"/>
          </a:xfrm>
          <a:prstGeom prst="rect">
            <a:avLst/>
          </a:prstGeom>
          <a:noFill/>
        </p:spPr>
        <p:txBody>
          <a:bodyPr wrap="square" rtlCol="0">
            <a:spAutoFit/>
          </a:bodyPr>
          <a:lstStyle/>
          <a:p>
            <a:pPr marL="285750" indent="-285750">
              <a:buFont typeface="Wingdings" panose="05000000000000000000" pitchFamily="2" charset="2"/>
              <a:buChar char="Ø"/>
            </a:pPr>
            <a:endParaRPr lang="pl-PL" dirty="0"/>
          </a:p>
          <a:p>
            <a:pPr marL="285750" indent="-285750">
              <a:buFont typeface="Wingdings" panose="05000000000000000000" pitchFamily="2" charset="2"/>
              <a:buChar char="Ø"/>
            </a:pPr>
            <a:endParaRPr lang="pl-PL" dirty="0"/>
          </a:p>
        </p:txBody>
      </p:sp>
      <p:graphicFrame>
        <p:nvGraphicFramePr>
          <p:cNvPr id="6" name="Diagram 5">
            <a:extLst>
              <a:ext uri="{FF2B5EF4-FFF2-40B4-BE49-F238E27FC236}">
                <a16:creationId xmlns:a16="http://schemas.microsoft.com/office/drawing/2014/main" id="{20B2540C-6EE7-6566-26B2-2EF5A2287C1C}"/>
              </a:ext>
            </a:extLst>
          </p:cNvPr>
          <p:cNvGraphicFramePr/>
          <p:nvPr>
            <p:extLst>
              <p:ext uri="{D42A27DB-BD31-4B8C-83A1-F6EECF244321}">
                <p14:modId xmlns:p14="http://schemas.microsoft.com/office/powerpoint/2010/main" val="1687954050"/>
              </p:ext>
            </p:extLst>
          </p:nvPr>
        </p:nvGraphicFramePr>
        <p:xfrm>
          <a:off x="678728" y="299612"/>
          <a:ext cx="11740840" cy="6558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69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a:bodyPr>
          <a:lstStyle/>
          <a:p>
            <a:pPr marL="0" indent="0" algn="just">
              <a:lnSpc>
                <a:spcPct val="100000"/>
              </a:lnSpc>
              <a:spcBef>
                <a:spcPts val="0"/>
              </a:spcBef>
              <a:spcAft>
                <a:spcPts val="0"/>
              </a:spcAft>
              <a:buNone/>
              <a:defRPr/>
            </a:pPr>
            <a:endParaRPr lang="pl-PL" sz="1600" dirty="0">
              <a:latin typeface="Verdana" panose="020B0604030504040204" pitchFamily="34" charset="0"/>
              <a:ea typeface="Verdana" panose="020B0604030504040204" pitchFamily="34" charset="0"/>
              <a:cs typeface="Arial" pitchFamily="34" charset="0"/>
            </a:endParaRPr>
          </a:p>
          <a:p>
            <a:pPr marL="342900" indent="-342900" algn="just">
              <a:lnSpc>
                <a:spcPct val="100000"/>
              </a:lnSpc>
              <a:spcBef>
                <a:spcPts val="0"/>
              </a:spcBef>
              <a:spcAft>
                <a:spcPts val="0"/>
              </a:spcAft>
              <a:buFont typeface="Arial" panose="020B0604020202020204" pitchFamily="34" charset="0"/>
              <a:buChar char="•"/>
              <a:defRPr/>
            </a:pPr>
            <a:r>
              <a:rPr lang="pl-PL" sz="2000" b="1" dirty="0">
                <a:latin typeface="Verdana" panose="020B0604030504040204" pitchFamily="34" charset="0"/>
                <a:ea typeface="Verdana" panose="020B0604030504040204" pitchFamily="34" charset="0"/>
                <a:cs typeface="Arial" pitchFamily="34" charset="0"/>
              </a:rPr>
              <a:t>ZMIANA TREŚCI UMOWY | </a:t>
            </a:r>
            <a:r>
              <a:rPr lang="pl-PL" sz="2000" dirty="0">
                <a:latin typeface="Verdana" panose="020B0604030504040204" pitchFamily="34" charset="0"/>
                <a:ea typeface="Verdana" panose="020B0604030504040204" pitchFamily="34" charset="0"/>
                <a:cs typeface="Arial" pitchFamily="34" charset="0"/>
              </a:rPr>
              <a:t>ZMIANA WYNAGRODZENIA / WPROWADZENIE KLAUZULI WALORYZACYJNEJ</a:t>
            </a:r>
          </a:p>
          <a:p>
            <a:pPr algn="just">
              <a:lnSpc>
                <a:spcPct val="100000"/>
              </a:lnSpc>
              <a:spcBef>
                <a:spcPts val="0"/>
              </a:spcBef>
              <a:spcAft>
                <a:spcPts val="0"/>
              </a:spcAft>
              <a:defRPr/>
            </a:pPr>
            <a:endParaRPr lang="pl-PL" sz="2000" b="1" dirty="0">
              <a:latin typeface="Verdana" panose="020B0604030504040204" pitchFamily="34" charset="0"/>
              <a:ea typeface="Verdana" panose="020B0604030504040204" pitchFamily="34" charset="0"/>
              <a:cs typeface="Arial" pitchFamily="34" charset="0"/>
            </a:endParaRPr>
          </a:p>
          <a:p>
            <a:pPr algn="just">
              <a:lnSpc>
                <a:spcPct val="100000"/>
              </a:lnSpc>
              <a:spcBef>
                <a:spcPts val="0"/>
              </a:spcBef>
              <a:spcAft>
                <a:spcPts val="0"/>
              </a:spcAft>
              <a:defRPr/>
            </a:pPr>
            <a:r>
              <a:rPr lang="pl-PL" sz="2000" dirty="0">
                <a:cs typeface="Arial" pitchFamily="34" charset="0"/>
              </a:rPr>
              <a:t>Wprowadzenie </a:t>
            </a:r>
            <a:r>
              <a:rPr lang="pl-PL" sz="2000" dirty="0">
                <a:latin typeface="Verdana" panose="020B0604030504040204" pitchFamily="34" charset="0"/>
                <a:ea typeface="Verdana" panose="020B0604030504040204" pitchFamily="34" charset="0"/>
                <a:cs typeface="Arial" pitchFamily="34" charset="0"/>
              </a:rPr>
              <a:t>zmian do zawartej już umowy na podstawie przepisów PZP (oraz PZP z 2004 r.) </a:t>
            </a:r>
            <a:r>
              <a:rPr lang="pl-PL" sz="2000" b="1" dirty="0">
                <a:solidFill>
                  <a:schemeClr val="accent1"/>
                </a:solidFill>
                <a:latin typeface="Verdana" panose="020B0604030504040204" pitchFamily="34" charset="0"/>
                <a:ea typeface="Verdana" panose="020B0604030504040204" pitchFamily="34" charset="0"/>
                <a:cs typeface="Arial" pitchFamily="34" charset="0"/>
              </a:rPr>
              <a:t>jest dopuszczalne </a:t>
            </a:r>
            <a:r>
              <a:rPr lang="pl-PL" sz="2000" dirty="0">
                <a:latin typeface="Verdana" panose="020B0604030504040204" pitchFamily="34" charset="0"/>
                <a:ea typeface="Verdana" panose="020B0604030504040204" pitchFamily="34" charset="0"/>
                <a:cs typeface="Arial" pitchFamily="34" charset="0"/>
              </a:rPr>
              <a:t>i wymaga ustalenia, że konieczność modyfikacji umowy wywołana jest okolicznościami, których nie można było przewidzieć, pomimo dochowania przez zamawiającego należytej staranności w procesie przygotowania postępowania </a:t>
            </a:r>
            <a:br>
              <a:rPr lang="pl-PL" sz="2000" dirty="0">
                <a:latin typeface="Verdana" panose="020B0604030504040204" pitchFamily="34" charset="0"/>
                <a:ea typeface="Verdana" panose="020B0604030504040204" pitchFamily="34" charset="0"/>
                <a:cs typeface="Arial" pitchFamily="34" charset="0"/>
              </a:rPr>
            </a:br>
            <a:r>
              <a:rPr lang="pl-PL" sz="2000" dirty="0">
                <a:latin typeface="Verdana" panose="020B0604030504040204" pitchFamily="34" charset="0"/>
                <a:ea typeface="Verdana" panose="020B0604030504040204" pitchFamily="34" charset="0"/>
                <a:cs typeface="Arial" pitchFamily="34" charset="0"/>
              </a:rPr>
              <a:t>o udzielenie zamówienia publicznego, są to m.in. zjawiska gospodarcze zewnętrzne w stosunku do stron umowy i w pełni od nich niezależne, jak na przykład:</a:t>
            </a:r>
          </a:p>
          <a:p>
            <a:pPr marL="520700" lvl="1" indent="-342900">
              <a:lnSpc>
                <a:spcPct val="100000"/>
              </a:lnSpc>
              <a:spcBef>
                <a:spcPts val="0"/>
              </a:spcBef>
              <a:spcAft>
                <a:spcPts val="0"/>
              </a:spcAft>
              <a:buFont typeface="Wingdings" panose="05000000000000000000" pitchFamily="2" charset="2"/>
              <a:buChar char="Ø"/>
              <a:defRPr/>
            </a:pPr>
            <a:r>
              <a:rPr lang="pl-PL" sz="1800" dirty="0">
                <a:latin typeface="Verdana" panose="020B0604030504040204" pitchFamily="34" charset="0"/>
                <a:ea typeface="Verdana" panose="020B0604030504040204" pitchFamily="34" charset="0"/>
                <a:cs typeface="Arial" pitchFamily="34" charset="0"/>
              </a:rPr>
              <a:t>gwałtowna dekoniunktura, </a:t>
            </a:r>
          </a:p>
          <a:p>
            <a:pPr marL="520700" lvl="1" indent="-342900">
              <a:lnSpc>
                <a:spcPct val="100000"/>
              </a:lnSpc>
              <a:spcBef>
                <a:spcPts val="0"/>
              </a:spcBef>
              <a:spcAft>
                <a:spcPts val="0"/>
              </a:spcAft>
              <a:buFont typeface="Wingdings" panose="05000000000000000000" pitchFamily="2" charset="2"/>
              <a:buChar char="Ø"/>
              <a:defRPr/>
            </a:pPr>
            <a:r>
              <a:rPr lang="pl-PL" sz="1800" dirty="0">
                <a:latin typeface="Verdana" panose="020B0604030504040204" pitchFamily="34" charset="0"/>
                <a:ea typeface="Verdana" panose="020B0604030504040204" pitchFamily="34" charset="0"/>
                <a:cs typeface="Arial" pitchFamily="34" charset="0"/>
              </a:rPr>
              <a:t>ograniczenie dostępności surowców, </a:t>
            </a:r>
          </a:p>
          <a:p>
            <a:pPr marL="520700" lvl="1" indent="-342900">
              <a:lnSpc>
                <a:spcPct val="100000"/>
              </a:lnSpc>
              <a:spcBef>
                <a:spcPts val="0"/>
              </a:spcBef>
              <a:spcAft>
                <a:spcPts val="0"/>
              </a:spcAft>
              <a:buFont typeface="Wingdings" panose="05000000000000000000" pitchFamily="2" charset="2"/>
              <a:buChar char="Ø"/>
              <a:defRPr/>
            </a:pPr>
            <a:r>
              <a:rPr lang="pl-PL" sz="1800" dirty="0">
                <a:latin typeface="Verdana" panose="020B0604030504040204" pitchFamily="34" charset="0"/>
                <a:ea typeface="Verdana" panose="020B0604030504040204" pitchFamily="34" charset="0"/>
                <a:cs typeface="Arial" pitchFamily="34" charset="0"/>
              </a:rPr>
              <a:t>istotny wzrost cen materiałów,</a:t>
            </a:r>
          </a:p>
          <a:p>
            <a:pPr marL="520700" lvl="1" indent="-342900">
              <a:lnSpc>
                <a:spcPct val="100000"/>
              </a:lnSpc>
              <a:spcBef>
                <a:spcPts val="0"/>
              </a:spcBef>
              <a:spcAft>
                <a:spcPts val="0"/>
              </a:spcAft>
              <a:buFont typeface="Wingdings" panose="05000000000000000000" pitchFamily="2" charset="2"/>
              <a:buChar char="Ø"/>
              <a:defRPr/>
            </a:pPr>
            <a:r>
              <a:rPr lang="pl-PL" sz="1800" dirty="0">
                <a:cs typeface="Arial" pitchFamily="34" charset="0"/>
              </a:rPr>
              <a:t>s</a:t>
            </a:r>
            <a:r>
              <a:rPr lang="pl-PL" sz="1800" dirty="0">
                <a:latin typeface="Verdana" panose="020B0604030504040204" pitchFamily="34" charset="0"/>
                <a:ea typeface="Verdana" panose="020B0604030504040204" pitchFamily="34" charset="0"/>
                <a:cs typeface="Arial" pitchFamily="34" charset="0"/>
              </a:rPr>
              <a:t>kutki gospodarcze konfliktu w Ukrainie.</a:t>
            </a:r>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rPr>
              <a:t>STANOWISKO URZĘDU ZAMÓWIEŃ PUBLICZNYCH CO DO MOŻLIWOŚCI ZMIANY JUŻ ZAWARTEJ UMOWY W RAMACH PZP</a:t>
            </a:r>
            <a:endParaRPr lang="en-US" sz="1600" dirty="0">
              <a:latin typeface="Verdana" panose="020B0604030504040204" pitchFamily="34" charset="0"/>
              <a:ea typeface="Verdana" panose="020B0604030504040204" pitchFamily="34" charset="0"/>
            </a:endParaRPr>
          </a:p>
        </p:txBody>
      </p:sp>
      <p:pic>
        <p:nvPicPr>
          <p:cNvPr id="1026" name="Picture 2">
            <a:extLst>
              <a:ext uri="{FF2B5EF4-FFF2-40B4-BE49-F238E27FC236}">
                <a16:creationId xmlns:a16="http://schemas.microsoft.com/office/drawing/2014/main" id="{13E1B929-6C88-ACD8-4DDA-9FA7D92BF3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279" y="2924288"/>
            <a:ext cx="1813335" cy="1009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222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lnSpcReduction="10000"/>
          </a:bodyPr>
          <a:lstStyle/>
          <a:p>
            <a:pPr marL="0" indent="0" algn="just">
              <a:lnSpc>
                <a:spcPct val="100000"/>
              </a:lnSpc>
              <a:spcBef>
                <a:spcPts val="0"/>
              </a:spcBef>
              <a:spcAft>
                <a:spcPts val="0"/>
              </a:spcAft>
              <a:buNone/>
              <a:defRPr/>
            </a:pPr>
            <a:endParaRPr lang="pl-PL" sz="1600" dirty="0">
              <a:latin typeface="Verdana" panose="020B0604030504040204" pitchFamily="34" charset="0"/>
              <a:ea typeface="Verdana" panose="020B0604030504040204" pitchFamily="34" charset="0"/>
              <a:cs typeface="Arial" pitchFamily="34" charset="0"/>
            </a:endParaRPr>
          </a:p>
          <a:p>
            <a:pPr marL="342900" indent="-342900" algn="just">
              <a:lnSpc>
                <a:spcPct val="100000"/>
              </a:lnSpc>
              <a:spcBef>
                <a:spcPts val="0"/>
              </a:spcBef>
              <a:spcAft>
                <a:spcPts val="0"/>
              </a:spcAft>
              <a:buFont typeface="Arial" panose="020B0604020202020204" pitchFamily="34" charset="0"/>
              <a:buChar char="•"/>
              <a:defRPr/>
            </a:pPr>
            <a:r>
              <a:rPr lang="pl-PL" sz="2000" b="1" dirty="0">
                <a:latin typeface="Verdana" panose="020B0604030504040204" pitchFamily="34" charset="0"/>
                <a:ea typeface="Verdana" panose="020B0604030504040204" pitchFamily="34" charset="0"/>
                <a:cs typeface="Arial" pitchFamily="34" charset="0"/>
              </a:rPr>
              <a:t>ZMIANA TREŚCI UMOWY | </a:t>
            </a:r>
            <a:r>
              <a:rPr lang="pl-PL" sz="2000" dirty="0">
                <a:latin typeface="Verdana" panose="020B0604030504040204" pitchFamily="34" charset="0"/>
                <a:ea typeface="Verdana" panose="020B0604030504040204" pitchFamily="34" charset="0"/>
                <a:cs typeface="Arial" pitchFamily="34" charset="0"/>
              </a:rPr>
              <a:t>ZMIANA WYNAGRODZENIA / WPROWADZENIE KLAUZULI WALORYZACYJNEJ</a:t>
            </a:r>
          </a:p>
          <a:p>
            <a:pPr algn="just">
              <a:lnSpc>
                <a:spcPct val="100000"/>
              </a:lnSpc>
              <a:spcBef>
                <a:spcPts val="0"/>
              </a:spcBef>
              <a:spcAft>
                <a:spcPts val="0"/>
              </a:spcAft>
              <a:defRPr/>
            </a:pPr>
            <a:endParaRPr lang="pl-PL" sz="2000" b="1" dirty="0">
              <a:latin typeface="Verdana" panose="020B0604030504040204" pitchFamily="34" charset="0"/>
              <a:ea typeface="Verdana" panose="020B0604030504040204" pitchFamily="34" charset="0"/>
              <a:cs typeface="Arial" pitchFamily="34" charset="0"/>
            </a:endParaRPr>
          </a:p>
          <a:p>
            <a:pPr lvl="1" indent="0" algn="ctr">
              <a:lnSpc>
                <a:spcPct val="100000"/>
              </a:lnSpc>
              <a:spcBef>
                <a:spcPts val="0"/>
              </a:spcBef>
              <a:spcAft>
                <a:spcPts val="0"/>
              </a:spcAft>
              <a:buNone/>
              <a:defRPr/>
            </a:pPr>
            <a:r>
              <a:rPr lang="pl-PL" sz="2800" b="1" dirty="0">
                <a:latin typeface="Verdana" panose="020B0604030504040204" pitchFamily="34" charset="0"/>
                <a:ea typeface="Verdana" panose="020B0604030504040204" pitchFamily="34" charset="0"/>
                <a:cs typeface="Arial" pitchFamily="34" charset="0"/>
              </a:rPr>
              <a:t>Art. 455 ust. 1 pkt 4 ustawy </a:t>
            </a:r>
            <a:r>
              <a:rPr lang="pl-PL" sz="2800" b="1" dirty="0" err="1">
                <a:latin typeface="Verdana" panose="020B0604030504040204" pitchFamily="34" charset="0"/>
                <a:ea typeface="Verdana" panose="020B0604030504040204" pitchFamily="34" charset="0"/>
                <a:cs typeface="Arial" pitchFamily="34" charset="0"/>
              </a:rPr>
              <a:t>Pzp</a:t>
            </a:r>
            <a:r>
              <a:rPr lang="pl-PL" sz="2800" b="1" dirty="0">
                <a:latin typeface="Verdana" panose="020B0604030504040204" pitchFamily="34" charset="0"/>
                <a:ea typeface="Verdana" panose="020B0604030504040204" pitchFamily="34" charset="0"/>
                <a:cs typeface="Arial" pitchFamily="34" charset="0"/>
              </a:rPr>
              <a:t> </a:t>
            </a:r>
            <a:br>
              <a:rPr lang="pl-PL" sz="2800" b="1" dirty="0">
                <a:latin typeface="Verdana" panose="020B0604030504040204" pitchFamily="34" charset="0"/>
                <a:ea typeface="Verdana" panose="020B0604030504040204" pitchFamily="34" charset="0"/>
                <a:cs typeface="Arial" pitchFamily="34" charset="0"/>
              </a:rPr>
            </a:br>
            <a:r>
              <a:rPr lang="pl-PL" sz="2800" dirty="0">
                <a:latin typeface="Verdana" panose="020B0604030504040204" pitchFamily="34" charset="0"/>
                <a:ea typeface="Verdana" panose="020B0604030504040204" pitchFamily="34" charset="0"/>
                <a:cs typeface="Arial" pitchFamily="34" charset="0"/>
              </a:rPr>
              <a:t>(art. 144 ust. 1 pkt. 3 ustawy PZP z 2004 r.) </a:t>
            </a:r>
          </a:p>
          <a:p>
            <a:pPr lvl="1" indent="0" algn="ctr">
              <a:lnSpc>
                <a:spcPct val="100000"/>
              </a:lnSpc>
              <a:spcBef>
                <a:spcPts val="0"/>
              </a:spcBef>
              <a:spcAft>
                <a:spcPts val="0"/>
              </a:spcAft>
              <a:buNone/>
              <a:defRPr/>
            </a:pPr>
            <a:endParaRPr lang="pl-PL" sz="2800" b="1" dirty="0">
              <a:cs typeface="Arial" pitchFamily="34" charset="0"/>
            </a:endParaRPr>
          </a:p>
          <a:p>
            <a:pPr lvl="1" indent="0" algn="ctr">
              <a:lnSpc>
                <a:spcPct val="100000"/>
              </a:lnSpc>
              <a:spcBef>
                <a:spcPts val="0"/>
              </a:spcBef>
              <a:spcAft>
                <a:spcPts val="0"/>
              </a:spcAft>
              <a:buNone/>
              <a:defRPr/>
            </a:pPr>
            <a:r>
              <a:rPr lang="pl-PL" sz="10400" b="1" dirty="0">
                <a:latin typeface="Verdana" panose="020B0604030504040204" pitchFamily="34" charset="0"/>
                <a:ea typeface="Verdana" panose="020B0604030504040204" pitchFamily="34" charset="0"/>
                <a:cs typeface="Arial" pitchFamily="34" charset="0"/>
              </a:rPr>
              <a:t>=</a:t>
            </a:r>
            <a:endParaRPr lang="pl-PL" sz="2800" b="1" dirty="0">
              <a:latin typeface="Verdana" panose="020B0604030504040204" pitchFamily="34" charset="0"/>
              <a:ea typeface="Verdana" panose="020B0604030504040204" pitchFamily="34" charset="0"/>
              <a:cs typeface="Arial" pitchFamily="34" charset="0"/>
            </a:endParaRPr>
          </a:p>
          <a:p>
            <a:pPr lvl="1" indent="0" algn="ctr">
              <a:lnSpc>
                <a:spcPct val="100000"/>
              </a:lnSpc>
              <a:spcBef>
                <a:spcPts val="0"/>
              </a:spcBef>
              <a:spcAft>
                <a:spcPts val="0"/>
              </a:spcAft>
              <a:buNone/>
              <a:defRPr/>
            </a:pPr>
            <a:endParaRPr lang="pl-PL" sz="2800" b="1" dirty="0">
              <a:cs typeface="Arial" pitchFamily="34" charset="0"/>
            </a:endParaRPr>
          </a:p>
          <a:p>
            <a:pPr lvl="1" indent="0" algn="ctr">
              <a:lnSpc>
                <a:spcPct val="100000"/>
              </a:lnSpc>
              <a:spcBef>
                <a:spcPts val="0"/>
              </a:spcBef>
              <a:spcAft>
                <a:spcPts val="0"/>
              </a:spcAft>
              <a:buNone/>
              <a:defRPr/>
            </a:pPr>
            <a:r>
              <a:rPr lang="pl-PL" sz="3600" b="1" dirty="0">
                <a:latin typeface="Verdana" panose="020B0604030504040204" pitchFamily="34" charset="0"/>
                <a:ea typeface="Verdana" panose="020B0604030504040204" pitchFamily="34" charset="0"/>
                <a:cs typeface="Arial" pitchFamily="34" charset="0"/>
              </a:rPr>
              <a:t>samoistna przesłanka zmiany umowy</a:t>
            </a:r>
            <a:endParaRPr lang="pl-PL" sz="3200" b="1" dirty="0">
              <a:latin typeface="Verdana" panose="020B0604030504040204" pitchFamily="34" charset="0"/>
              <a:ea typeface="Verdana" panose="020B0604030504040204" pitchFamily="34" charset="0"/>
              <a:cs typeface="Arial" pitchFamily="34" charset="0"/>
            </a:endParaRPr>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rPr>
              <a:t>STANOWISKO URZĘDU ZAMÓWIEŃ PUBLICZNYCH CO DO MOŻLIWOŚCI ZMIANY JUŻ ZAWARTEJ UMOWY W RAMACH PZP</a:t>
            </a:r>
            <a:endParaRPr lang="en-US" sz="1600" dirty="0">
              <a:latin typeface="Verdana" panose="020B0604030504040204" pitchFamily="34" charset="0"/>
              <a:ea typeface="Verdana" panose="020B0604030504040204" pitchFamily="34" charset="0"/>
            </a:endParaRPr>
          </a:p>
        </p:txBody>
      </p:sp>
      <p:pic>
        <p:nvPicPr>
          <p:cNvPr id="5" name="Picture 2">
            <a:extLst>
              <a:ext uri="{FF2B5EF4-FFF2-40B4-BE49-F238E27FC236}">
                <a16:creationId xmlns:a16="http://schemas.microsoft.com/office/drawing/2014/main" id="{8234AB5B-100B-664A-7C28-031783AA74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279" y="2924288"/>
            <a:ext cx="1813335" cy="1009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020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a:bodyPr>
          <a:lstStyle/>
          <a:p>
            <a:pPr algn="just">
              <a:lnSpc>
                <a:spcPct val="100000"/>
              </a:lnSpc>
              <a:spcBef>
                <a:spcPts val="0"/>
              </a:spcBef>
              <a:spcAft>
                <a:spcPts val="0"/>
              </a:spcAft>
              <a:defRPr/>
            </a:pPr>
            <a:endParaRPr lang="pl-PL" sz="2000" dirty="0">
              <a:latin typeface="Verdana" panose="020B0604030504040204" pitchFamily="34" charset="0"/>
              <a:ea typeface="Verdana" panose="020B0604030504040204" pitchFamily="34" charset="0"/>
              <a:cs typeface="Arial" pitchFamily="34" charset="0"/>
            </a:endParaRPr>
          </a:p>
          <a:p>
            <a:pPr marL="342900" indent="-342900">
              <a:lnSpc>
                <a:spcPct val="100000"/>
              </a:lnSpc>
              <a:spcBef>
                <a:spcPts val="0"/>
              </a:spcBef>
              <a:spcAft>
                <a:spcPts val="0"/>
              </a:spcAft>
              <a:buFont typeface="Arial" panose="020B0604020202020204" pitchFamily="34" charset="0"/>
              <a:buChar char="•"/>
              <a:defRPr/>
            </a:pPr>
            <a:r>
              <a:rPr lang="pl-PL" sz="2000" b="1" dirty="0">
                <a:latin typeface="Verdana" panose="020B0604030504040204" pitchFamily="34" charset="0"/>
                <a:ea typeface="Verdana" panose="020B0604030504040204" pitchFamily="34" charset="0"/>
                <a:cs typeface="Arial" pitchFamily="34" charset="0"/>
              </a:rPr>
              <a:t>ZMIANA TREŚCI UMOWY | </a:t>
            </a:r>
            <a:r>
              <a:rPr lang="pl-PL" sz="2000" dirty="0">
                <a:latin typeface="Verdana" panose="020B0604030504040204" pitchFamily="34" charset="0"/>
                <a:ea typeface="Verdana" panose="020B0604030504040204" pitchFamily="34" charset="0"/>
                <a:cs typeface="Arial" pitchFamily="34" charset="0"/>
              </a:rPr>
              <a:t>ZMIANA WYNAGRODZENIA / WPROWADZENIE KLAUZULI WALORYZACYJNEJ</a:t>
            </a:r>
          </a:p>
          <a:p>
            <a:pPr algn="just">
              <a:lnSpc>
                <a:spcPct val="100000"/>
              </a:lnSpc>
              <a:spcBef>
                <a:spcPts val="0"/>
              </a:spcBef>
              <a:spcAft>
                <a:spcPts val="0"/>
              </a:spcAft>
              <a:defRPr/>
            </a:pPr>
            <a:endParaRPr lang="pl-PL" sz="2000" dirty="0">
              <a:latin typeface="Verdana" panose="020B0604030504040204" pitchFamily="34" charset="0"/>
              <a:ea typeface="Verdana" panose="020B0604030504040204" pitchFamily="34" charset="0"/>
              <a:cs typeface="Arial" pitchFamily="34" charset="0"/>
            </a:endParaRPr>
          </a:p>
          <a:p>
            <a:pPr algn="just">
              <a:lnSpc>
                <a:spcPct val="100000"/>
              </a:lnSpc>
              <a:spcBef>
                <a:spcPts val="0"/>
              </a:spcBef>
              <a:spcAft>
                <a:spcPts val="0"/>
              </a:spcAft>
              <a:defRPr/>
            </a:pPr>
            <a:r>
              <a:rPr lang="pl-PL" sz="2000" dirty="0"/>
              <a:t>Zdaniem Prokuratorii Generalnej RP gwałtowne, zdecydowanie przewyższające dotychczasowe trendy rynkowe i nieprzewidywalne zmiany cen materiałów i robót budowlanych obserwowane obecnie w Polsce w wyniku wojny w Ukrainie </a:t>
            </a:r>
            <a:r>
              <a:rPr lang="pl-PL" sz="2000" b="1" dirty="0">
                <a:solidFill>
                  <a:schemeClr val="accent1"/>
                </a:solidFill>
              </a:rPr>
              <a:t>pozwalają na dokonanie zmiany </a:t>
            </a:r>
            <a:r>
              <a:rPr lang="pl-PL" sz="2000" dirty="0"/>
              <a:t>umowy na podstawie przepisów ustawy, które jednocześnie stanowią samoistną podstawę zmiany umowy.</a:t>
            </a:r>
            <a:endParaRPr lang="pl-PL" sz="1600" dirty="0">
              <a:latin typeface="Verdana" panose="020B0604030504040204" pitchFamily="34" charset="0"/>
              <a:ea typeface="Verdana" panose="020B0604030504040204" pitchFamily="34" charset="0"/>
              <a:cs typeface="Arial" pitchFamily="34" charset="0"/>
            </a:endParaRPr>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rPr>
              <a:t>STANOWISKO PROKURATORII GENERALNEJ SKARBU PAŃSTWA CO DO MOŻLIWOŚCI ZMIANY JUŻ ZAWARTEJ UMOWY W RAMACH PZP</a:t>
            </a:r>
            <a:endParaRPr lang="en-US" sz="1600" dirty="0">
              <a:latin typeface="Verdana" panose="020B0604030504040204" pitchFamily="34" charset="0"/>
              <a:ea typeface="Verdana" panose="020B0604030504040204" pitchFamily="34" charset="0"/>
            </a:endParaRPr>
          </a:p>
        </p:txBody>
      </p:sp>
      <p:pic>
        <p:nvPicPr>
          <p:cNvPr id="2050" name="Picture 2">
            <a:extLst>
              <a:ext uri="{FF2B5EF4-FFF2-40B4-BE49-F238E27FC236}">
                <a16:creationId xmlns:a16="http://schemas.microsoft.com/office/drawing/2014/main" id="{D37453A7-E99B-0764-7E39-B594E49E9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57" y="2591821"/>
            <a:ext cx="1674357" cy="167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7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lnSpcReduction="10000"/>
          </a:bodyPr>
          <a:lstStyle/>
          <a:p>
            <a:pPr algn="just">
              <a:lnSpc>
                <a:spcPct val="100000"/>
              </a:lnSpc>
              <a:spcBef>
                <a:spcPts val="0"/>
              </a:spcBef>
              <a:spcAft>
                <a:spcPts val="0"/>
              </a:spcAft>
              <a:defRPr/>
            </a:pPr>
            <a:endParaRPr lang="pl-PL" sz="2000" dirty="0">
              <a:latin typeface="Verdana" panose="020B0604030504040204" pitchFamily="34" charset="0"/>
              <a:ea typeface="Verdana" panose="020B0604030504040204" pitchFamily="34" charset="0"/>
              <a:cs typeface="Arial" pitchFamily="34" charset="0"/>
            </a:endParaRPr>
          </a:p>
          <a:p>
            <a:pPr marL="342900" indent="-342900">
              <a:lnSpc>
                <a:spcPct val="100000"/>
              </a:lnSpc>
              <a:spcBef>
                <a:spcPts val="0"/>
              </a:spcBef>
              <a:spcAft>
                <a:spcPts val="0"/>
              </a:spcAft>
              <a:buFont typeface="Arial" panose="020B0604020202020204" pitchFamily="34" charset="0"/>
              <a:buChar char="•"/>
              <a:defRPr/>
            </a:pPr>
            <a:r>
              <a:rPr lang="pl-PL" sz="2000" b="1" dirty="0">
                <a:latin typeface="Verdana" panose="020B0604030504040204" pitchFamily="34" charset="0"/>
                <a:ea typeface="Verdana" panose="020B0604030504040204" pitchFamily="34" charset="0"/>
                <a:cs typeface="Arial" pitchFamily="34" charset="0"/>
              </a:rPr>
              <a:t>ZMIANA TREŚCI UMOWY | </a:t>
            </a:r>
            <a:r>
              <a:rPr lang="pl-PL" sz="2000" dirty="0">
                <a:latin typeface="Verdana" panose="020B0604030504040204" pitchFamily="34" charset="0"/>
                <a:ea typeface="Verdana" panose="020B0604030504040204" pitchFamily="34" charset="0"/>
                <a:cs typeface="Arial" pitchFamily="34" charset="0"/>
              </a:rPr>
              <a:t>ZMIANA WYNAGRODZENIA / WPROWADZENIE KLAUZULI WALORYZACYJNEJ</a:t>
            </a:r>
          </a:p>
          <a:p>
            <a:pPr algn="just">
              <a:lnSpc>
                <a:spcPct val="100000"/>
              </a:lnSpc>
              <a:spcBef>
                <a:spcPts val="0"/>
              </a:spcBef>
              <a:spcAft>
                <a:spcPts val="0"/>
              </a:spcAft>
              <a:defRPr/>
            </a:pPr>
            <a:endParaRPr lang="pl-PL" sz="2000" dirty="0">
              <a:latin typeface="Verdana" panose="020B0604030504040204" pitchFamily="34" charset="0"/>
              <a:ea typeface="Verdana" panose="020B0604030504040204" pitchFamily="34" charset="0"/>
              <a:cs typeface="Arial" pitchFamily="34" charset="0"/>
            </a:endParaRPr>
          </a:p>
          <a:p>
            <a:pPr algn="just">
              <a:lnSpc>
                <a:spcPct val="100000"/>
              </a:lnSpc>
              <a:spcBef>
                <a:spcPts val="0"/>
              </a:spcBef>
              <a:spcAft>
                <a:spcPts val="0"/>
              </a:spcAft>
              <a:defRPr/>
            </a:pPr>
            <a:r>
              <a:rPr lang="pl-PL" sz="2000" dirty="0"/>
              <a:t>O zakresie koniecznej (a tym samym dopuszczalnej) zmiany wynagrodzenia wykonawcy, decyduje wpływ konkretnych zjawisk na wykonywanie danej umowy. Oceniając ten wpływ, zamawiający może posługiwać się </a:t>
            </a:r>
            <a:r>
              <a:rPr lang="pl-PL" sz="2000" b="1" dirty="0">
                <a:solidFill>
                  <a:schemeClr val="accent1"/>
                </a:solidFill>
              </a:rPr>
              <a:t>analizami o ogólniejszym charakterze i zagregowanymi danymi</a:t>
            </a:r>
            <a:r>
              <a:rPr lang="pl-PL" sz="2000" dirty="0"/>
              <a:t>. </a:t>
            </a:r>
          </a:p>
          <a:p>
            <a:pPr algn="just">
              <a:lnSpc>
                <a:spcPct val="100000"/>
              </a:lnSpc>
              <a:spcBef>
                <a:spcPts val="0"/>
              </a:spcBef>
              <a:spcAft>
                <a:spcPts val="0"/>
              </a:spcAft>
              <a:defRPr/>
            </a:pPr>
            <a:endParaRPr lang="pl-PL" sz="2000" dirty="0"/>
          </a:p>
          <a:p>
            <a:pPr algn="just">
              <a:lnSpc>
                <a:spcPct val="100000"/>
              </a:lnSpc>
              <a:spcBef>
                <a:spcPts val="0"/>
              </a:spcBef>
              <a:spcAft>
                <a:spcPts val="0"/>
              </a:spcAft>
              <a:defRPr/>
            </a:pPr>
            <a:r>
              <a:rPr lang="pl-PL" sz="2000" dirty="0"/>
              <a:t>Dopuszczalne jest zatem oparcie się na obserwacjach procesów rynkowych, które mogą być uogólniane – szczególnie dotyczy to określenia rozmiaru zachodzących zmian, relacji zmian do występujących na rynku trendów, marż występujących w umowach o roboty budowlane, czy zakresu strat wykonawcy. </a:t>
            </a:r>
            <a:r>
              <a:rPr lang="pl-PL" sz="2000" b="1" dirty="0">
                <a:solidFill>
                  <a:schemeClr val="accent1"/>
                </a:solidFill>
              </a:rPr>
              <a:t>Nie jest zatem konieczne przeprowadzenie oddzielnej analizy wystąpienia przesłanek waloryzacji dla poszczególnych, typowych kontraktów.</a:t>
            </a:r>
            <a:endParaRPr lang="pl-PL" sz="1600" b="1" dirty="0">
              <a:solidFill>
                <a:schemeClr val="accent1"/>
              </a:solidFill>
              <a:latin typeface="Verdana" panose="020B0604030504040204" pitchFamily="34" charset="0"/>
              <a:ea typeface="Verdana" panose="020B0604030504040204" pitchFamily="34" charset="0"/>
              <a:cs typeface="Arial" pitchFamily="34" charset="0"/>
            </a:endParaRPr>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rPr>
              <a:t>STANOWISKO PROKURATORII GENERALNEJ SKARBU PAŃSTWA CO DO MOŻLIWOŚCI ZMIANY JUŻ ZAWARTEJ UMOWY W RAMACH PZP</a:t>
            </a:r>
            <a:endParaRPr lang="en-US" sz="1600" dirty="0">
              <a:latin typeface="Verdana" panose="020B0604030504040204" pitchFamily="34" charset="0"/>
              <a:ea typeface="Verdana" panose="020B0604030504040204" pitchFamily="34" charset="0"/>
            </a:endParaRPr>
          </a:p>
        </p:txBody>
      </p:sp>
      <p:pic>
        <p:nvPicPr>
          <p:cNvPr id="2050" name="Picture 2">
            <a:extLst>
              <a:ext uri="{FF2B5EF4-FFF2-40B4-BE49-F238E27FC236}">
                <a16:creationId xmlns:a16="http://schemas.microsoft.com/office/drawing/2014/main" id="{D37453A7-E99B-0764-7E39-B594E49E9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57" y="2591821"/>
            <a:ext cx="1674357" cy="167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694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a:bodyPr>
          <a:lstStyle/>
          <a:p>
            <a:pPr algn="just">
              <a:lnSpc>
                <a:spcPct val="100000"/>
              </a:lnSpc>
              <a:spcBef>
                <a:spcPts val="0"/>
              </a:spcBef>
              <a:spcAft>
                <a:spcPts val="0"/>
              </a:spcAft>
              <a:defRPr/>
            </a:pPr>
            <a:endParaRPr lang="pl-PL" sz="2000" dirty="0">
              <a:latin typeface="Verdana" panose="020B0604030504040204" pitchFamily="34" charset="0"/>
              <a:ea typeface="Verdana" panose="020B0604030504040204" pitchFamily="34" charset="0"/>
              <a:cs typeface="Arial" pitchFamily="34" charset="0"/>
            </a:endParaRPr>
          </a:p>
          <a:p>
            <a:pPr marL="342900" indent="-342900">
              <a:lnSpc>
                <a:spcPct val="100000"/>
              </a:lnSpc>
              <a:spcBef>
                <a:spcPts val="0"/>
              </a:spcBef>
              <a:spcAft>
                <a:spcPts val="0"/>
              </a:spcAft>
              <a:buFont typeface="Arial" panose="020B0604020202020204" pitchFamily="34" charset="0"/>
              <a:buChar char="•"/>
              <a:defRPr/>
            </a:pPr>
            <a:r>
              <a:rPr lang="pl-PL" sz="2000" b="1" dirty="0">
                <a:latin typeface="Verdana" panose="020B0604030504040204" pitchFamily="34" charset="0"/>
                <a:ea typeface="Verdana" panose="020B0604030504040204" pitchFamily="34" charset="0"/>
                <a:cs typeface="Arial" pitchFamily="34" charset="0"/>
              </a:rPr>
              <a:t>ZMIANA TREŚCI UMOWY | </a:t>
            </a:r>
            <a:r>
              <a:rPr lang="pl-PL" sz="2000" dirty="0">
                <a:latin typeface="Verdana" panose="020B0604030504040204" pitchFamily="34" charset="0"/>
                <a:ea typeface="Verdana" panose="020B0604030504040204" pitchFamily="34" charset="0"/>
                <a:cs typeface="Arial" pitchFamily="34" charset="0"/>
              </a:rPr>
              <a:t>ZMIANA ISTNIEJĄCEJ KLAUZULI WALORYZACYJNEJ</a:t>
            </a:r>
          </a:p>
          <a:p>
            <a:pPr algn="just">
              <a:lnSpc>
                <a:spcPct val="100000"/>
              </a:lnSpc>
              <a:spcBef>
                <a:spcPts val="0"/>
              </a:spcBef>
              <a:spcAft>
                <a:spcPts val="0"/>
              </a:spcAft>
              <a:defRPr/>
            </a:pPr>
            <a:endParaRPr lang="pl-PL" sz="2000" dirty="0">
              <a:latin typeface="Verdana" panose="020B0604030504040204" pitchFamily="34" charset="0"/>
              <a:ea typeface="Verdana" panose="020B0604030504040204" pitchFamily="34" charset="0"/>
              <a:cs typeface="Arial" pitchFamily="34" charset="0"/>
            </a:endParaRPr>
          </a:p>
          <a:p>
            <a:pPr algn="just">
              <a:lnSpc>
                <a:spcPct val="100000"/>
              </a:lnSpc>
              <a:spcBef>
                <a:spcPts val="0"/>
              </a:spcBef>
              <a:spcAft>
                <a:spcPts val="0"/>
              </a:spcAft>
              <a:defRPr/>
            </a:pPr>
            <a:r>
              <a:rPr lang="pl-PL" sz="2000" dirty="0">
                <a:latin typeface="Verdana" panose="020B0604030504040204" pitchFamily="34" charset="0"/>
                <a:ea typeface="Verdana" panose="020B0604030504040204" pitchFamily="34" charset="0"/>
                <a:cs typeface="Arial" pitchFamily="34" charset="0"/>
              </a:rPr>
              <a:t>Skorzystanie z możliwości wprowadzenia modyfikacji do umowy na podstawie odpowiednich przepisów PZP (czy też PZP z 2004 r.) </a:t>
            </a:r>
            <a:r>
              <a:rPr lang="pl-PL" sz="2000" b="1" dirty="0">
                <a:solidFill>
                  <a:schemeClr val="accent1"/>
                </a:solidFill>
                <a:latin typeface="Verdana" panose="020B0604030504040204" pitchFamily="34" charset="0"/>
                <a:ea typeface="Verdana" panose="020B0604030504040204" pitchFamily="34" charset="0"/>
                <a:cs typeface="Arial" pitchFamily="34" charset="0"/>
              </a:rPr>
              <a:t>nie jest również wykluczone </a:t>
            </a:r>
            <a:r>
              <a:rPr lang="pl-PL" sz="2000" dirty="0">
                <a:latin typeface="Verdana" panose="020B0604030504040204" pitchFamily="34" charset="0"/>
                <a:ea typeface="Verdana" panose="020B0604030504040204" pitchFamily="34" charset="0"/>
                <a:cs typeface="Arial" pitchFamily="34" charset="0"/>
              </a:rPr>
              <a:t>w okolicznościach, gdy zamawiający </a:t>
            </a:r>
            <a:r>
              <a:rPr lang="pl-PL" sz="2000" b="1" dirty="0">
                <a:solidFill>
                  <a:schemeClr val="accent1"/>
                </a:solidFill>
                <a:latin typeface="Verdana" panose="020B0604030504040204" pitchFamily="34" charset="0"/>
                <a:ea typeface="Verdana" panose="020B0604030504040204" pitchFamily="34" charset="0"/>
                <a:cs typeface="Arial" pitchFamily="34" charset="0"/>
              </a:rPr>
              <a:t>przewidział klauzulę waloryzacyjną </a:t>
            </a:r>
            <a:r>
              <a:rPr lang="pl-PL" sz="2000" dirty="0">
                <a:latin typeface="Verdana" panose="020B0604030504040204" pitchFamily="34" charset="0"/>
                <a:ea typeface="Verdana" panose="020B0604030504040204" pitchFamily="34" charset="0"/>
                <a:cs typeface="Arial" pitchFamily="34" charset="0"/>
              </a:rPr>
              <a:t>lub określone klauzule pozwalające na zmianę umowy, ale są one niewystarczające do zniwelowania niemożliwych do przewidzenia skutków spowodowanych zmianą okoliczności realizacji umowy lub niemożliwym do przewidzenia zakresem zmiany.</a:t>
            </a:r>
          </a:p>
          <a:p>
            <a:pPr marL="457200" indent="-457200" algn="just">
              <a:lnSpc>
                <a:spcPct val="100000"/>
              </a:lnSpc>
              <a:spcBef>
                <a:spcPts val="0"/>
              </a:spcBef>
              <a:spcAft>
                <a:spcPts val="0"/>
              </a:spcAft>
              <a:buFont typeface="+mj-lt"/>
              <a:buAutoNum type="arabicPeriod"/>
              <a:defRPr/>
            </a:pPr>
            <a:endParaRPr lang="pl-PL" sz="1600" dirty="0">
              <a:latin typeface="Verdana" panose="020B0604030504040204" pitchFamily="34" charset="0"/>
              <a:ea typeface="Verdana" panose="020B0604030504040204" pitchFamily="34" charset="0"/>
              <a:cs typeface="Arial" pitchFamily="34" charset="0"/>
            </a:endParaRPr>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rPr>
              <a:t>STANOWISKO URZĘDU ZAMÓWIEŃ PUBLICZNYCH CO DO MOŻLIWOŚCI ZMIANY JUŻ ZAWARTEJ UMOWY W RAMACH PZP</a:t>
            </a:r>
            <a:endParaRPr lang="en-US" sz="1600" dirty="0">
              <a:latin typeface="Verdana" panose="020B0604030504040204" pitchFamily="34" charset="0"/>
              <a:ea typeface="Verdana" panose="020B0604030504040204" pitchFamily="34" charset="0"/>
            </a:endParaRPr>
          </a:p>
        </p:txBody>
      </p:sp>
      <p:pic>
        <p:nvPicPr>
          <p:cNvPr id="2" name="Picture 2">
            <a:extLst>
              <a:ext uri="{FF2B5EF4-FFF2-40B4-BE49-F238E27FC236}">
                <a16:creationId xmlns:a16="http://schemas.microsoft.com/office/drawing/2014/main" id="{A94DE62D-38EA-0FFC-89A8-62274E0069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279" y="2924288"/>
            <a:ext cx="1813335" cy="1009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6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5F9A4634-C14A-10E9-7AF9-66509F8256E1}"/>
              </a:ext>
            </a:extLst>
          </p:cNvPr>
          <p:cNvSpPr>
            <a:spLocks noGrp="1"/>
          </p:cNvSpPr>
          <p:nvPr>
            <p:ph type="title"/>
          </p:nvPr>
        </p:nvSpPr>
        <p:spPr/>
        <p:txBody>
          <a:bodyPr/>
          <a:lstStyle/>
          <a:p>
            <a:r>
              <a:rPr lang="pl-PL" sz="2000" dirty="0">
                <a:latin typeface="Verdana" panose="020B0604030504040204" pitchFamily="34" charset="0"/>
              </a:rPr>
              <a:t>O kancelarii </a:t>
            </a:r>
          </a:p>
        </p:txBody>
      </p:sp>
      <p:sp>
        <p:nvSpPr>
          <p:cNvPr id="6" name="Symbol zastępczy tekstu 5">
            <a:extLst>
              <a:ext uri="{FF2B5EF4-FFF2-40B4-BE49-F238E27FC236}">
                <a16:creationId xmlns:a16="http://schemas.microsoft.com/office/drawing/2014/main" id="{35BFF3FE-0401-CF4A-1024-0035D1745449}"/>
              </a:ext>
            </a:extLst>
          </p:cNvPr>
          <p:cNvSpPr>
            <a:spLocks noGrp="1"/>
          </p:cNvSpPr>
          <p:nvPr>
            <p:ph type="body" sz="quarter" idx="18"/>
          </p:nvPr>
        </p:nvSpPr>
        <p:spPr/>
        <p:txBody>
          <a:bodyPr/>
          <a:lstStyle/>
          <a:p>
            <a:endParaRPr lang="pl-PL" dirty="0"/>
          </a:p>
        </p:txBody>
      </p:sp>
      <p:sp>
        <p:nvSpPr>
          <p:cNvPr id="7" name="Symbol zastępczy tekstu 6">
            <a:extLst>
              <a:ext uri="{FF2B5EF4-FFF2-40B4-BE49-F238E27FC236}">
                <a16:creationId xmlns:a16="http://schemas.microsoft.com/office/drawing/2014/main" id="{298934D5-0AC9-6B5F-8B45-5954D5C4E6AA}"/>
              </a:ext>
            </a:extLst>
          </p:cNvPr>
          <p:cNvSpPr>
            <a:spLocks noGrp="1"/>
          </p:cNvSpPr>
          <p:nvPr>
            <p:ph type="body" sz="quarter" idx="19"/>
          </p:nvPr>
        </p:nvSpPr>
        <p:spPr/>
        <p:txBody>
          <a:bodyPr/>
          <a:lstStyle/>
          <a:p>
            <a:endParaRPr lang="pl-PL" dirty="0"/>
          </a:p>
        </p:txBody>
      </p:sp>
      <p:sp>
        <p:nvSpPr>
          <p:cNvPr id="8" name="Symbol zastępczy tekstu 7">
            <a:extLst>
              <a:ext uri="{FF2B5EF4-FFF2-40B4-BE49-F238E27FC236}">
                <a16:creationId xmlns:a16="http://schemas.microsoft.com/office/drawing/2014/main" id="{C8C749E9-72F9-5906-1473-E2926D7E0E7B}"/>
              </a:ext>
            </a:extLst>
          </p:cNvPr>
          <p:cNvSpPr>
            <a:spLocks noGrp="1"/>
          </p:cNvSpPr>
          <p:nvPr>
            <p:ph type="body" sz="quarter" idx="20"/>
          </p:nvPr>
        </p:nvSpPr>
        <p:spPr/>
        <p:txBody>
          <a:bodyPr/>
          <a:lstStyle/>
          <a:p>
            <a:endParaRPr lang="pl-PL"/>
          </a:p>
        </p:txBody>
      </p:sp>
      <p:sp>
        <p:nvSpPr>
          <p:cNvPr id="12" name="Rectangle 5">
            <a:extLst>
              <a:ext uri="{FF2B5EF4-FFF2-40B4-BE49-F238E27FC236}">
                <a16:creationId xmlns:a16="http://schemas.microsoft.com/office/drawing/2014/main" id="{626F7E35-FFCB-6605-6336-A79F6365FEC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dirty="0"/>
          </a:p>
        </p:txBody>
      </p:sp>
      <p:sp>
        <p:nvSpPr>
          <p:cNvPr id="13" name="Line 4">
            <a:extLst>
              <a:ext uri="{FF2B5EF4-FFF2-40B4-BE49-F238E27FC236}">
                <a16:creationId xmlns:a16="http://schemas.microsoft.com/office/drawing/2014/main" id="{4C924E02-C663-CE7C-39F1-93BC6F3DA2E6}"/>
              </a:ext>
            </a:extLst>
          </p:cNvPr>
          <p:cNvSpPr>
            <a:spLocks noChangeShapeType="1"/>
          </p:cNvSpPr>
          <p:nvPr/>
        </p:nvSpPr>
        <p:spPr bwMode="auto">
          <a:xfrm>
            <a:off x="3136900" y="1576388"/>
            <a:ext cx="8686800" cy="0"/>
          </a:xfrm>
          <a:prstGeom prst="line">
            <a:avLst/>
          </a:prstGeom>
          <a:noFill/>
          <a:ln w="6350">
            <a:solidFill>
              <a:srgbClr val="E4E4E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4" name="Rectangle 6">
            <a:extLst>
              <a:ext uri="{FF2B5EF4-FFF2-40B4-BE49-F238E27FC236}">
                <a16:creationId xmlns:a16="http://schemas.microsoft.com/office/drawing/2014/main" id="{3E916C7F-F8B9-DA2D-67A9-6E4E34DE6C4B}"/>
              </a:ext>
            </a:extLst>
          </p:cNvPr>
          <p:cNvSpPr>
            <a:spLocks noChangeArrowheads="1"/>
          </p:cNvSpPr>
          <p:nvPr/>
        </p:nvSpPr>
        <p:spPr bwMode="auto">
          <a:xfrm>
            <a:off x="2364828" y="1998988"/>
            <a:ext cx="941918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pl-PL" altLang="pl-PL" dirty="0">
                <a:latin typeface="Verdana" panose="020B0604030504040204" pitchFamily="34" charset="0"/>
                <a:ea typeface="Verdana" panose="020B0604030504040204" pitchFamily="34" charset="0"/>
              </a:rPr>
              <a:t>Jesteśmy ekspercką, niezależną kancelarią prawną zorientowaną na osiąganie </a:t>
            </a:r>
          </a:p>
          <a:p>
            <a:pPr marL="0" marR="0" lvl="0" indent="0" algn="just" defTabSz="914400" rtl="0" eaLnBrk="0" fontAlgn="base" latinLnBrk="0" hangingPunct="0">
              <a:lnSpc>
                <a:spcPct val="100000"/>
              </a:lnSpc>
              <a:spcBef>
                <a:spcPct val="0"/>
              </a:spcBef>
              <a:spcAft>
                <a:spcPct val="0"/>
              </a:spcAft>
              <a:buClrTx/>
              <a:buSzTx/>
              <a:buFontTx/>
              <a:buNone/>
              <a:tabLst/>
            </a:pPr>
            <a:r>
              <a:rPr lang="pl-PL" altLang="pl-PL" dirty="0">
                <a:latin typeface="Verdana" panose="020B0604030504040204" pitchFamily="34" charset="0"/>
                <a:ea typeface="Verdana" panose="020B0604030504040204" pitchFamily="34" charset="0"/>
              </a:rPr>
              <a:t>celów biznesowych naszych klientów. Łączymy dogłębną wiedzę z praktycznym </a:t>
            </a:r>
          </a:p>
          <a:p>
            <a:pPr marL="0" marR="0" lvl="0" indent="0" algn="just" defTabSz="914400" rtl="0" eaLnBrk="0" fontAlgn="base" latinLnBrk="0" hangingPunct="0">
              <a:lnSpc>
                <a:spcPct val="100000"/>
              </a:lnSpc>
              <a:spcBef>
                <a:spcPct val="0"/>
              </a:spcBef>
              <a:spcAft>
                <a:spcPct val="0"/>
              </a:spcAft>
              <a:buClrTx/>
              <a:buSzTx/>
              <a:buFontTx/>
              <a:buNone/>
              <a:tabLst/>
            </a:pPr>
            <a:r>
              <a:rPr lang="pl-PL" altLang="pl-PL" dirty="0">
                <a:latin typeface="Verdana" panose="020B0604030504040204" pitchFamily="34" charset="0"/>
                <a:ea typeface="Verdana" panose="020B0604030504040204" pitchFamily="34" charset="0"/>
              </a:rPr>
              <a:t>doświadczeniem i zaangażowaniem, świadcząc usługi prawne najlepszej jakości. Specjalizujemy się w zastępstwie procesowym i doradztwie prawnym dla wybranych branż. Wiele wygranych przez nas spraw zakończyło się precedensowymi orzeczeniami mającymi realny wpływ na gospodarkę. Oferujemy doradztwo prawne najwyższej jakości dedykowane wybranym branżom. Pracujemy w szczególności dla firm z sektorów: budownictwa, infrastruktury, nieruchomości, nowoczesnych technologii, produkcji, transportu, usług. Doradzamy także bankom oraz funduszom inwestycyjnym.</a:t>
            </a:r>
          </a:p>
        </p:txBody>
      </p:sp>
    </p:spTree>
    <p:extLst>
      <p:ext uri="{BB962C8B-B14F-4D97-AF65-F5344CB8AC3E}">
        <p14:creationId xmlns:p14="http://schemas.microsoft.com/office/powerpoint/2010/main" val="493583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a:bodyPr>
          <a:lstStyle/>
          <a:p>
            <a:pPr algn="just">
              <a:lnSpc>
                <a:spcPct val="100000"/>
              </a:lnSpc>
              <a:spcBef>
                <a:spcPts val="0"/>
              </a:spcBef>
              <a:spcAft>
                <a:spcPts val="0"/>
              </a:spcAft>
              <a:defRPr/>
            </a:pPr>
            <a:endParaRPr lang="pl-PL" sz="2000" dirty="0">
              <a:latin typeface="Verdana" panose="020B0604030504040204" pitchFamily="34" charset="0"/>
              <a:ea typeface="Verdana" panose="020B0604030504040204" pitchFamily="34" charset="0"/>
              <a:cs typeface="Arial" pitchFamily="34" charset="0"/>
            </a:endParaRPr>
          </a:p>
          <a:p>
            <a:pPr marL="342900" indent="-342900">
              <a:lnSpc>
                <a:spcPct val="100000"/>
              </a:lnSpc>
              <a:spcBef>
                <a:spcPts val="0"/>
              </a:spcBef>
              <a:spcAft>
                <a:spcPts val="0"/>
              </a:spcAft>
              <a:buFont typeface="Arial" panose="020B0604020202020204" pitchFamily="34" charset="0"/>
              <a:buChar char="•"/>
              <a:defRPr/>
            </a:pPr>
            <a:r>
              <a:rPr lang="pl-PL" sz="2000" b="1" dirty="0">
                <a:latin typeface="Verdana" panose="020B0604030504040204" pitchFamily="34" charset="0"/>
                <a:ea typeface="Verdana" panose="020B0604030504040204" pitchFamily="34" charset="0"/>
                <a:cs typeface="Arial" pitchFamily="34" charset="0"/>
              </a:rPr>
              <a:t>ZMIANA TREŚCI UMOWY | </a:t>
            </a:r>
            <a:r>
              <a:rPr lang="pl-PL" sz="2000" dirty="0">
                <a:latin typeface="Verdana" panose="020B0604030504040204" pitchFamily="34" charset="0"/>
                <a:ea typeface="Verdana" panose="020B0604030504040204" pitchFamily="34" charset="0"/>
                <a:cs typeface="Arial" pitchFamily="34" charset="0"/>
              </a:rPr>
              <a:t>FORMY ZMIANY UMOWY</a:t>
            </a:r>
          </a:p>
          <a:p>
            <a:pPr algn="just">
              <a:lnSpc>
                <a:spcPct val="100000"/>
              </a:lnSpc>
              <a:spcBef>
                <a:spcPts val="0"/>
              </a:spcBef>
              <a:spcAft>
                <a:spcPts val="0"/>
              </a:spcAft>
              <a:defRPr/>
            </a:pPr>
            <a:endParaRPr lang="pl-PL" sz="2000" dirty="0">
              <a:latin typeface="Verdana" panose="020B0604030504040204" pitchFamily="34" charset="0"/>
              <a:ea typeface="Verdana" panose="020B0604030504040204" pitchFamily="34" charset="0"/>
              <a:cs typeface="Arial" pitchFamily="34" charset="0"/>
            </a:endParaRPr>
          </a:p>
          <a:p>
            <a:pPr algn="just">
              <a:lnSpc>
                <a:spcPct val="100000"/>
              </a:lnSpc>
              <a:spcBef>
                <a:spcPts val="0"/>
              </a:spcBef>
              <a:spcAft>
                <a:spcPts val="0"/>
              </a:spcAft>
              <a:defRPr/>
            </a:pPr>
            <a:r>
              <a:rPr lang="pl-PL" sz="2000" dirty="0"/>
              <a:t>Zmiana umowy może przybrać formę:</a:t>
            </a:r>
          </a:p>
          <a:p>
            <a:pPr marL="342900" indent="-342900" algn="just">
              <a:lnSpc>
                <a:spcPct val="100000"/>
              </a:lnSpc>
              <a:spcBef>
                <a:spcPts val="0"/>
              </a:spcBef>
              <a:spcAft>
                <a:spcPts val="0"/>
              </a:spcAft>
              <a:buFont typeface="Wingdings" panose="05000000000000000000" pitchFamily="2" charset="2"/>
              <a:buChar char="Ø"/>
              <a:defRPr/>
            </a:pPr>
            <a:r>
              <a:rPr lang="pl-PL" sz="2000" dirty="0"/>
              <a:t>zmiany wysokości wynagrodzenia wykonawcy, </a:t>
            </a:r>
          </a:p>
          <a:p>
            <a:pPr marL="342900" indent="-342900" algn="just">
              <a:lnSpc>
                <a:spcPct val="100000"/>
              </a:lnSpc>
              <a:spcBef>
                <a:spcPts val="0"/>
              </a:spcBef>
              <a:spcAft>
                <a:spcPts val="0"/>
              </a:spcAft>
              <a:buFont typeface="Wingdings" panose="05000000000000000000" pitchFamily="2" charset="2"/>
              <a:buChar char="Ø"/>
              <a:defRPr/>
            </a:pPr>
            <a:r>
              <a:rPr lang="pl-PL" sz="2000" dirty="0"/>
              <a:t>wprowadzenia do umowy klauzuli waloryzacyjnej (określającej limit waloryzacji), lub </a:t>
            </a:r>
          </a:p>
          <a:p>
            <a:pPr marL="342900" indent="-342900" algn="just">
              <a:lnSpc>
                <a:spcPct val="100000"/>
              </a:lnSpc>
              <a:spcBef>
                <a:spcPts val="0"/>
              </a:spcBef>
              <a:spcAft>
                <a:spcPts val="0"/>
              </a:spcAft>
              <a:buFont typeface="Wingdings" panose="05000000000000000000" pitchFamily="2" charset="2"/>
              <a:buChar char="Ø"/>
              <a:defRPr/>
            </a:pPr>
            <a:r>
              <a:rPr lang="pl-PL" sz="2000" dirty="0"/>
              <a:t>zmiany dotychczasowej klauzuli waloryzacyjnej.</a:t>
            </a:r>
          </a:p>
          <a:p>
            <a:pPr algn="just">
              <a:lnSpc>
                <a:spcPct val="100000"/>
              </a:lnSpc>
              <a:spcBef>
                <a:spcPts val="0"/>
              </a:spcBef>
              <a:spcAft>
                <a:spcPts val="0"/>
              </a:spcAft>
              <a:defRPr/>
            </a:pPr>
            <a:endParaRPr lang="pl-PL" sz="2000" dirty="0"/>
          </a:p>
          <a:p>
            <a:pPr algn="just">
              <a:lnSpc>
                <a:spcPct val="100000"/>
              </a:lnSpc>
              <a:spcBef>
                <a:spcPts val="0"/>
              </a:spcBef>
              <a:spcAft>
                <a:spcPts val="0"/>
              </a:spcAft>
              <a:defRPr/>
            </a:pPr>
            <a:endParaRPr lang="pl-PL" sz="2000" dirty="0"/>
          </a:p>
          <a:p>
            <a:pPr algn="just">
              <a:lnSpc>
                <a:spcPct val="100000"/>
              </a:lnSpc>
              <a:spcBef>
                <a:spcPts val="0"/>
              </a:spcBef>
              <a:spcAft>
                <a:spcPts val="0"/>
              </a:spcAft>
              <a:defRPr/>
            </a:pPr>
            <a:r>
              <a:rPr lang="pl-PL" sz="2000" dirty="0"/>
              <a:t>Jak wynika z przepisów ustawy, wartość każdej kolejnej zmiany umowy nie może przekroczyć 50% pierwotnej wartości zamówienia. Należy podkreślić, że </a:t>
            </a:r>
            <a:r>
              <a:rPr lang="pl-PL" sz="2000" b="1" dirty="0">
                <a:solidFill>
                  <a:schemeClr val="accent1"/>
                </a:solidFill>
              </a:rPr>
              <a:t>w ocenie Prokuratorii </a:t>
            </a:r>
            <a:r>
              <a:rPr lang="pl-PL" sz="2000" dirty="0"/>
              <a:t>zasadą jest przy tym równomierne rozłożenie na obie strony kosztów ryzyka nadzwyczajnego wzrostu cen. </a:t>
            </a:r>
          </a:p>
          <a:p>
            <a:pPr algn="just">
              <a:lnSpc>
                <a:spcPct val="100000"/>
              </a:lnSpc>
              <a:spcBef>
                <a:spcPts val="0"/>
              </a:spcBef>
              <a:spcAft>
                <a:spcPts val="0"/>
              </a:spcAft>
              <a:defRPr/>
            </a:pPr>
            <a:endParaRPr lang="pl-PL" sz="1600" b="1" dirty="0">
              <a:solidFill>
                <a:schemeClr val="accent1"/>
              </a:solidFill>
              <a:latin typeface="Verdana" panose="020B0604030504040204" pitchFamily="34" charset="0"/>
              <a:ea typeface="Verdana" panose="020B0604030504040204" pitchFamily="34" charset="0"/>
              <a:cs typeface="Arial" pitchFamily="34" charset="0"/>
            </a:endParaRPr>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rPr>
              <a:t>STANOWISKO PROKURATORII GENERALNEJ SKARBU PAŃSTWA CO DO MOŻLIWOŚCI ZMIANY JUŻ ZAWARTEJ UMOWY W RAMACH PZP</a:t>
            </a:r>
            <a:endParaRPr lang="en-US" sz="1600" dirty="0">
              <a:latin typeface="Verdana" panose="020B0604030504040204" pitchFamily="34" charset="0"/>
              <a:ea typeface="Verdana" panose="020B0604030504040204" pitchFamily="34" charset="0"/>
            </a:endParaRPr>
          </a:p>
        </p:txBody>
      </p:sp>
      <p:pic>
        <p:nvPicPr>
          <p:cNvPr id="2050" name="Picture 2">
            <a:extLst>
              <a:ext uri="{FF2B5EF4-FFF2-40B4-BE49-F238E27FC236}">
                <a16:creationId xmlns:a16="http://schemas.microsoft.com/office/drawing/2014/main" id="{D37453A7-E99B-0764-7E39-B594E49E9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57" y="2591821"/>
            <a:ext cx="1674357" cy="167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12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a:bodyPr>
          <a:lstStyle/>
          <a:p>
            <a:pPr algn="just">
              <a:lnSpc>
                <a:spcPct val="100000"/>
              </a:lnSpc>
              <a:spcBef>
                <a:spcPts val="0"/>
              </a:spcBef>
              <a:spcAft>
                <a:spcPts val="0"/>
              </a:spcAft>
              <a:defRPr/>
            </a:pPr>
            <a:endParaRPr lang="pl-PL" sz="2000" dirty="0">
              <a:latin typeface="Verdana" panose="020B0604030504040204" pitchFamily="34" charset="0"/>
              <a:ea typeface="Verdana" panose="020B0604030504040204" pitchFamily="34" charset="0"/>
              <a:cs typeface="Arial" pitchFamily="34" charset="0"/>
            </a:endParaRPr>
          </a:p>
          <a:p>
            <a:pPr algn="just">
              <a:lnSpc>
                <a:spcPct val="100000"/>
              </a:lnSpc>
              <a:spcBef>
                <a:spcPts val="0"/>
              </a:spcBef>
              <a:spcAft>
                <a:spcPts val="0"/>
              </a:spcAft>
              <a:defRPr/>
            </a:pPr>
            <a:r>
              <a:rPr lang="pl-PL" sz="2000" dirty="0"/>
              <a:t>W dniu 7 października 2022 r. Sejm uchwalił ustawę o zmianie niektórych ustaw w celu uproszczenia procedur administracyjnych dla obywateli i przedsiębiorców.</a:t>
            </a:r>
          </a:p>
          <a:p>
            <a:pPr algn="just">
              <a:lnSpc>
                <a:spcPct val="100000"/>
              </a:lnSpc>
              <a:spcBef>
                <a:spcPts val="0"/>
              </a:spcBef>
              <a:spcAft>
                <a:spcPts val="0"/>
              </a:spcAft>
              <a:defRPr/>
            </a:pPr>
            <a:endParaRPr lang="pl-PL" sz="2000" dirty="0"/>
          </a:p>
          <a:p>
            <a:pPr algn="just">
              <a:lnSpc>
                <a:spcPct val="100000"/>
              </a:lnSpc>
              <a:spcBef>
                <a:spcPts val="0"/>
              </a:spcBef>
              <a:spcAft>
                <a:spcPts val="0"/>
              </a:spcAft>
              <a:defRPr/>
            </a:pPr>
            <a:r>
              <a:rPr lang="pl-PL" sz="2000" dirty="0"/>
              <a:t>Ustawa </a:t>
            </a:r>
            <a:r>
              <a:rPr lang="pl-PL" sz="2000" b="1" dirty="0">
                <a:solidFill>
                  <a:schemeClr val="accent1"/>
                </a:solidFill>
              </a:rPr>
              <a:t>weszła w życie 10 listopada 2022 r.</a:t>
            </a:r>
            <a:endParaRPr lang="pl-PL" sz="2000" dirty="0"/>
          </a:p>
          <a:p>
            <a:pPr algn="just">
              <a:lnSpc>
                <a:spcPct val="100000"/>
              </a:lnSpc>
              <a:spcBef>
                <a:spcPts val="0"/>
              </a:spcBef>
              <a:spcAft>
                <a:spcPts val="0"/>
              </a:spcAft>
              <a:defRPr/>
            </a:pPr>
            <a:endParaRPr lang="pl-PL" sz="2000" dirty="0"/>
          </a:p>
          <a:p>
            <a:pPr algn="just">
              <a:lnSpc>
                <a:spcPct val="100000"/>
              </a:lnSpc>
              <a:spcBef>
                <a:spcPts val="0"/>
              </a:spcBef>
              <a:spcAft>
                <a:spcPts val="0"/>
              </a:spcAft>
              <a:defRPr/>
            </a:pPr>
            <a:r>
              <a:rPr lang="pl-PL" sz="2000" dirty="0"/>
              <a:t>Przepis art. 48 wskazanej ustawy odnosi się do obowiązku dokonania zmiany umowy w sytuacji </a:t>
            </a:r>
            <a:r>
              <a:rPr lang="pl-PL" sz="2000" b="1" dirty="0">
                <a:solidFill>
                  <a:schemeClr val="accent1"/>
                </a:solidFill>
              </a:rPr>
              <a:t>wystąpienia </a:t>
            </a:r>
            <a:r>
              <a:rPr lang="pl-PL" sz="2000" b="1" dirty="0">
                <a:solidFill>
                  <a:schemeClr val="accent1"/>
                </a:solidFill>
                <a:effectLst/>
              </a:rPr>
              <a:t>istotnej zmiany cen materiałów lub kosztów związanych z realizacją zamówienia publicznego</a:t>
            </a:r>
            <a:r>
              <a:rPr lang="pl-PL" sz="2000" dirty="0">
                <a:effectLst/>
              </a:rPr>
              <a:t>, których zamawiający, działając z należytą starannością, nie mógł przewidzieć.</a:t>
            </a:r>
          </a:p>
          <a:p>
            <a:pPr algn="just">
              <a:lnSpc>
                <a:spcPct val="100000"/>
              </a:lnSpc>
              <a:spcBef>
                <a:spcPts val="0"/>
              </a:spcBef>
              <a:spcAft>
                <a:spcPts val="0"/>
              </a:spcAft>
              <a:defRPr/>
            </a:pPr>
            <a:endParaRPr lang="pl-PL" sz="2000" dirty="0"/>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ea typeface="Verdana" panose="020B0604030504040204" pitchFamily="34" charset="0"/>
              </a:rPr>
              <a:t>„SPECUSTAWA WALORYZACYJNA”</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5053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330200" y="1135063"/>
            <a:ext cx="11479213" cy="5099050"/>
          </a:xfrm>
        </p:spPr>
        <p:txBody>
          <a:bodyPr>
            <a:normAutofit fontScale="85000" lnSpcReduction="10000"/>
          </a:bodyPr>
          <a:lstStyle/>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1. W związku z istotną zmianą cen materiałów lub kosztów związanych z realizacją zamówienia publicznego, których zamawiający, działając z należytą starannością, nie mógł przewidzieć, dopuszczalna jest zmiana umowy w sprawie zamówienia publicznego, zawartej przed dniem wejścia w życie niniejszej ustawy i będącej w toku w tym dniu, bez przeprowadzania nowego postępowania o udzielenie zamówienia, która polega na: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1) zmianie wysokości wynagrodzenia wykonawcy,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2) dodaniu postanowień dotyczących zasad wprowadzania zmian wysokości wynagrodzenia wykonawcy - w przypadku umów, które nie zawierają takich postanowień,</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3) zmianie postanowień dotyczących zasad wprowadzania zmian wysokości wynagrodzenia wykonawcy, w szczególności w zakresie maksymalnej wartości zmiany tego wynagrodzenia - w przypadku umów, które zawierają takie postanowienia,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4)  zmianie postanowień umowy dotyczących jej wykonania, w szczególności dotyczących:</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a) zakresu świadczenia wykonawcy, z czym może wiązać się odpowiadająca jej zmiana wynagrodzenia wykonawcy lub sposobu rozliczenia tego wynagrodzenia,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b) terminu wykonania umowy lub jej części, lub czasowego zawieszenia wykonywania umowy lub jej części,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c) sposobu wykonywania umowy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 o ile wzrost wynagrodzenia wykonawcy spowodowany każdą kolejną zmianą nie przekroczy 50% wartości pierwotnej umowy.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defRPr/>
            </a:pPr>
            <a:endParaRPr lang="pl-PL" sz="2000" dirty="0"/>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ea typeface="Verdana" panose="020B0604030504040204" pitchFamily="34" charset="0"/>
              </a:rPr>
              <a:t>ART. 48 „SPECUSTAWY WALORYZACYJNEJ”</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89840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419100" y="1135063"/>
            <a:ext cx="11390313" cy="5099050"/>
          </a:xfrm>
        </p:spPr>
        <p:txBody>
          <a:bodyPr>
            <a:normAutofit fontScale="85000" lnSpcReduction="10000"/>
          </a:bodyPr>
          <a:lstStyle/>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2. W przypadku gdy zmiana umowy w sprawie zamówienia publicznego dotyczy zmiany wysokości wynagrodzenia wykonawcy, o której mowa w ust. 1 pkt 1-3: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1)  strony ponoszą zwiększony koszt wykonania zamówienia publicznego w uzgodnionych częściach;</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2) sposób zmiany wynagrodzenia może być ustalony z użyciem odesłania do wskaźnika zmiany ceny materiałów lub kosztów, w szczególności wskaźnika ogłaszanego w komunikacie Prezesa Głównego Urzędu Statystycznego.</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3. Wykonawca, którego wynagrodzenie zostało zmienione zgodnie z ust. 1 pkt 1-3, zobowiązany jest do zmiany wynagrodzenia przysługującego podwykonawcy, z którym zawarł umowę o podwykonawstwo, w zakresie odpowiadającym zmianom cen materiałów lub kosztów dotyczących zobowiązania podwykonawcy. Zdanie pierwsze stosuje się do umów o podwykonawstwo zawartych przed dniem wejścia w życie niniejszej ustawy i będących w toku w dniu zmiany wynagrodzenia wykonawcy.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4. W przypadku dokonania zmiany umowy w sprawie zamówienia publicznego, o której mowa w ust. 1 pkt 4, jeżeli zmiana ta obejmuje część zamówienia publicznego powierzoną do wykonania podwykonawcy, wykonawca i podwykonawca uzgadniają odpowiednią zmianę łączącej ich umowy o podwykonawstwo, w sposób zapewniający, że warunki wykonania tej umowy przez podwykonawcę nie będą mniej korzystne dla podwykonawcy niż warunki wykonania umowy w sprawie zamówienia publicznego zmienionej zgodnie z ust. 1 pkt 4.</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solidFill>
                  <a:srgbClr val="000000"/>
                </a:solidFill>
                <a:effectLst/>
                <a:latin typeface="Noto Serif" panose="02020600060500020200" pitchFamily="18" charset="0"/>
                <a:ea typeface="Times New Roman" panose="02020603050405020304" pitchFamily="18" charset="0"/>
                <a:cs typeface="Times New Roman" panose="02020603050405020304" pitchFamily="18" charset="0"/>
              </a:rPr>
              <a:t>5. Przepisy ust. 3 i 4 stosuje się do umowy o podwykonawstwo zawartej między podwykonawcą a dalszym podwykonawcą.</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defRPr/>
            </a:pPr>
            <a:endParaRPr lang="pl-PL" sz="2000" dirty="0"/>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ea typeface="Verdana" panose="020B0604030504040204" pitchFamily="34" charset="0"/>
              </a:rPr>
              <a:t>ART. 48 „SPECUSTAWY WALORYZACYJNEJ”</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51131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a:bodyPr>
          <a:lstStyle/>
          <a:p>
            <a:pPr algn="just">
              <a:lnSpc>
                <a:spcPct val="100000"/>
              </a:lnSpc>
              <a:spcBef>
                <a:spcPts val="0"/>
              </a:spcBef>
              <a:spcAft>
                <a:spcPts val="0"/>
              </a:spcAft>
              <a:defRPr/>
            </a:pPr>
            <a:endParaRPr lang="pl-PL" sz="2000" dirty="0"/>
          </a:p>
          <a:p>
            <a:pPr algn="just">
              <a:lnSpc>
                <a:spcPct val="100000"/>
              </a:lnSpc>
              <a:spcBef>
                <a:spcPts val="0"/>
              </a:spcBef>
              <a:spcAft>
                <a:spcPts val="0"/>
              </a:spcAft>
              <a:defRPr/>
            </a:pPr>
            <a:endParaRPr lang="pl-PL" sz="1600" b="1" dirty="0">
              <a:solidFill>
                <a:schemeClr val="accent1"/>
              </a:solidFill>
              <a:latin typeface="Verdana" panose="020B0604030504040204" pitchFamily="34" charset="0"/>
              <a:ea typeface="Verdana" panose="020B0604030504040204" pitchFamily="34" charset="0"/>
              <a:cs typeface="Arial" pitchFamily="34" charset="0"/>
            </a:endParaRPr>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1600" dirty="0">
                <a:latin typeface="Verdana" panose="020B0604030504040204" pitchFamily="34" charset="0"/>
                <a:ea typeface="Verdana" panose="020B0604030504040204" pitchFamily="34" charset="0"/>
              </a:rPr>
              <a:t>„SPECUSTAWA WALORYZACYJNA” A WCZEŚNIEJ OBOWIĄZUJĄCE PRZEPISY</a:t>
            </a:r>
            <a:endParaRPr lang="en-US" sz="1600" dirty="0">
              <a:latin typeface="Verdana" panose="020B0604030504040204" pitchFamily="34" charset="0"/>
              <a:ea typeface="Verdana" panose="020B0604030504040204" pitchFamily="34" charset="0"/>
            </a:endParaRPr>
          </a:p>
        </p:txBody>
      </p:sp>
      <p:graphicFrame>
        <p:nvGraphicFramePr>
          <p:cNvPr id="2" name="Tabela 1">
            <a:extLst>
              <a:ext uri="{FF2B5EF4-FFF2-40B4-BE49-F238E27FC236}">
                <a16:creationId xmlns:a16="http://schemas.microsoft.com/office/drawing/2014/main" id="{15B287F7-BFD9-5F4D-A843-F15B4402ECA1}"/>
              </a:ext>
            </a:extLst>
          </p:cNvPr>
          <p:cNvGraphicFramePr>
            <a:graphicFrameLocks noGrp="1"/>
          </p:cNvGraphicFramePr>
          <p:nvPr>
            <p:extLst>
              <p:ext uri="{D42A27DB-BD31-4B8C-83A1-F6EECF244321}">
                <p14:modId xmlns:p14="http://schemas.microsoft.com/office/powerpoint/2010/main" val="2178867635"/>
              </p:ext>
            </p:extLst>
          </p:nvPr>
        </p:nvGraphicFramePr>
        <p:xfrm>
          <a:off x="1504338" y="1274785"/>
          <a:ext cx="9183323" cy="4819606"/>
        </p:xfrm>
        <a:graphic>
          <a:graphicData uri="http://schemas.openxmlformats.org/drawingml/2006/table">
            <a:tbl>
              <a:tblPr firstRow="1" firstCol="1" bandRow="1">
                <a:tableStyleId>{5C22544A-7EE6-4342-B048-85BDC9FD1C3A}</a:tableStyleId>
              </a:tblPr>
              <a:tblGrid>
                <a:gridCol w="1481451">
                  <a:extLst>
                    <a:ext uri="{9D8B030D-6E8A-4147-A177-3AD203B41FA5}">
                      <a16:colId xmlns:a16="http://schemas.microsoft.com/office/drawing/2014/main" val="2984420514"/>
                    </a:ext>
                  </a:extLst>
                </a:gridCol>
                <a:gridCol w="3850936">
                  <a:extLst>
                    <a:ext uri="{9D8B030D-6E8A-4147-A177-3AD203B41FA5}">
                      <a16:colId xmlns:a16="http://schemas.microsoft.com/office/drawing/2014/main" val="3177675158"/>
                    </a:ext>
                  </a:extLst>
                </a:gridCol>
                <a:gridCol w="3850936">
                  <a:extLst>
                    <a:ext uri="{9D8B030D-6E8A-4147-A177-3AD203B41FA5}">
                      <a16:colId xmlns:a16="http://schemas.microsoft.com/office/drawing/2014/main" val="2446788198"/>
                    </a:ext>
                  </a:extLst>
                </a:gridCol>
              </a:tblGrid>
              <a:tr h="936829">
                <a:tc>
                  <a:txBody>
                    <a:bodyPr/>
                    <a:lstStyle/>
                    <a:p>
                      <a:pPr>
                        <a:lnSpc>
                          <a:spcPct val="107000"/>
                        </a:lnSpc>
                        <a:spcAft>
                          <a:spcPts val="800"/>
                        </a:spcAft>
                      </a:pPr>
                      <a:r>
                        <a:rPr lang="pl-PL" sz="10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tc>
                  <a:txBody>
                    <a:bodyPr/>
                    <a:lstStyle/>
                    <a:p>
                      <a:pPr algn="ctr">
                        <a:lnSpc>
                          <a:spcPct val="107000"/>
                        </a:lnSpc>
                        <a:spcAft>
                          <a:spcPts val="800"/>
                        </a:spcAft>
                      </a:pPr>
                      <a:r>
                        <a:rPr lang="pl-PL" sz="1000" dirty="0">
                          <a:effectLst/>
                        </a:rPr>
                        <a:t>Przepisy dotychczasowe</a:t>
                      </a:r>
                    </a:p>
                    <a:p>
                      <a:pPr algn="ctr">
                        <a:lnSpc>
                          <a:spcPct val="107000"/>
                        </a:lnSpc>
                        <a:spcAft>
                          <a:spcPts val="800"/>
                        </a:spcAft>
                      </a:pPr>
                      <a:r>
                        <a:rPr lang="pl-PL" sz="1000" dirty="0">
                          <a:effectLst/>
                        </a:rPr>
                        <a:t>art. 455 ust. 1 pkt 4 ustawy </a:t>
                      </a:r>
                      <a:r>
                        <a:rPr lang="pl-PL" sz="1000" dirty="0" err="1">
                          <a:effectLst/>
                        </a:rPr>
                        <a:t>Pzp</a:t>
                      </a:r>
                      <a:endParaRPr lang="pl-PL" sz="1000" dirty="0">
                        <a:effectLst/>
                      </a:endParaRPr>
                    </a:p>
                    <a:p>
                      <a:pPr algn="ctr">
                        <a:lnSpc>
                          <a:spcPct val="107000"/>
                        </a:lnSpc>
                        <a:spcAft>
                          <a:spcPts val="800"/>
                        </a:spcAft>
                      </a:pPr>
                      <a:r>
                        <a:rPr lang="pl-PL" sz="1000" dirty="0">
                          <a:effectLst/>
                        </a:rPr>
                        <a:t>(art. 144 ust. 1 pkt. 3 ustawy </a:t>
                      </a:r>
                      <a:r>
                        <a:rPr lang="pl-PL" sz="1000" dirty="0" err="1">
                          <a:effectLst/>
                        </a:rPr>
                        <a:t>starePZP</a:t>
                      </a:r>
                      <a:r>
                        <a:rPr lang="pl-PL" sz="1000" dirty="0">
                          <a:effectLst/>
                        </a:rPr>
                        <a:t>)</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tc>
                  <a:txBody>
                    <a:bodyPr/>
                    <a:lstStyle/>
                    <a:p>
                      <a:pPr algn="ctr">
                        <a:lnSpc>
                          <a:spcPct val="107000"/>
                        </a:lnSpc>
                        <a:spcAft>
                          <a:spcPts val="800"/>
                        </a:spcAft>
                      </a:pPr>
                      <a:r>
                        <a:rPr lang="pl-PL" sz="1000">
                          <a:effectLst/>
                        </a:rPr>
                        <a:t>Przepisy nowe</a:t>
                      </a:r>
                    </a:p>
                    <a:p>
                      <a:pPr algn="ctr">
                        <a:lnSpc>
                          <a:spcPct val="107000"/>
                        </a:lnSpc>
                        <a:spcAft>
                          <a:spcPts val="800"/>
                        </a:spcAft>
                      </a:pPr>
                      <a:r>
                        <a:rPr lang="pl-PL" sz="1000">
                          <a:effectLst/>
                        </a:rPr>
                        <a:t>art. 48 ustawy dot. uproszczenia procedur administracyjnych</a:t>
                      </a:r>
                    </a:p>
                    <a:p>
                      <a:pPr algn="ctr">
                        <a:lnSpc>
                          <a:spcPct val="107000"/>
                        </a:lnSpc>
                        <a:spcAft>
                          <a:spcPts val="800"/>
                        </a:spcAft>
                      </a:pPr>
                      <a:r>
                        <a:rPr lang="pl-PL" sz="1000">
                          <a:effectLst/>
                        </a:rPr>
                        <a:t>dla obywateli i przedsiębiorców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extLst>
                  <a:ext uri="{0D108BD9-81ED-4DB2-BD59-A6C34878D82A}">
                    <a16:rowId xmlns:a16="http://schemas.microsoft.com/office/drawing/2014/main" val="3383901681"/>
                  </a:ext>
                </a:extLst>
              </a:tr>
              <a:tr h="829362">
                <a:tc>
                  <a:txBody>
                    <a:bodyPr/>
                    <a:lstStyle/>
                    <a:p>
                      <a:pPr algn="r">
                        <a:lnSpc>
                          <a:spcPct val="107000"/>
                        </a:lnSpc>
                        <a:spcAft>
                          <a:spcPts val="800"/>
                        </a:spcAft>
                      </a:pPr>
                      <a:r>
                        <a:rPr lang="pl-PL" sz="1000" dirty="0">
                          <a:effectLst/>
                        </a:rPr>
                        <a:t>PRZYCZYNA ZMIANY</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tc>
                  <a:txBody>
                    <a:bodyPr/>
                    <a:lstStyle/>
                    <a:p>
                      <a:pPr algn="ctr">
                        <a:lnSpc>
                          <a:spcPct val="107000"/>
                        </a:lnSpc>
                        <a:spcAft>
                          <a:spcPts val="800"/>
                        </a:spcAft>
                      </a:pPr>
                      <a:r>
                        <a:rPr lang="pl-PL" sz="1100" dirty="0">
                          <a:effectLst/>
                        </a:rPr>
                        <a:t>„</a:t>
                      </a:r>
                      <a:r>
                        <a:rPr lang="pl-PL" sz="1100" b="1" dirty="0">
                          <a:effectLst/>
                        </a:rPr>
                        <a:t>konieczność zmiany umowy spowodowana jest okolicznościami</a:t>
                      </a:r>
                      <a:r>
                        <a:rPr lang="pl-PL" sz="1100" dirty="0">
                          <a:effectLst/>
                        </a:rPr>
                        <a:t>, których zamawiający, działając z należytą starannością, nie mógł przewidzieć”</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tc>
                  <a:txBody>
                    <a:bodyPr/>
                    <a:lstStyle/>
                    <a:p>
                      <a:pPr algn="ctr">
                        <a:lnSpc>
                          <a:spcPct val="107000"/>
                        </a:lnSpc>
                        <a:spcAft>
                          <a:spcPts val="800"/>
                        </a:spcAft>
                      </a:pPr>
                      <a:r>
                        <a:rPr lang="pl-PL" sz="1100" dirty="0">
                          <a:effectLst/>
                        </a:rPr>
                        <a:t>„W związku z </a:t>
                      </a:r>
                      <a:r>
                        <a:rPr lang="pl-PL" sz="1100" b="1" dirty="0">
                          <a:effectLst/>
                        </a:rPr>
                        <a:t>istotną zmianą cen materiałów lub kosztów związanych z realizacją zamówienia publicznego</a:t>
                      </a:r>
                      <a:r>
                        <a:rPr lang="pl-PL" sz="1100" dirty="0">
                          <a:effectLst/>
                        </a:rPr>
                        <a:t>, których zamawiający, działając z należytą starannością, nie mógł przewidzieć”</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extLst>
                  <a:ext uri="{0D108BD9-81ED-4DB2-BD59-A6C34878D82A}">
                    <a16:rowId xmlns:a16="http://schemas.microsoft.com/office/drawing/2014/main" val="380380455"/>
                  </a:ext>
                </a:extLst>
              </a:tr>
              <a:tr h="544175">
                <a:tc>
                  <a:txBody>
                    <a:bodyPr/>
                    <a:lstStyle/>
                    <a:p>
                      <a:pPr algn="r">
                        <a:lnSpc>
                          <a:spcPct val="107000"/>
                        </a:lnSpc>
                        <a:spcAft>
                          <a:spcPts val="800"/>
                        </a:spcAft>
                      </a:pPr>
                      <a:r>
                        <a:rPr lang="pl-PL" sz="1000" dirty="0">
                          <a:effectLst/>
                        </a:rPr>
                        <a:t>OBLIGATORYJNOŚĆ ZMIANY</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tc>
                  <a:txBody>
                    <a:bodyPr/>
                    <a:lstStyle/>
                    <a:p>
                      <a:pPr algn="ctr">
                        <a:lnSpc>
                          <a:spcPct val="107000"/>
                        </a:lnSpc>
                        <a:spcAft>
                          <a:spcPts val="800"/>
                        </a:spcAft>
                      </a:pPr>
                      <a:r>
                        <a:rPr lang="pl-PL" sz="1600" b="1" dirty="0">
                          <a:effectLst/>
                        </a:rPr>
                        <a:t>NIE</a:t>
                      </a:r>
                      <a:endParaRPr lang="pl-PL"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tc>
                  <a:txBody>
                    <a:bodyPr/>
                    <a:lstStyle/>
                    <a:p>
                      <a:pPr algn="ctr">
                        <a:lnSpc>
                          <a:spcPct val="107000"/>
                        </a:lnSpc>
                        <a:spcAft>
                          <a:spcPts val="800"/>
                        </a:spcAft>
                      </a:pPr>
                      <a:r>
                        <a:rPr lang="pl-PL" sz="1600" b="1" dirty="0">
                          <a:effectLst/>
                        </a:rPr>
                        <a:t>NIE</a:t>
                      </a:r>
                      <a:endParaRPr lang="pl-PL"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extLst>
                  <a:ext uri="{0D108BD9-81ED-4DB2-BD59-A6C34878D82A}">
                    <a16:rowId xmlns:a16="http://schemas.microsoft.com/office/drawing/2014/main" val="4072364906"/>
                  </a:ext>
                </a:extLst>
              </a:tr>
              <a:tr h="798425">
                <a:tc>
                  <a:txBody>
                    <a:bodyPr/>
                    <a:lstStyle/>
                    <a:p>
                      <a:pPr algn="r">
                        <a:lnSpc>
                          <a:spcPct val="107000"/>
                        </a:lnSpc>
                        <a:spcAft>
                          <a:spcPts val="800"/>
                        </a:spcAft>
                      </a:pPr>
                      <a:r>
                        <a:rPr lang="pl-PL" sz="1000" dirty="0">
                          <a:effectLst/>
                        </a:rPr>
                        <a:t>ZAKRES ZMIANY</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tc>
                  <a:txBody>
                    <a:bodyPr/>
                    <a:lstStyle/>
                    <a:p>
                      <a:pPr algn="ctr">
                        <a:lnSpc>
                          <a:spcPct val="107000"/>
                        </a:lnSpc>
                        <a:spcAft>
                          <a:spcPts val="800"/>
                        </a:spcAft>
                      </a:pPr>
                      <a:r>
                        <a:rPr lang="pl-PL" sz="1600" dirty="0">
                          <a:effectLst/>
                        </a:rPr>
                        <a:t>DOWOLNOŚĆ</a:t>
                      </a:r>
                      <a:endParaRPr lang="pl-PL" sz="1050" dirty="0">
                        <a:effectLst/>
                      </a:endParaRPr>
                    </a:p>
                    <a:p>
                      <a:pPr algn="ctr">
                        <a:lnSpc>
                          <a:spcPct val="107000"/>
                        </a:lnSpc>
                        <a:spcAft>
                          <a:spcPts val="800"/>
                        </a:spcAft>
                      </a:pPr>
                      <a:r>
                        <a:rPr lang="pl-PL" sz="1200" dirty="0">
                          <a:effectLst/>
                        </a:rPr>
                        <a:t>(zakaz zmiany charakteru umowy)</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tc>
                  <a:txBody>
                    <a:bodyPr/>
                    <a:lstStyle/>
                    <a:p>
                      <a:pPr algn="ctr">
                        <a:lnSpc>
                          <a:spcPct val="107000"/>
                        </a:lnSpc>
                        <a:spcAft>
                          <a:spcPts val="800"/>
                        </a:spcAft>
                      </a:pPr>
                      <a:r>
                        <a:rPr lang="pl-PL" sz="1600" dirty="0">
                          <a:effectLst/>
                        </a:rPr>
                        <a:t>ENUMERATYWNE WYLICZENIE MOŻLIWCH ZMIAN (bardzo szerokie)</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extLst>
                  <a:ext uri="{0D108BD9-81ED-4DB2-BD59-A6C34878D82A}">
                    <a16:rowId xmlns:a16="http://schemas.microsoft.com/office/drawing/2014/main" val="498716861"/>
                  </a:ext>
                </a:extLst>
              </a:tr>
              <a:tr h="798425">
                <a:tc>
                  <a:txBody>
                    <a:bodyPr/>
                    <a:lstStyle/>
                    <a:p>
                      <a:pPr algn="r">
                        <a:lnSpc>
                          <a:spcPct val="107000"/>
                        </a:lnSpc>
                        <a:spcAft>
                          <a:spcPts val="800"/>
                        </a:spcAft>
                      </a:pPr>
                      <a:r>
                        <a:rPr lang="pl-PL" sz="1000" dirty="0">
                          <a:effectLst/>
                        </a:rPr>
                        <a:t>PODZIAŁ RYZYK</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tc>
                  <a:txBody>
                    <a:bodyPr/>
                    <a:lstStyle/>
                    <a:p>
                      <a:pPr algn="ctr">
                        <a:lnSpc>
                          <a:spcPct val="107000"/>
                        </a:lnSpc>
                        <a:spcAft>
                          <a:spcPts val="800"/>
                        </a:spcAft>
                      </a:pPr>
                      <a:r>
                        <a:rPr lang="pl-PL" sz="1600" dirty="0">
                          <a:effectLst/>
                        </a:rPr>
                        <a:t>BRAK OBLIGATORYJNOŚCI</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tc>
                  <a:txBody>
                    <a:bodyPr/>
                    <a:lstStyle/>
                    <a:p>
                      <a:pPr algn="ctr">
                        <a:lnSpc>
                          <a:spcPct val="107000"/>
                        </a:lnSpc>
                        <a:spcAft>
                          <a:spcPts val="800"/>
                        </a:spcAft>
                      </a:pPr>
                      <a:r>
                        <a:rPr lang="pl-PL" sz="1600" dirty="0">
                          <a:effectLst/>
                        </a:rPr>
                        <a:t>PONOSZENIE RYZYKA </a:t>
                      </a:r>
                      <a:r>
                        <a:rPr lang="pl-PL" sz="1600" i="1" dirty="0">
                          <a:effectLst/>
                        </a:rPr>
                        <a:t>„W UZGODNIONYCH CZĘSCIACH” (co do zmiany wynagrodzenia)</a:t>
                      </a:r>
                      <a:endParaRPr lang="pl-PL" sz="1050" i="1"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extLst>
                  <a:ext uri="{0D108BD9-81ED-4DB2-BD59-A6C34878D82A}">
                    <a16:rowId xmlns:a16="http://schemas.microsoft.com/office/drawing/2014/main" val="3854377109"/>
                  </a:ext>
                </a:extLst>
              </a:tr>
              <a:tr h="912390">
                <a:tc>
                  <a:txBody>
                    <a:bodyPr/>
                    <a:lstStyle/>
                    <a:p>
                      <a:pPr algn="r">
                        <a:lnSpc>
                          <a:spcPct val="107000"/>
                        </a:lnSpc>
                        <a:spcAft>
                          <a:spcPts val="800"/>
                        </a:spcAft>
                      </a:pPr>
                      <a:r>
                        <a:rPr lang="pl-PL" sz="1000" dirty="0">
                          <a:effectLst/>
                        </a:rPr>
                        <a:t>ZMIANA WYNAGRODZENIA PODWYKONAWCY</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tc>
                  <a:txBody>
                    <a:bodyPr/>
                    <a:lstStyle/>
                    <a:p>
                      <a:pPr algn="ctr">
                        <a:lnSpc>
                          <a:spcPct val="107000"/>
                        </a:lnSpc>
                        <a:spcAft>
                          <a:spcPts val="800"/>
                        </a:spcAft>
                      </a:pPr>
                      <a:r>
                        <a:rPr lang="pl-PL" sz="1600" dirty="0">
                          <a:effectLst/>
                        </a:rPr>
                        <a:t>BRAK OBOWIĄZKU </a:t>
                      </a:r>
                      <a:r>
                        <a:rPr lang="pl-PL" sz="1200" dirty="0">
                          <a:effectLst/>
                        </a:rPr>
                        <a:t>(nie dotyczy modyfikacji klauzuli waloryzacyjnej)/OBOWIĄZEK</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tc>
                  <a:txBody>
                    <a:bodyPr/>
                    <a:lstStyle/>
                    <a:p>
                      <a:pPr algn="ctr">
                        <a:lnSpc>
                          <a:spcPct val="107000"/>
                        </a:lnSpc>
                        <a:spcAft>
                          <a:spcPts val="800"/>
                        </a:spcAft>
                      </a:pPr>
                      <a:r>
                        <a:rPr lang="pl-PL" sz="1600" dirty="0">
                          <a:effectLst/>
                        </a:rPr>
                        <a:t>OBOWIĄZEK</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3731" marR="63731" marT="0" marB="0" anchor="ctr"/>
                </a:tc>
                <a:extLst>
                  <a:ext uri="{0D108BD9-81ED-4DB2-BD59-A6C34878D82A}">
                    <a16:rowId xmlns:a16="http://schemas.microsoft.com/office/drawing/2014/main" val="1508603618"/>
                  </a:ext>
                </a:extLst>
              </a:tr>
            </a:tbl>
          </a:graphicData>
        </a:graphic>
      </p:graphicFrame>
    </p:spTree>
    <p:extLst>
      <p:ext uri="{BB962C8B-B14F-4D97-AF65-F5344CB8AC3E}">
        <p14:creationId xmlns:p14="http://schemas.microsoft.com/office/powerpoint/2010/main" val="3981475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a:bodyPr>
          <a:lstStyle/>
          <a:p>
            <a:pPr algn="just">
              <a:lnSpc>
                <a:spcPct val="100000"/>
              </a:lnSpc>
              <a:spcBef>
                <a:spcPts val="0"/>
              </a:spcBef>
              <a:spcAft>
                <a:spcPts val="0"/>
              </a:spcAft>
              <a:defRPr/>
            </a:pPr>
            <a:endParaRPr lang="pl-PL" sz="2000" dirty="0"/>
          </a:p>
          <a:p>
            <a:pPr algn="just">
              <a:lnSpc>
                <a:spcPct val="100000"/>
              </a:lnSpc>
              <a:spcBef>
                <a:spcPts val="0"/>
              </a:spcBef>
              <a:spcAft>
                <a:spcPts val="0"/>
              </a:spcAft>
              <a:defRPr/>
            </a:pPr>
            <a:endParaRPr lang="pl-PL" sz="1600" b="1" dirty="0">
              <a:solidFill>
                <a:schemeClr val="accent1"/>
              </a:solidFill>
              <a:latin typeface="Verdana" panose="020B0604030504040204" pitchFamily="34" charset="0"/>
              <a:ea typeface="Verdana" panose="020B0604030504040204" pitchFamily="34" charset="0"/>
              <a:cs typeface="Arial" pitchFamily="34" charset="0"/>
            </a:endParaRPr>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1752600" y="542925"/>
            <a:ext cx="10056813" cy="360363"/>
          </a:xfrm>
        </p:spPr>
        <p:txBody>
          <a:bodyPr>
            <a:noAutofit/>
          </a:bodyPr>
          <a:lstStyle/>
          <a:p>
            <a:pPr algn="just"/>
            <a:r>
              <a:rPr lang="pl-PL" sz="1600" dirty="0">
                <a:latin typeface="Verdana" panose="020B0604030504040204" pitchFamily="34" charset="0"/>
                <a:ea typeface="Verdana" panose="020B0604030504040204" pitchFamily="34" charset="0"/>
              </a:rPr>
              <a:t>„SPECUSTAWA WALORYZACYJNA” A PZP</a:t>
            </a:r>
            <a:endParaRPr lang="en-US" sz="1600" dirty="0">
              <a:latin typeface="Verdana" panose="020B0604030504040204" pitchFamily="34" charset="0"/>
              <a:ea typeface="Verdana" panose="020B0604030504040204" pitchFamily="34" charset="0"/>
            </a:endParaRPr>
          </a:p>
        </p:txBody>
      </p:sp>
      <p:sp>
        <p:nvSpPr>
          <p:cNvPr id="6" name="Content Placeholder 2">
            <a:extLst>
              <a:ext uri="{FF2B5EF4-FFF2-40B4-BE49-F238E27FC236}">
                <a16:creationId xmlns:a16="http://schemas.microsoft.com/office/drawing/2014/main" id="{BF6218CB-A1E2-F49F-7B1A-1F5391291930}"/>
              </a:ext>
            </a:extLst>
          </p:cNvPr>
          <p:cNvSpPr txBox="1">
            <a:spLocks/>
          </p:cNvSpPr>
          <p:nvPr/>
        </p:nvSpPr>
        <p:spPr>
          <a:xfrm>
            <a:off x="382588" y="1287463"/>
            <a:ext cx="11579226" cy="5099050"/>
          </a:xfrm>
          <a:prstGeom prst="rect">
            <a:avLst/>
          </a:prstGeom>
        </p:spPr>
        <p:txBody>
          <a:bodyPr vert="horz" lIns="91440" tIns="45720" rIns="91440" bIns="45720" rtlCol="0">
            <a:normAutofit fontScale="25000" lnSpcReduction="20000"/>
          </a:bodyPr>
          <a:lstStyle>
            <a:lvl1pPr marL="0" indent="0" algn="just" defTabSz="914400" rtl="0" eaLnBrk="1" latinLnBrk="0" hangingPunct="1">
              <a:lnSpc>
                <a:spcPct val="120000"/>
              </a:lnSpc>
              <a:spcBef>
                <a:spcPts val="300"/>
              </a:spcBef>
              <a:spcAft>
                <a:spcPts val="600"/>
              </a:spcAft>
              <a:buClr>
                <a:srgbClr val="EA5B0C"/>
              </a:buClr>
              <a:buFontTx/>
              <a:buNone/>
              <a:defRPr sz="1800" kern="1200">
                <a:solidFill>
                  <a:schemeClr val="tx1"/>
                </a:solidFill>
                <a:latin typeface="Verdana" panose="020B0604030504040204" pitchFamily="34" charset="0"/>
                <a:ea typeface="Verdana" panose="020B0604030504040204" pitchFamily="34" charset="0"/>
                <a:cs typeface="+mn-cs"/>
              </a:defRPr>
            </a:lvl1pPr>
            <a:lvl2pPr marL="177800" indent="-177800" algn="just" defTabSz="914400" rtl="0" eaLnBrk="1" latinLnBrk="0" hangingPunct="1">
              <a:lnSpc>
                <a:spcPct val="120000"/>
              </a:lnSpc>
              <a:spcBef>
                <a:spcPts val="300"/>
              </a:spcBef>
              <a:spcAft>
                <a:spcPts val="600"/>
              </a:spcAft>
              <a:buClr>
                <a:srgbClr val="EA5B0C"/>
              </a:buClr>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355600" indent="-177800" algn="just" defTabSz="914400" rtl="0" eaLnBrk="1" latinLnBrk="0" hangingPunct="1">
              <a:lnSpc>
                <a:spcPct val="120000"/>
              </a:lnSpc>
              <a:spcBef>
                <a:spcPts val="300"/>
              </a:spcBef>
              <a:spcAft>
                <a:spcPts val="600"/>
              </a:spcAft>
              <a:buClr>
                <a:srgbClr val="EA5B0C"/>
              </a:buClr>
              <a:buFont typeface="Wingdings" panose="05000000000000000000" pitchFamily="2" charset="2"/>
              <a:buChar char="§"/>
              <a:defRPr sz="1400" kern="1200">
                <a:solidFill>
                  <a:schemeClr val="tx1"/>
                </a:solidFill>
                <a:latin typeface="Verdana" panose="020B0604030504040204" pitchFamily="34" charset="0"/>
                <a:ea typeface="Verdana" panose="020B0604030504040204" pitchFamily="34" charset="0"/>
                <a:cs typeface="+mn-cs"/>
              </a:defRPr>
            </a:lvl3pPr>
            <a:lvl4pPr marL="541338" indent="-185738" algn="just" defTabSz="914400" rtl="0" eaLnBrk="1" latinLnBrk="0" hangingPunct="1">
              <a:lnSpc>
                <a:spcPct val="120000"/>
              </a:lnSpc>
              <a:spcBef>
                <a:spcPts val="300"/>
              </a:spcBef>
              <a:spcAft>
                <a:spcPts val="600"/>
              </a:spcAft>
              <a:buClr>
                <a:srgbClr val="EA5B0C"/>
              </a:buClr>
              <a:buFont typeface="Wingdings" panose="05000000000000000000" pitchFamily="2" charset="2"/>
              <a:buChar char="ü"/>
              <a:defRPr sz="12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300"/>
              </a:spcBef>
              <a:spcAft>
                <a:spcPts val="6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defRPr/>
            </a:pPr>
            <a:r>
              <a:rPr lang="pl-PL" sz="6000" dirty="0"/>
              <a:t>Specustawa (w art. 44) zmodyfikowała również art. 439 PZP (z 2019 r.), który aktualnie brzmi:</a:t>
            </a:r>
          </a:p>
          <a:p>
            <a:pPr>
              <a:lnSpc>
                <a:spcPct val="100000"/>
              </a:lnSpc>
              <a:spcBef>
                <a:spcPts val="0"/>
              </a:spcBef>
              <a:spcAft>
                <a:spcPts val="0"/>
              </a:spcAft>
              <a:defRPr/>
            </a:pPr>
            <a:endParaRPr lang="pl-PL" sz="2000" dirty="0"/>
          </a:p>
          <a:p>
            <a:pPr>
              <a:lnSpc>
                <a:spcPct val="100000"/>
              </a:lnSpc>
              <a:spcBef>
                <a:spcPts val="0"/>
              </a:spcBef>
              <a:spcAft>
                <a:spcPts val="0"/>
              </a:spcAft>
              <a:defRPr/>
            </a:pPr>
            <a:endParaRPr lang="pl-PL" sz="2000" dirty="0"/>
          </a:p>
          <a:p>
            <a:pPr algn="l"/>
            <a:br>
              <a:rPr lang="pl-PL" sz="2000" b="0" i="0" dirty="0">
                <a:effectLst/>
                <a:latin typeface="Noto Serif" panose="02020600060500020200" pitchFamily="18" charset="0"/>
              </a:rPr>
            </a:br>
            <a:r>
              <a:rPr lang="pl-PL" sz="6000" b="0" i="0" dirty="0">
                <a:effectLst/>
              </a:rPr>
              <a:t>1. Umowa, której przedmiotem są roboty budowlane, dostawy lub usługi, zawarta na okres dłuższy niż 6 miesięcy, zawiera postanowienia dotyczące zasad wprowadzania zmian wysokości wynagrodzenia należnego wykonawcy w przypadku zmiany ceny materiałów lub kosztów związanych z realizacją zamówienia.</a:t>
            </a:r>
          </a:p>
          <a:p>
            <a:pPr algn="l"/>
            <a:r>
              <a:rPr lang="pl-PL" sz="6000" b="0" i="0" dirty="0">
                <a:effectLst/>
              </a:rPr>
              <a:t>2. W umowie określa się:</a:t>
            </a:r>
          </a:p>
          <a:p>
            <a:pPr algn="l"/>
            <a:r>
              <a:rPr lang="pl-PL" sz="6000" b="0" i="0" dirty="0">
                <a:effectLst/>
              </a:rPr>
              <a:t>1) poziom zmiany ceny materiałów lub kosztów, o których mowa w ust. 1, uprawniający strony umowy do żądania zmiany wynagrodzenia oraz początkowy termin ustalenia zmiany wynagrodzenia;</a:t>
            </a:r>
          </a:p>
          <a:p>
            <a:pPr algn="l"/>
            <a:r>
              <a:rPr lang="pl-PL" sz="6000" b="0" i="0" dirty="0">
                <a:effectLst/>
              </a:rPr>
              <a:t>2) sposób ustalania zmiany wynagrodzenia:</a:t>
            </a:r>
          </a:p>
          <a:p>
            <a:pPr algn="l"/>
            <a:r>
              <a:rPr lang="pl-PL" sz="6000" b="0" i="0" dirty="0">
                <a:effectLst/>
              </a:rPr>
              <a:t>a) z użyciem odesłania do wskaźnika zmiany ceny materiałów lub kosztów, w szczególności wskaźnika ogłaszanego w komunikacie Prezesa Głównego Urzędu Statystycznego lub</a:t>
            </a:r>
          </a:p>
          <a:p>
            <a:pPr algn="l"/>
            <a:r>
              <a:rPr lang="pl-PL" sz="6000" b="0" i="0" dirty="0">
                <a:effectLst/>
              </a:rPr>
              <a:t>b)przez wskazanie innej podstawy, w szczególności wykazu rodzajów materiałów lub kosztów, w przypadku których zmiana ceny uprawnia strony umowy do żądania zmiany wynagrodzenia;</a:t>
            </a:r>
          </a:p>
          <a:p>
            <a:pPr algn="l"/>
            <a:r>
              <a:rPr lang="pl-PL" sz="6000" b="0" i="0" dirty="0">
                <a:effectLst/>
              </a:rPr>
              <a:t>3) sposób określenia wpływu zmiany ceny materiałów lub kosztów na koszt wykonania zamówienia oraz określenie okresów, w których może następować zmiana wynagrodzenia wykonawcy;</a:t>
            </a:r>
          </a:p>
          <a:p>
            <a:pPr algn="l"/>
            <a:r>
              <a:rPr lang="pl-PL" sz="6000" b="0" i="0" dirty="0">
                <a:effectLst/>
              </a:rPr>
              <a:t>4) maksymalną wartość zmiany wynagrodzenia, jaką dopuszcza zamawiający w efekcie zastosowania postanowień o zasadach wprowadzania zmian wysokości wynagrodzenia.</a:t>
            </a:r>
          </a:p>
          <a:p>
            <a:pPr algn="l"/>
            <a:endParaRPr lang="pl-PL" sz="2000" dirty="0"/>
          </a:p>
        </p:txBody>
      </p:sp>
    </p:spTree>
    <p:extLst>
      <p:ext uri="{BB962C8B-B14F-4D97-AF65-F5344CB8AC3E}">
        <p14:creationId xmlns:p14="http://schemas.microsoft.com/office/powerpoint/2010/main" val="3855446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a:bodyPr>
          <a:lstStyle/>
          <a:p>
            <a:pPr algn="just">
              <a:lnSpc>
                <a:spcPct val="100000"/>
              </a:lnSpc>
              <a:spcBef>
                <a:spcPts val="0"/>
              </a:spcBef>
              <a:spcAft>
                <a:spcPts val="0"/>
              </a:spcAft>
              <a:defRPr/>
            </a:pPr>
            <a:endParaRPr lang="pl-PL" sz="2000" dirty="0"/>
          </a:p>
          <a:p>
            <a:pPr algn="just">
              <a:lnSpc>
                <a:spcPct val="100000"/>
              </a:lnSpc>
              <a:spcBef>
                <a:spcPts val="0"/>
              </a:spcBef>
              <a:spcAft>
                <a:spcPts val="0"/>
              </a:spcAft>
              <a:defRPr/>
            </a:pPr>
            <a:endParaRPr lang="pl-PL" sz="1600" b="1" dirty="0">
              <a:solidFill>
                <a:schemeClr val="accent1"/>
              </a:solidFill>
              <a:latin typeface="Verdana" panose="020B0604030504040204" pitchFamily="34" charset="0"/>
              <a:ea typeface="Verdana" panose="020B0604030504040204" pitchFamily="34" charset="0"/>
              <a:cs typeface="Arial" pitchFamily="34" charset="0"/>
            </a:endParaRPr>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1739900" y="542925"/>
            <a:ext cx="10069513" cy="360363"/>
          </a:xfrm>
        </p:spPr>
        <p:txBody>
          <a:bodyPr>
            <a:noAutofit/>
          </a:bodyPr>
          <a:lstStyle/>
          <a:p>
            <a:pPr algn="just"/>
            <a:r>
              <a:rPr lang="pl-PL" sz="1600" dirty="0">
                <a:latin typeface="Verdana" panose="020B0604030504040204" pitchFamily="34" charset="0"/>
                <a:ea typeface="Verdana" panose="020B0604030504040204" pitchFamily="34" charset="0"/>
              </a:rPr>
              <a:t>„SPECUSTAWA WALORYZACYJNA” A PZP</a:t>
            </a:r>
            <a:endParaRPr lang="en-US" sz="1600" dirty="0">
              <a:latin typeface="Verdana" panose="020B0604030504040204" pitchFamily="34" charset="0"/>
              <a:ea typeface="Verdana" panose="020B0604030504040204" pitchFamily="34" charset="0"/>
            </a:endParaRPr>
          </a:p>
        </p:txBody>
      </p:sp>
      <p:sp>
        <p:nvSpPr>
          <p:cNvPr id="6" name="Content Placeholder 2">
            <a:extLst>
              <a:ext uri="{FF2B5EF4-FFF2-40B4-BE49-F238E27FC236}">
                <a16:creationId xmlns:a16="http://schemas.microsoft.com/office/drawing/2014/main" id="{BF6218CB-A1E2-F49F-7B1A-1F5391291930}"/>
              </a:ext>
            </a:extLst>
          </p:cNvPr>
          <p:cNvSpPr txBox="1">
            <a:spLocks/>
          </p:cNvSpPr>
          <p:nvPr/>
        </p:nvSpPr>
        <p:spPr>
          <a:xfrm>
            <a:off x="736600" y="1287463"/>
            <a:ext cx="11225213" cy="5099050"/>
          </a:xfrm>
          <a:prstGeom prst="rect">
            <a:avLst/>
          </a:prstGeom>
        </p:spPr>
        <p:txBody>
          <a:bodyPr vert="horz" lIns="91440" tIns="45720" rIns="91440" bIns="45720" rtlCol="0">
            <a:normAutofit fontScale="32500" lnSpcReduction="20000"/>
          </a:bodyPr>
          <a:lstStyle>
            <a:lvl1pPr marL="0" indent="0" algn="just" defTabSz="914400" rtl="0" eaLnBrk="1" latinLnBrk="0" hangingPunct="1">
              <a:lnSpc>
                <a:spcPct val="120000"/>
              </a:lnSpc>
              <a:spcBef>
                <a:spcPts val="300"/>
              </a:spcBef>
              <a:spcAft>
                <a:spcPts val="600"/>
              </a:spcAft>
              <a:buClr>
                <a:srgbClr val="EA5B0C"/>
              </a:buClr>
              <a:buFontTx/>
              <a:buNone/>
              <a:defRPr sz="1800" kern="1200">
                <a:solidFill>
                  <a:schemeClr val="tx1"/>
                </a:solidFill>
                <a:latin typeface="Verdana" panose="020B0604030504040204" pitchFamily="34" charset="0"/>
                <a:ea typeface="Verdana" panose="020B0604030504040204" pitchFamily="34" charset="0"/>
                <a:cs typeface="+mn-cs"/>
              </a:defRPr>
            </a:lvl1pPr>
            <a:lvl2pPr marL="177800" indent="-177800" algn="just" defTabSz="914400" rtl="0" eaLnBrk="1" latinLnBrk="0" hangingPunct="1">
              <a:lnSpc>
                <a:spcPct val="120000"/>
              </a:lnSpc>
              <a:spcBef>
                <a:spcPts val="300"/>
              </a:spcBef>
              <a:spcAft>
                <a:spcPts val="600"/>
              </a:spcAft>
              <a:buClr>
                <a:srgbClr val="EA5B0C"/>
              </a:buClr>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355600" indent="-177800" algn="just" defTabSz="914400" rtl="0" eaLnBrk="1" latinLnBrk="0" hangingPunct="1">
              <a:lnSpc>
                <a:spcPct val="120000"/>
              </a:lnSpc>
              <a:spcBef>
                <a:spcPts val="300"/>
              </a:spcBef>
              <a:spcAft>
                <a:spcPts val="600"/>
              </a:spcAft>
              <a:buClr>
                <a:srgbClr val="EA5B0C"/>
              </a:buClr>
              <a:buFont typeface="Wingdings" panose="05000000000000000000" pitchFamily="2" charset="2"/>
              <a:buChar char="§"/>
              <a:defRPr sz="1400" kern="1200">
                <a:solidFill>
                  <a:schemeClr val="tx1"/>
                </a:solidFill>
                <a:latin typeface="Verdana" panose="020B0604030504040204" pitchFamily="34" charset="0"/>
                <a:ea typeface="Verdana" panose="020B0604030504040204" pitchFamily="34" charset="0"/>
                <a:cs typeface="+mn-cs"/>
              </a:defRPr>
            </a:lvl3pPr>
            <a:lvl4pPr marL="541338" indent="-185738" algn="just" defTabSz="914400" rtl="0" eaLnBrk="1" latinLnBrk="0" hangingPunct="1">
              <a:lnSpc>
                <a:spcPct val="120000"/>
              </a:lnSpc>
              <a:spcBef>
                <a:spcPts val="300"/>
              </a:spcBef>
              <a:spcAft>
                <a:spcPts val="600"/>
              </a:spcAft>
              <a:buClr>
                <a:srgbClr val="EA5B0C"/>
              </a:buClr>
              <a:buFont typeface="Wingdings" panose="05000000000000000000" pitchFamily="2" charset="2"/>
              <a:buChar char="ü"/>
              <a:defRPr sz="12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300"/>
              </a:spcBef>
              <a:spcAft>
                <a:spcPts val="6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pl-PL" sz="2000" b="0" i="0" dirty="0">
                <a:solidFill>
                  <a:srgbClr val="333333"/>
                </a:solidFill>
                <a:effectLst/>
                <a:latin typeface="Noto Serif" panose="02020600060500020200" pitchFamily="18" charset="0"/>
              </a:rPr>
            </a:br>
            <a:r>
              <a:rPr lang="pl-PL" sz="6000" b="0" i="0" dirty="0">
                <a:solidFill>
                  <a:srgbClr val="333333"/>
                </a:solidFill>
                <a:effectLst/>
              </a:rPr>
              <a:t>3. Jeżeli umowa została zawarta po upływie 180 dni od dnia upływu terminu składania ofert, początkowym terminem ustalenia zmiany wynagrodzenia jest dzień otwarcia ofert, chyba że zamawiający określi termin wcześniejszy.</a:t>
            </a:r>
          </a:p>
          <a:p>
            <a:r>
              <a:rPr lang="pl-PL" sz="6000" b="0" i="0" dirty="0">
                <a:solidFill>
                  <a:srgbClr val="333333"/>
                </a:solidFill>
                <a:effectLst/>
              </a:rPr>
              <a:t>4. Przez zmianę ceny materiałów lub kosztów rozumie się wzrost odpowiednio cen lub kosztów, jak i ich obniżenie, względem ceny lub kosztu przyjętych w celu ustalenia wynagrodzenia wykonawcy zawartego w ofercie.</a:t>
            </a:r>
          </a:p>
          <a:p>
            <a:r>
              <a:rPr lang="pl-PL" sz="6000" b="0" i="0" dirty="0">
                <a:solidFill>
                  <a:srgbClr val="333333"/>
                </a:solidFill>
                <a:effectLst/>
              </a:rPr>
              <a:t>5. Wykonawca, którego wynagrodzenie zostało zmienione zgodnie z ust. 1-3, zobowiązany jest do zmiany wynagrodzenia przysługującego podwykonawcy, z którym zawarł umowę, w zakresie odpowiadającym zmianom cen materiałów lub kosztów dotyczących zobowiązania podwykonawcy, jeżeli łącznie spełnione są następujące warunki:</a:t>
            </a:r>
          </a:p>
          <a:p>
            <a:r>
              <a:rPr lang="pl-PL" sz="6000" b="0" i="0" dirty="0">
                <a:solidFill>
                  <a:srgbClr val="333333"/>
                </a:solidFill>
                <a:effectLst/>
              </a:rPr>
              <a:t>1) przedmiotem umowy są roboty budowlane, dostawy lub usługi;</a:t>
            </a:r>
          </a:p>
          <a:p>
            <a:r>
              <a:rPr lang="pl-PL" sz="6000" b="0" i="0" dirty="0">
                <a:solidFill>
                  <a:srgbClr val="333333"/>
                </a:solidFill>
                <a:effectLst/>
              </a:rPr>
              <a:t>2) okres obowiązywania umowy przekracza 6 miesięcy.</a:t>
            </a:r>
          </a:p>
          <a:p>
            <a:pPr algn="l"/>
            <a:endParaRPr lang="pl-PL" sz="2000" dirty="0"/>
          </a:p>
        </p:txBody>
      </p:sp>
    </p:spTree>
    <p:extLst>
      <p:ext uri="{BB962C8B-B14F-4D97-AF65-F5344CB8AC3E}">
        <p14:creationId xmlns:p14="http://schemas.microsoft.com/office/powerpoint/2010/main" val="734641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4090986" cy="5099050"/>
          </a:xfrm>
        </p:spPr>
        <p:txBody>
          <a:bodyPr>
            <a:normAutofit/>
          </a:bodyPr>
          <a:lstStyle/>
          <a:p>
            <a:pPr algn="just">
              <a:lnSpc>
                <a:spcPct val="100000"/>
              </a:lnSpc>
              <a:spcBef>
                <a:spcPts val="0"/>
              </a:spcBef>
              <a:spcAft>
                <a:spcPts val="0"/>
              </a:spcAft>
              <a:defRPr/>
            </a:pPr>
            <a:endParaRPr lang="pl-PL" sz="1600" dirty="0">
              <a:latin typeface="Verdana" panose="020B0604030504040204" pitchFamily="34" charset="0"/>
              <a:ea typeface="Verdana" panose="020B0604030504040204" pitchFamily="34" charset="0"/>
              <a:cs typeface="Arial" pitchFamily="34" charset="0"/>
            </a:endParaRPr>
          </a:p>
          <a:p>
            <a:pPr marL="342900" indent="-342900">
              <a:lnSpc>
                <a:spcPct val="100000"/>
              </a:lnSpc>
              <a:spcBef>
                <a:spcPts val="0"/>
              </a:spcBef>
              <a:spcAft>
                <a:spcPts val="0"/>
              </a:spcAft>
              <a:buFont typeface="Arial" panose="020B0604020202020204" pitchFamily="34" charset="0"/>
              <a:buChar char="•"/>
              <a:defRPr/>
            </a:pPr>
            <a:r>
              <a:rPr lang="pl-PL" sz="1600" dirty="0">
                <a:latin typeface="Verdana" panose="020B0604030504040204" pitchFamily="34" charset="0"/>
                <a:ea typeface="Verdana" panose="020B0604030504040204" pitchFamily="34" charset="0"/>
                <a:cs typeface="Arial" pitchFamily="34" charset="0"/>
              </a:rPr>
              <a:t>Generalna Dyrekcja Dróg Krajowych i Autostrad dokonała zmiany wysokości wskaźnika limitu waloryzacji, wobec wystąpienia niemożliwej do przewidzenia zmiany okoliczności realizowanych umów. Zmiany dotyczą prawie 90 realizowanych umów w sprawie zamówienia publicznego w tym:</a:t>
            </a:r>
          </a:p>
          <a:p>
            <a:pPr marL="342900" indent="-342900">
              <a:lnSpc>
                <a:spcPct val="100000"/>
              </a:lnSpc>
              <a:spcBef>
                <a:spcPts val="0"/>
              </a:spcBef>
              <a:spcAft>
                <a:spcPts val="0"/>
              </a:spcAft>
              <a:buFont typeface="Arial" panose="020B0604020202020204" pitchFamily="34" charset="0"/>
              <a:buChar char="•"/>
              <a:defRPr/>
            </a:pPr>
            <a:endParaRPr lang="pl-PL" sz="1600" dirty="0"/>
          </a:p>
          <a:p>
            <a:pPr algn="just">
              <a:lnSpc>
                <a:spcPct val="100000"/>
              </a:lnSpc>
              <a:spcBef>
                <a:spcPts val="0"/>
              </a:spcBef>
              <a:spcAft>
                <a:spcPts val="0"/>
              </a:spcAft>
              <a:defRPr/>
            </a:pPr>
            <a:endParaRPr lang="pl-PL" sz="1200" b="1" dirty="0">
              <a:solidFill>
                <a:schemeClr val="accent1"/>
              </a:solidFill>
              <a:latin typeface="Verdana" panose="020B0604030504040204" pitchFamily="34" charset="0"/>
              <a:ea typeface="Verdana" panose="020B0604030504040204" pitchFamily="34" charset="0"/>
              <a:cs typeface="Arial" pitchFamily="34" charset="0"/>
            </a:endParaRPr>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rPr>
              <a:t>DZIAŁANIA ZAMAWIAJĄCYCH PUBLICZNYCH POTWIERDZAJĄCE STANOWISKA UZP ORAZ PGRP</a:t>
            </a:r>
            <a:endParaRPr lang="en-US" sz="1600" dirty="0">
              <a:latin typeface="Verdana" panose="020B0604030504040204" pitchFamily="34" charset="0"/>
              <a:ea typeface="Verdana" panose="020B0604030504040204" pitchFamily="34" charset="0"/>
            </a:endParaRPr>
          </a:p>
        </p:txBody>
      </p:sp>
      <p:graphicFrame>
        <p:nvGraphicFramePr>
          <p:cNvPr id="2" name="Tabela 1">
            <a:extLst>
              <a:ext uri="{FF2B5EF4-FFF2-40B4-BE49-F238E27FC236}">
                <a16:creationId xmlns:a16="http://schemas.microsoft.com/office/drawing/2014/main" id="{4A0A6AA2-3CEF-E8AC-5C21-14A3FADBE5B8}"/>
              </a:ext>
            </a:extLst>
          </p:cNvPr>
          <p:cNvGraphicFramePr>
            <a:graphicFrameLocks noGrp="1"/>
          </p:cNvGraphicFramePr>
          <p:nvPr>
            <p:extLst>
              <p:ext uri="{D42A27DB-BD31-4B8C-83A1-F6EECF244321}">
                <p14:modId xmlns:p14="http://schemas.microsoft.com/office/powerpoint/2010/main" val="3210666027"/>
              </p:ext>
            </p:extLst>
          </p:nvPr>
        </p:nvGraphicFramePr>
        <p:xfrm>
          <a:off x="6446265" y="1134345"/>
          <a:ext cx="5363148" cy="5130632"/>
        </p:xfrm>
        <a:graphic>
          <a:graphicData uri="http://schemas.openxmlformats.org/drawingml/2006/table">
            <a:tbl>
              <a:tblPr firstRow="1" firstCol="1" bandRow="1">
                <a:tableStyleId>{5C22544A-7EE6-4342-B048-85BDC9FD1C3A}</a:tableStyleId>
              </a:tblPr>
              <a:tblGrid>
                <a:gridCol w="1340935">
                  <a:extLst>
                    <a:ext uri="{9D8B030D-6E8A-4147-A177-3AD203B41FA5}">
                      <a16:colId xmlns:a16="http://schemas.microsoft.com/office/drawing/2014/main" val="195652516"/>
                    </a:ext>
                  </a:extLst>
                </a:gridCol>
                <a:gridCol w="1340343">
                  <a:extLst>
                    <a:ext uri="{9D8B030D-6E8A-4147-A177-3AD203B41FA5}">
                      <a16:colId xmlns:a16="http://schemas.microsoft.com/office/drawing/2014/main" val="3598324397"/>
                    </a:ext>
                  </a:extLst>
                </a:gridCol>
                <a:gridCol w="1340935">
                  <a:extLst>
                    <a:ext uri="{9D8B030D-6E8A-4147-A177-3AD203B41FA5}">
                      <a16:colId xmlns:a16="http://schemas.microsoft.com/office/drawing/2014/main" val="940569271"/>
                    </a:ext>
                  </a:extLst>
                </a:gridCol>
                <a:gridCol w="1340935">
                  <a:extLst>
                    <a:ext uri="{9D8B030D-6E8A-4147-A177-3AD203B41FA5}">
                      <a16:colId xmlns:a16="http://schemas.microsoft.com/office/drawing/2014/main" val="2465540219"/>
                    </a:ext>
                  </a:extLst>
                </a:gridCol>
              </a:tblGrid>
              <a:tr h="1528317">
                <a:tc rowSpan="2">
                  <a:txBody>
                    <a:bodyPr/>
                    <a:lstStyle/>
                    <a:p>
                      <a:pPr>
                        <a:lnSpc>
                          <a:spcPct val="107000"/>
                        </a:lnSpc>
                        <a:spcAft>
                          <a:spcPts val="800"/>
                        </a:spcAft>
                      </a:pPr>
                      <a:r>
                        <a:rPr lang="pl-PL" sz="1000" dirty="0">
                          <a:effectLst/>
                        </a:rPr>
                        <a:t>Budimex</a:t>
                      </a:r>
                      <a:br>
                        <a:rPr lang="pl-PL" sz="1000" dirty="0">
                          <a:effectLst/>
                        </a:rPr>
                      </a:br>
                      <a:r>
                        <a:rPr lang="pl-PL" sz="1000" dirty="0">
                          <a:effectLst/>
                        </a:rPr>
                        <a:t>• A18 Iłowa - gr. woj. lubuskiego i dolnośląskiego</a:t>
                      </a:r>
                      <a:br>
                        <a:rPr lang="pl-PL" sz="1000" dirty="0">
                          <a:effectLst/>
                        </a:rPr>
                      </a:br>
                      <a:r>
                        <a:rPr lang="pl-PL" sz="1000" dirty="0">
                          <a:effectLst/>
                        </a:rPr>
                        <a:t>• S1 Podwarpie - Dąbrowa Górnicza</a:t>
                      </a:r>
                      <a:br>
                        <a:rPr lang="pl-PL" sz="1000" dirty="0">
                          <a:effectLst/>
                        </a:rPr>
                      </a:br>
                      <a:r>
                        <a:rPr lang="pl-PL" sz="1000" dirty="0">
                          <a:effectLst/>
                        </a:rPr>
                        <a:t>• S5 Ornowo - Wirwajdy</a:t>
                      </a:r>
                      <a:br>
                        <a:rPr lang="pl-PL" sz="1000" dirty="0">
                          <a:effectLst/>
                        </a:rPr>
                      </a:br>
                      <a:r>
                        <a:rPr lang="pl-PL" sz="1000" dirty="0">
                          <a:effectLst/>
                        </a:rPr>
                        <a:t>• S7 Modlin - Czosnów</a:t>
                      </a:r>
                      <a:br>
                        <a:rPr lang="pl-PL" sz="1000" dirty="0">
                          <a:effectLst/>
                        </a:rPr>
                      </a:br>
                      <a:r>
                        <a:rPr lang="pl-PL" sz="1000" dirty="0">
                          <a:effectLst/>
                        </a:rPr>
                        <a:t>• S11 Koszalin Zachód - Zegrze Pomorskie</a:t>
                      </a:r>
                      <a:br>
                        <a:rPr lang="pl-PL" sz="1000" dirty="0">
                          <a:effectLst/>
                        </a:rPr>
                      </a:br>
                      <a:r>
                        <a:rPr lang="pl-PL" sz="1000" dirty="0">
                          <a:effectLst/>
                        </a:rPr>
                        <a:t>• S61 Suwałki - Budzisko</a:t>
                      </a:r>
                      <a:br>
                        <a:rPr lang="pl-PL" sz="1000" dirty="0">
                          <a:effectLst/>
                        </a:rPr>
                      </a:br>
                      <a:r>
                        <a:rPr lang="pl-PL" sz="1000" dirty="0">
                          <a:effectLst/>
                        </a:rPr>
                        <a:t>• DK51 obwodnica </a:t>
                      </a:r>
                      <a:r>
                        <a:rPr lang="pl-PL" sz="1000" dirty="0" err="1">
                          <a:effectLst/>
                        </a:rPr>
                        <a:t>Smolajn</a:t>
                      </a:r>
                      <a:endParaRPr lang="pl-PL" sz="1050" dirty="0">
                        <a:effectLst/>
                      </a:endParaRPr>
                    </a:p>
                    <a:p>
                      <a:pPr>
                        <a:lnSpc>
                          <a:spcPct val="107000"/>
                        </a:lnSpc>
                        <a:spcAft>
                          <a:spcPts val="800"/>
                        </a:spcAft>
                      </a:pPr>
                      <a:r>
                        <a:rPr lang="pl-PL" sz="1000" dirty="0">
                          <a:effectLst/>
                        </a:rPr>
                        <a:t> </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518" marR="54518" marT="0" marB="0"/>
                </a:tc>
                <a:tc rowSpan="2">
                  <a:txBody>
                    <a:bodyPr/>
                    <a:lstStyle/>
                    <a:p>
                      <a:pPr>
                        <a:lnSpc>
                          <a:spcPct val="107000"/>
                        </a:lnSpc>
                        <a:spcAft>
                          <a:spcPts val="800"/>
                        </a:spcAft>
                      </a:pPr>
                      <a:r>
                        <a:rPr lang="pl-PL" sz="1000" dirty="0" err="1">
                          <a:effectLst/>
                        </a:rPr>
                        <a:t>Mirbud</a:t>
                      </a:r>
                      <a:br>
                        <a:rPr lang="pl-PL" sz="1000" dirty="0">
                          <a:effectLst/>
                        </a:rPr>
                      </a:br>
                      <a:r>
                        <a:rPr lang="pl-PL" sz="1000" dirty="0">
                          <a:effectLst/>
                        </a:rPr>
                        <a:t>• A18 Żary Zachód - Iłowa</a:t>
                      </a:r>
                      <a:br>
                        <a:rPr lang="pl-PL" sz="1000" dirty="0">
                          <a:effectLst/>
                        </a:rPr>
                      </a:br>
                      <a:r>
                        <a:rPr lang="pl-PL" sz="1000" dirty="0">
                          <a:effectLst/>
                        </a:rPr>
                        <a:t>• A18 gr. woj. lubuskiego i dolnośląskiego - Golnice</a:t>
                      </a:r>
                      <a:br>
                        <a:rPr lang="pl-PL" sz="1000" dirty="0">
                          <a:effectLst/>
                        </a:rPr>
                      </a:br>
                      <a:r>
                        <a:rPr lang="pl-PL" sz="1000" dirty="0">
                          <a:effectLst/>
                        </a:rPr>
                        <a:t>• S11 Koszalin Południe - Bobolice</a:t>
                      </a:r>
                      <a:br>
                        <a:rPr lang="pl-PL" sz="1000" dirty="0">
                          <a:effectLst/>
                        </a:rPr>
                      </a:br>
                      <a:r>
                        <a:rPr lang="pl-PL" sz="1000" dirty="0">
                          <a:effectLst/>
                        </a:rPr>
                        <a:t>• S11 obwodnica Olesna</a:t>
                      </a:r>
                      <a:br>
                        <a:rPr lang="pl-PL" sz="1000" dirty="0">
                          <a:effectLst/>
                        </a:rPr>
                      </a:br>
                      <a:r>
                        <a:rPr lang="pl-PL" sz="1000" dirty="0">
                          <a:effectLst/>
                        </a:rPr>
                        <a:t>• DK78 Siewierz - Poręba - Zawiercie</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518" marR="54518" marT="0" marB="0"/>
                </a:tc>
                <a:tc>
                  <a:txBody>
                    <a:bodyPr/>
                    <a:lstStyle/>
                    <a:p>
                      <a:pPr>
                        <a:lnSpc>
                          <a:spcPct val="107000"/>
                        </a:lnSpc>
                        <a:spcAft>
                          <a:spcPts val="800"/>
                        </a:spcAft>
                      </a:pPr>
                      <a:r>
                        <a:rPr lang="pl-PL" sz="1000">
                          <a:effectLst/>
                        </a:rPr>
                        <a:t>Intercor</a:t>
                      </a:r>
                      <a:br>
                        <a:rPr lang="pl-PL" sz="1000">
                          <a:effectLst/>
                        </a:rPr>
                      </a:br>
                      <a:r>
                        <a:rPr lang="pl-PL" sz="1000">
                          <a:effectLst/>
                        </a:rPr>
                        <a:t>• A2 Kałuszyn - Groszki</a:t>
                      </a:r>
                      <a:br>
                        <a:rPr lang="pl-PL" sz="1000">
                          <a:effectLst/>
                        </a:rPr>
                      </a:br>
                      <a:r>
                        <a:rPr lang="pl-PL" sz="1000">
                          <a:effectLst/>
                        </a:rPr>
                        <a:t>• S7 Lesznowola - Tarczyn Północ</a:t>
                      </a:r>
                      <a:br>
                        <a:rPr lang="pl-PL" sz="1000">
                          <a:effectLst/>
                        </a:rPr>
                      </a:br>
                      <a:r>
                        <a:rPr lang="pl-PL" sz="1000">
                          <a:effectLst/>
                        </a:rPr>
                        <a:t>• S7 Moczydło - Miechów</a:t>
                      </a:r>
                      <a:endParaRPr lang="pl-PL" sz="1050">
                        <a:effectLst/>
                        <a:latin typeface="Calibri" panose="020F0502020204030204" pitchFamily="34" charset="0"/>
                        <a:ea typeface="Calibri" panose="020F0502020204030204" pitchFamily="34" charset="0"/>
                        <a:cs typeface="Times New Roman" panose="02020603050405020304" pitchFamily="18" charset="0"/>
                      </a:endParaRPr>
                    </a:p>
                  </a:txBody>
                  <a:tcPr marL="54518" marR="54518" marT="0" marB="0"/>
                </a:tc>
                <a:tc>
                  <a:txBody>
                    <a:bodyPr/>
                    <a:lstStyle/>
                    <a:p>
                      <a:pPr>
                        <a:lnSpc>
                          <a:spcPct val="107000"/>
                        </a:lnSpc>
                        <a:spcAft>
                          <a:spcPts val="800"/>
                        </a:spcAft>
                      </a:pPr>
                      <a:r>
                        <a:rPr lang="pl-PL" sz="1000">
                          <a:effectLst/>
                        </a:rPr>
                        <a:t>Mostostal Warszawa</a:t>
                      </a:r>
                      <a:br>
                        <a:rPr lang="pl-PL" sz="1000">
                          <a:effectLst/>
                        </a:rPr>
                      </a:br>
                      <a:r>
                        <a:rPr lang="pl-PL" sz="1000">
                          <a:effectLst/>
                        </a:rPr>
                        <a:t>• S7 Załuski - Modlin</a:t>
                      </a:r>
                      <a:br>
                        <a:rPr lang="pl-PL" sz="1000">
                          <a:effectLst/>
                        </a:rPr>
                      </a:br>
                      <a:r>
                        <a:rPr lang="pl-PL" sz="1000">
                          <a:effectLst/>
                        </a:rPr>
                        <a:t>• S11 Zegrze Pomorskie - Koszalin Południe</a:t>
                      </a:r>
                      <a:br>
                        <a:rPr lang="pl-PL" sz="1000">
                          <a:effectLst/>
                        </a:rPr>
                      </a:br>
                      <a:r>
                        <a:rPr lang="pl-PL" sz="1000">
                          <a:effectLst/>
                        </a:rPr>
                        <a:t>• DK45 obwodnica Praszki</a:t>
                      </a:r>
                      <a:endParaRPr lang="pl-PL" sz="1050">
                        <a:effectLst/>
                        <a:latin typeface="Calibri" panose="020F0502020204030204" pitchFamily="34" charset="0"/>
                        <a:ea typeface="Calibri" panose="020F0502020204030204" pitchFamily="34" charset="0"/>
                        <a:cs typeface="Times New Roman" panose="02020603050405020304" pitchFamily="18" charset="0"/>
                      </a:endParaRPr>
                    </a:p>
                  </a:txBody>
                  <a:tcPr marL="54518" marR="54518" marT="0" marB="0"/>
                </a:tc>
                <a:extLst>
                  <a:ext uri="{0D108BD9-81ED-4DB2-BD59-A6C34878D82A}">
                    <a16:rowId xmlns:a16="http://schemas.microsoft.com/office/drawing/2014/main" val="3704441000"/>
                  </a:ext>
                </a:extLst>
              </a:tr>
              <a:tr h="1270427">
                <a:tc vMerge="1">
                  <a:txBody>
                    <a:bodyPr/>
                    <a:lstStyle/>
                    <a:p>
                      <a:endParaRPr lang="pl-PL"/>
                    </a:p>
                  </a:txBody>
                  <a:tcPr/>
                </a:tc>
                <a:tc vMerge="1">
                  <a:txBody>
                    <a:bodyPr/>
                    <a:lstStyle/>
                    <a:p>
                      <a:endParaRPr lang="pl-PL"/>
                    </a:p>
                  </a:txBody>
                  <a:tcPr/>
                </a:tc>
                <a:tc>
                  <a:txBody>
                    <a:bodyPr/>
                    <a:lstStyle/>
                    <a:p>
                      <a:pPr>
                        <a:lnSpc>
                          <a:spcPct val="107000"/>
                        </a:lnSpc>
                        <a:spcAft>
                          <a:spcPts val="800"/>
                        </a:spcAft>
                      </a:pPr>
                      <a:r>
                        <a:rPr lang="pl-PL" sz="1000" dirty="0" err="1">
                          <a:effectLst/>
                        </a:rPr>
                        <a:t>Polbud</a:t>
                      </a:r>
                      <a:r>
                        <a:rPr lang="pl-PL" sz="1000" dirty="0">
                          <a:effectLst/>
                        </a:rPr>
                        <a:t> Pomorze </a:t>
                      </a:r>
                      <a:br>
                        <a:rPr lang="pl-PL" sz="1000" dirty="0">
                          <a:effectLst/>
                        </a:rPr>
                      </a:br>
                      <a:r>
                        <a:rPr lang="pl-PL" sz="1000" dirty="0">
                          <a:effectLst/>
                        </a:rPr>
                        <a:t>• S3 </a:t>
                      </a:r>
                      <a:r>
                        <a:rPr lang="pl-PL" sz="1000" dirty="0" err="1">
                          <a:effectLst/>
                        </a:rPr>
                        <a:t>Dargobądz</a:t>
                      </a:r>
                      <a:r>
                        <a:rPr lang="pl-PL" sz="1000" dirty="0">
                          <a:effectLst/>
                        </a:rPr>
                        <a:t> - Troszyn</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518" marR="54518" marT="0" marB="0"/>
                </a:tc>
                <a:tc>
                  <a:txBody>
                    <a:bodyPr/>
                    <a:lstStyle/>
                    <a:p>
                      <a:pPr>
                        <a:lnSpc>
                          <a:spcPct val="107000"/>
                        </a:lnSpc>
                        <a:spcAft>
                          <a:spcPts val="800"/>
                        </a:spcAft>
                      </a:pPr>
                      <a:r>
                        <a:rPr lang="pl-PL" sz="1000">
                          <a:effectLst/>
                        </a:rPr>
                        <a:t>Colas </a:t>
                      </a:r>
                      <a:br>
                        <a:rPr lang="pl-PL" sz="1000">
                          <a:effectLst/>
                        </a:rPr>
                      </a:br>
                      <a:r>
                        <a:rPr lang="pl-PL" sz="1000">
                          <a:effectLst/>
                        </a:rPr>
                        <a:t>• DK22 obwodnica Strzelec Krajeńskich</a:t>
                      </a:r>
                      <a:endParaRPr lang="pl-PL" sz="1050">
                        <a:effectLst/>
                        <a:latin typeface="Calibri" panose="020F0502020204030204" pitchFamily="34" charset="0"/>
                        <a:ea typeface="Calibri" panose="020F0502020204030204" pitchFamily="34" charset="0"/>
                        <a:cs typeface="Times New Roman" panose="02020603050405020304" pitchFamily="18" charset="0"/>
                      </a:endParaRPr>
                    </a:p>
                  </a:txBody>
                  <a:tcPr marL="54518" marR="54518" marT="0" marB="0"/>
                </a:tc>
                <a:extLst>
                  <a:ext uri="{0D108BD9-81ED-4DB2-BD59-A6C34878D82A}">
                    <a16:rowId xmlns:a16="http://schemas.microsoft.com/office/drawing/2014/main" val="3569201407"/>
                  </a:ext>
                </a:extLst>
              </a:tr>
              <a:tr h="1197651">
                <a:tc>
                  <a:txBody>
                    <a:bodyPr/>
                    <a:lstStyle/>
                    <a:p>
                      <a:pPr>
                        <a:lnSpc>
                          <a:spcPct val="107000"/>
                        </a:lnSpc>
                        <a:spcAft>
                          <a:spcPts val="800"/>
                        </a:spcAft>
                      </a:pPr>
                      <a:r>
                        <a:rPr lang="pl-PL" sz="1000">
                          <a:effectLst/>
                        </a:rPr>
                        <a:t>Polaqua</a:t>
                      </a:r>
                      <a:br>
                        <a:rPr lang="pl-PL" sz="1000">
                          <a:effectLst/>
                        </a:rPr>
                      </a:br>
                      <a:r>
                        <a:rPr lang="pl-PL" sz="1000">
                          <a:effectLst/>
                        </a:rPr>
                        <a:t>• A2 Gręzów - Siedlce Zachód</a:t>
                      </a:r>
                      <a:br>
                        <a:rPr lang="pl-PL" sz="1000">
                          <a:effectLst/>
                        </a:rPr>
                      </a:br>
                      <a:r>
                        <a:rPr lang="pl-PL" sz="1000">
                          <a:effectLst/>
                        </a:rPr>
                        <a:t>• S3 Świnoujście - Dargobądz</a:t>
                      </a:r>
                      <a:br>
                        <a:rPr lang="pl-PL" sz="1000">
                          <a:effectLst/>
                        </a:rPr>
                      </a:br>
                      <a:r>
                        <a:rPr lang="pl-PL" sz="1000">
                          <a:effectLst/>
                        </a:rPr>
                        <a:t>• S7 Warszawa Lotnisko - Lesznowola</a:t>
                      </a:r>
                      <a:endParaRPr lang="pl-PL" sz="1050">
                        <a:effectLst/>
                        <a:latin typeface="Calibri" panose="020F0502020204030204" pitchFamily="34" charset="0"/>
                        <a:ea typeface="Calibri" panose="020F0502020204030204" pitchFamily="34" charset="0"/>
                        <a:cs typeface="Times New Roman" panose="02020603050405020304" pitchFamily="18" charset="0"/>
                      </a:endParaRPr>
                    </a:p>
                  </a:txBody>
                  <a:tcPr marL="54518" marR="54518" marT="0" marB="0"/>
                </a:tc>
                <a:tc>
                  <a:txBody>
                    <a:bodyPr/>
                    <a:lstStyle/>
                    <a:p>
                      <a:pPr>
                        <a:lnSpc>
                          <a:spcPct val="107000"/>
                        </a:lnSpc>
                        <a:spcAft>
                          <a:spcPts val="800"/>
                        </a:spcAft>
                      </a:pPr>
                      <a:r>
                        <a:rPr lang="pl-PL" sz="1000">
                          <a:effectLst/>
                        </a:rPr>
                        <a:t>Stecol</a:t>
                      </a:r>
                      <a:br>
                        <a:rPr lang="pl-PL" sz="1000">
                          <a:effectLst/>
                        </a:rPr>
                      </a:br>
                      <a:r>
                        <a:rPr lang="pl-PL" sz="1000">
                          <a:effectLst/>
                        </a:rPr>
                        <a:t>• A2 Groszki - Gręzów</a:t>
                      </a:r>
                      <a:br>
                        <a:rPr lang="pl-PL" sz="1000">
                          <a:effectLst/>
                        </a:rPr>
                      </a:br>
                      <a:r>
                        <a:rPr lang="pl-PL" sz="1000">
                          <a:effectLst/>
                        </a:rPr>
                        <a:t>• S14 Aleksandrów Łódzki - Emilia</a:t>
                      </a:r>
                      <a:br>
                        <a:rPr lang="pl-PL" sz="1000">
                          <a:effectLst/>
                        </a:rPr>
                      </a:br>
                      <a:endParaRPr lang="pl-PL" sz="1050">
                        <a:effectLst/>
                        <a:latin typeface="Calibri" panose="020F0502020204030204" pitchFamily="34" charset="0"/>
                        <a:ea typeface="Calibri" panose="020F0502020204030204" pitchFamily="34" charset="0"/>
                        <a:cs typeface="Times New Roman" panose="02020603050405020304" pitchFamily="18" charset="0"/>
                      </a:endParaRPr>
                    </a:p>
                  </a:txBody>
                  <a:tcPr marL="54518" marR="54518" marT="0" marB="0"/>
                </a:tc>
                <a:tc>
                  <a:txBody>
                    <a:bodyPr/>
                    <a:lstStyle/>
                    <a:p>
                      <a:pPr>
                        <a:lnSpc>
                          <a:spcPct val="107000"/>
                        </a:lnSpc>
                        <a:spcAft>
                          <a:spcPts val="800"/>
                        </a:spcAft>
                      </a:pPr>
                      <a:r>
                        <a:rPr lang="pl-PL" sz="1000">
                          <a:effectLst/>
                        </a:rPr>
                        <a:t>Strabag</a:t>
                      </a:r>
                      <a:br>
                        <a:rPr lang="pl-PL" sz="1000">
                          <a:effectLst/>
                        </a:rPr>
                      </a:br>
                      <a:r>
                        <a:rPr lang="pl-PL" sz="1000">
                          <a:effectLst/>
                        </a:rPr>
                        <a:t>• S19 Kraśnik Południe - Janów Lubelski Północ</a:t>
                      </a:r>
                      <a:br>
                        <a:rPr lang="pl-PL" sz="1000">
                          <a:effectLst/>
                        </a:rPr>
                      </a:br>
                      <a:r>
                        <a:rPr lang="pl-PL" sz="1000">
                          <a:effectLst/>
                        </a:rPr>
                        <a:t>• DK42 obwodnica Wąchocka</a:t>
                      </a:r>
                      <a:endParaRPr lang="pl-PL" sz="1050">
                        <a:effectLst/>
                      </a:endParaRPr>
                    </a:p>
                    <a:p>
                      <a:pPr>
                        <a:lnSpc>
                          <a:spcPct val="107000"/>
                        </a:lnSpc>
                        <a:spcAft>
                          <a:spcPts val="800"/>
                        </a:spcAft>
                      </a:pPr>
                      <a:r>
                        <a:rPr lang="pl-PL" sz="1000">
                          <a:effectLst/>
                        </a:rPr>
                        <a:t> </a:t>
                      </a:r>
                      <a:endParaRPr lang="pl-PL" sz="1050">
                        <a:effectLst/>
                        <a:latin typeface="Calibri" panose="020F0502020204030204" pitchFamily="34" charset="0"/>
                        <a:ea typeface="Calibri" panose="020F0502020204030204" pitchFamily="34" charset="0"/>
                        <a:cs typeface="Times New Roman" panose="02020603050405020304" pitchFamily="18" charset="0"/>
                      </a:endParaRPr>
                    </a:p>
                  </a:txBody>
                  <a:tcPr marL="54518" marR="54518" marT="0" marB="0"/>
                </a:tc>
                <a:tc>
                  <a:txBody>
                    <a:bodyPr/>
                    <a:lstStyle/>
                    <a:p>
                      <a:pPr>
                        <a:lnSpc>
                          <a:spcPct val="107000"/>
                        </a:lnSpc>
                        <a:spcAft>
                          <a:spcPts val="800"/>
                        </a:spcAft>
                      </a:pPr>
                      <a:r>
                        <a:rPr lang="pl-PL" sz="1000">
                          <a:effectLst/>
                        </a:rPr>
                        <a:t>Aldesa</a:t>
                      </a:r>
                      <a:br>
                        <a:rPr lang="pl-PL" sz="1000">
                          <a:effectLst/>
                        </a:rPr>
                      </a:br>
                      <a:r>
                        <a:rPr lang="pl-PL" sz="1000">
                          <a:effectLst/>
                        </a:rPr>
                        <a:t>• S7 Siedlin – Załuski</a:t>
                      </a:r>
                      <a:br>
                        <a:rPr lang="pl-PL" sz="1000">
                          <a:effectLst/>
                        </a:rPr>
                      </a:br>
                      <a:r>
                        <a:rPr lang="pl-PL" sz="1000">
                          <a:effectLst/>
                        </a:rPr>
                        <a:t>• S19 Księżyno – Białystok Południe</a:t>
                      </a:r>
                      <a:br>
                        <a:rPr lang="pl-PL" sz="1000">
                          <a:effectLst/>
                        </a:rPr>
                      </a:br>
                      <a:endParaRPr lang="pl-PL" sz="1050">
                        <a:effectLst/>
                        <a:latin typeface="Calibri" panose="020F0502020204030204" pitchFamily="34" charset="0"/>
                        <a:ea typeface="Calibri" panose="020F0502020204030204" pitchFamily="34" charset="0"/>
                        <a:cs typeface="Times New Roman" panose="02020603050405020304" pitchFamily="18" charset="0"/>
                      </a:endParaRPr>
                    </a:p>
                  </a:txBody>
                  <a:tcPr marL="54518" marR="54518" marT="0" marB="0"/>
                </a:tc>
                <a:extLst>
                  <a:ext uri="{0D108BD9-81ED-4DB2-BD59-A6C34878D82A}">
                    <a16:rowId xmlns:a16="http://schemas.microsoft.com/office/drawing/2014/main" val="3862943930"/>
                  </a:ext>
                </a:extLst>
              </a:tr>
              <a:tr h="1062779">
                <a:tc>
                  <a:txBody>
                    <a:bodyPr/>
                    <a:lstStyle/>
                    <a:p>
                      <a:pPr>
                        <a:lnSpc>
                          <a:spcPct val="107000"/>
                        </a:lnSpc>
                        <a:spcAft>
                          <a:spcPts val="800"/>
                        </a:spcAft>
                      </a:pPr>
                      <a:r>
                        <a:rPr lang="pl-PL" sz="1000">
                          <a:effectLst/>
                        </a:rPr>
                        <a:t>PORR</a:t>
                      </a:r>
                      <a:br>
                        <a:rPr lang="pl-PL" sz="1000">
                          <a:effectLst/>
                        </a:rPr>
                      </a:br>
                      <a:r>
                        <a:rPr lang="pl-PL" sz="1000">
                          <a:effectLst/>
                        </a:rPr>
                        <a:t>• DK32 obwodnica Strykowa</a:t>
                      </a:r>
                      <a:br>
                        <a:rPr lang="pl-PL" sz="1000">
                          <a:effectLst/>
                        </a:rPr>
                      </a:br>
                      <a:r>
                        <a:rPr lang="pl-PL" sz="1000">
                          <a:effectLst/>
                        </a:rPr>
                        <a:t>Swietelsky Rail</a:t>
                      </a:r>
                      <a:br>
                        <a:rPr lang="pl-PL" sz="1000">
                          <a:effectLst/>
                        </a:rPr>
                      </a:br>
                      <a:r>
                        <a:rPr lang="pl-PL" sz="1000">
                          <a:effectLst/>
                        </a:rPr>
                        <a:t>• DK28 obwodnica Nowego Sącza i Chełmca</a:t>
                      </a:r>
                      <a:endParaRPr lang="pl-PL" sz="1050">
                        <a:effectLst/>
                        <a:latin typeface="Calibri" panose="020F0502020204030204" pitchFamily="34" charset="0"/>
                        <a:ea typeface="Calibri" panose="020F0502020204030204" pitchFamily="34" charset="0"/>
                        <a:cs typeface="Times New Roman" panose="02020603050405020304" pitchFamily="18" charset="0"/>
                      </a:endParaRPr>
                    </a:p>
                  </a:txBody>
                  <a:tcPr marL="54518" marR="54518" marT="0" marB="0"/>
                </a:tc>
                <a:tc>
                  <a:txBody>
                    <a:bodyPr/>
                    <a:lstStyle/>
                    <a:p>
                      <a:pPr>
                        <a:lnSpc>
                          <a:spcPct val="107000"/>
                        </a:lnSpc>
                        <a:spcAft>
                          <a:spcPts val="800"/>
                        </a:spcAft>
                      </a:pPr>
                      <a:r>
                        <a:rPr lang="pl-PL" sz="1000">
                          <a:effectLst/>
                        </a:rPr>
                        <a:t>Gulermak</a:t>
                      </a:r>
                      <a:br>
                        <a:rPr lang="pl-PL" sz="1000">
                          <a:effectLst/>
                        </a:rPr>
                      </a:br>
                      <a:r>
                        <a:rPr lang="pl-PL" sz="1000">
                          <a:effectLst/>
                        </a:rPr>
                        <a:t>• S7 Widoma - Kraków</a:t>
                      </a:r>
                      <a:br>
                        <a:rPr lang="pl-PL" sz="1000">
                          <a:effectLst/>
                        </a:rPr>
                      </a:br>
                      <a:endParaRPr lang="pl-PL" sz="1050">
                        <a:effectLst/>
                        <a:latin typeface="Calibri" panose="020F0502020204030204" pitchFamily="34" charset="0"/>
                        <a:ea typeface="Calibri" panose="020F0502020204030204" pitchFamily="34" charset="0"/>
                        <a:cs typeface="Times New Roman" panose="02020603050405020304" pitchFamily="18" charset="0"/>
                      </a:endParaRPr>
                    </a:p>
                  </a:txBody>
                  <a:tcPr marL="54518" marR="54518" marT="0" marB="0"/>
                </a:tc>
                <a:tc>
                  <a:txBody>
                    <a:bodyPr/>
                    <a:lstStyle/>
                    <a:p>
                      <a:pPr>
                        <a:lnSpc>
                          <a:spcPct val="107000"/>
                        </a:lnSpc>
                        <a:spcAft>
                          <a:spcPts val="800"/>
                        </a:spcAft>
                      </a:pPr>
                      <a:r>
                        <a:rPr lang="pl-PL" sz="1000">
                          <a:effectLst/>
                        </a:rPr>
                        <a:t>Polimex Infrastruktura</a:t>
                      </a:r>
                      <a:br>
                        <a:rPr lang="pl-PL" sz="1000">
                          <a:effectLst/>
                        </a:rPr>
                      </a:br>
                      <a:r>
                        <a:rPr lang="pl-PL" sz="1000">
                          <a:effectLst/>
                        </a:rPr>
                        <a:t>• DK25 obwodnica Brzezia</a:t>
                      </a:r>
                      <a:br>
                        <a:rPr lang="pl-PL" sz="1000">
                          <a:effectLst/>
                        </a:rPr>
                      </a:br>
                      <a:endParaRPr lang="pl-PL" sz="1050">
                        <a:effectLst/>
                        <a:latin typeface="Calibri" panose="020F0502020204030204" pitchFamily="34" charset="0"/>
                        <a:ea typeface="Calibri" panose="020F0502020204030204" pitchFamily="34" charset="0"/>
                        <a:cs typeface="Times New Roman" panose="02020603050405020304" pitchFamily="18" charset="0"/>
                      </a:endParaRPr>
                    </a:p>
                  </a:txBody>
                  <a:tcPr marL="54518" marR="54518" marT="0" marB="0"/>
                </a:tc>
                <a:tc>
                  <a:txBody>
                    <a:bodyPr/>
                    <a:lstStyle/>
                    <a:p>
                      <a:pPr>
                        <a:lnSpc>
                          <a:spcPct val="107000"/>
                        </a:lnSpc>
                        <a:spcAft>
                          <a:spcPts val="800"/>
                        </a:spcAft>
                      </a:pPr>
                      <a:r>
                        <a:rPr lang="pl-PL" sz="1000" dirty="0">
                          <a:effectLst/>
                        </a:rPr>
                        <a:t>Kolin </a:t>
                      </a:r>
                      <a:r>
                        <a:rPr lang="pl-PL" sz="1000" dirty="0" err="1">
                          <a:effectLst/>
                        </a:rPr>
                        <a:t>İnşaat</a:t>
                      </a:r>
                      <a:r>
                        <a:rPr lang="pl-PL" sz="1000" dirty="0">
                          <a:effectLst/>
                        </a:rPr>
                        <a:t> </a:t>
                      </a:r>
                      <a:r>
                        <a:rPr lang="pl-PL" sz="1000" dirty="0" err="1">
                          <a:effectLst/>
                        </a:rPr>
                        <a:t>Turizm</a:t>
                      </a:r>
                      <a:r>
                        <a:rPr lang="pl-PL" sz="1000" dirty="0">
                          <a:effectLst/>
                        </a:rPr>
                        <a:t> </a:t>
                      </a:r>
                      <a:r>
                        <a:rPr lang="pl-PL" sz="1000" dirty="0" err="1">
                          <a:effectLst/>
                        </a:rPr>
                        <a:t>Sanayi</a:t>
                      </a:r>
                      <a:r>
                        <a:rPr lang="pl-PL" sz="1000" dirty="0">
                          <a:effectLst/>
                        </a:rPr>
                        <a:t> </a:t>
                      </a:r>
                      <a:r>
                        <a:rPr lang="pl-PL" sz="1000" dirty="0" err="1">
                          <a:effectLst/>
                        </a:rPr>
                        <a:t>Ve</a:t>
                      </a:r>
                      <a:r>
                        <a:rPr lang="pl-PL" sz="1000" dirty="0">
                          <a:effectLst/>
                        </a:rPr>
                        <a:t> </a:t>
                      </a:r>
                      <a:r>
                        <a:rPr lang="pl-PL" sz="1000" dirty="0" err="1">
                          <a:effectLst/>
                        </a:rPr>
                        <a:t>Ticaret</a:t>
                      </a:r>
                      <a:br>
                        <a:rPr lang="pl-PL" sz="1000" dirty="0">
                          <a:effectLst/>
                        </a:rPr>
                      </a:br>
                      <a:r>
                        <a:rPr lang="pl-PL" sz="1000" dirty="0">
                          <a:effectLst/>
                        </a:rPr>
                        <a:t>• S19 Malewice - Chlebczyn</a:t>
                      </a:r>
                      <a:br>
                        <a:rPr lang="pl-PL" sz="1000" dirty="0">
                          <a:effectLst/>
                        </a:rPr>
                      </a:br>
                      <a:br>
                        <a:rPr lang="pl-PL" sz="1000" dirty="0">
                          <a:effectLst/>
                        </a:rPr>
                      </a:b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518" marR="54518" marT="0" marB="0"/>
                </a:tc>
                <a:extLst>
                  <a:ext uri="{0D108BD9-81ED-4DB2-BD59-A6C34878D82A}">
                    <a16:rowId xmlns:a16="http://schemas.microsoft.com/office/drawing/2014/main" val="2587773946"/>
                  </a:ext>
                </a:extLst>
              </a:tr>
            </a:tbl>
          </a:graphicData>
        </a:graphic>
      </p:graphicFrame>
      <p:pic>
        <p:nvPicPr>
          <p:cNvPr id="5124" name="Picture 4" descr="Generalna Dyrekcja Dróg Krajowych i Autostrad [GDDKiA] | Facebook">
            <a:extLst>
              <a:ext uri="{FF2B5EF4-FFF2-40B4-BE49-F238E27FC236}">
                <a16:creationId xmlns:a16="http://schemas.microsoft.com/office/drawing/2014/main" id="{BEE916AF-D46A-A65F-F815-58EC091342CF}"/>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10002" y="2617194"/>
            <a:ext cx="1623612" cy="162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588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a:bodyPr>
          <a:lstStyle/>
          <a:p>
            <a:pPr algn="just">
              <a:lnSpc>
                <a:spcPct val="100000"/>
              </a:lnSpc>
              <a:spcBef>
                <a:spcPts val="0"/>
              </a:spcBef>
              <a:spcAft>
                <a:spcPts val="0"/>
              </a:spcAft>
              <a:defRPr/>
            </a:pPr>
            <a:endParaRPr lang="pl-PL" sz="2000" dirty="0">
              <a:latin typeface="Verdana" panose="020B0604030504040204" pitchFamily="34" charset="0"/>
              <a:ea typeface="Verdana" panose="020B0604030504040204" pitchFamily="34" charset="0"/>
              <a:cs typeface="Arial" pitchFamily="34" charset="0"/>
            </a:endParaRPr>
          </a:p>
          <a:p>
            <a:pPr algn="just">
              <a:lnSpc>
                <a:spcPct val="100000"/>
              </a:lnSpc>
              <a:spcBef>
                <a:spcPts val="0"/>
              </a:spcBef>
              <a:spcAft>
                <a:spcPts val="0"/>
              </a:spcAft>
              <a:defRPr/>
            </a:pPr>
            <a:r>
              <a:rPr lang="pl-PL" sz="2000" dirty="0"/>
              <a:t>Samorząd Województwa Mazowieckiego realizujący szereg zadań inwestycyjnych w obszarze szeroko pojętego budownictwa, w dniu </a:t>
            </a:r>
            <a:br>
              <a:rPr lang="pl-PL" sz="2000" dirty="0"/>
            </a:br>
            <a:r>
              <a:rPr lang="pl-PL" sz="2000" dirty="0"/>
              <a:t>11 października 2022 r. wydał szczegółowe wytyczne określające sposób postępowania przez wojewódzkie samorządowe jednostki organizacyjne przy rozpatrywaniu wniosków wykonawców robót budowlanych i usług wyłonionych na podstawie PZP.</a:t>
            </a:r>
          </a:p>
          <a:p>
            <a:pPr algn="just">
              <a:lnSpc>
                <a:spcPct val="100000"/>
              </a:lnSpc>
              <a:spcBef>
                <a:spcPts val="0"/>
              </a:spcBef>
              <a:spcAft>
                <a:spcPts val="0"/>
              </a:spcAft>
              <a:defRPr/>
            </a:pPr>
            <a:endParaRPr lang="pl-PL" sz="2000" dirty="0"/>
          </a:p>
          <a:p>
            <a:pPr algn="just">
              <a:lnSpc>
                <a:spcPct val="100000"/>
              </a:lnSpc>
              <a:spcBef>
                <a:spcPts val="0"/>
              </a:spcBef>
              <a:spcAft>
                <a:spcPts val="0"/>
              </a:spcAft>
              <a:defRPr/>
            </a:pPr>
            <a:r>
              <a:rPr lang="pl-PL" sz="2000" dirty="0"/>
              <a:t>Samorząd w głównej mierze odniósł się do wcześniej omówionych dokumentów wydanych przez Prokuratorię Generalną Skarbu Państwa oraz Prezesa UZP.</a:t>
            </a:r>
          </a:p>
          <a:p>
            <a:pPr algn="just">
              <a:lnSpc>
                <a:spcPct val="100000"/>
              </a:lnSpc>
              <a:spcBef>
                <a:spcPts val="0"/>
              </a:spcBef>
              <a:spcAft>
                <a:spcPts val="0"/>
              </a:spcAft>
              <a:defRPr/>
            </a:pPr>
            <a:endParaRPr lang="pl-PL" sz="2000" dirty="0"/>
          </a:p>
          <a:p>
            <a:pPr marL="342900" indent="-342900" algn="just">
              <a:lnSpc>
                <a:spcPct val="100000"/>
              </a:lnSpc>
              <a:spcBef>
                <a:spcPts val="0"/>
              </a:spcBef>
              <a:spcAft>
                <a:spcPts val="0"/>
              </a:spcAft>
              <a:buFont typeface="Wingdings" panose="05000000000000000000" pitchFamily="2" charset="2"/>
              <a:buChar char="Ø"/>
              <a:defRPr/>
            </a:pPr>
            <a:endParaRPr lang="pl-PL" sz="2000" dirty="0"/>
          </a:p>
          <a:p>
            <a:pPr algn="just">
              <a:lnSpc>
                <a:spcPct val="100000"/>
              </a:lnSpc>
              <a:spcBef>
                <a:spcPts val="0"/>
              </a:spcBef>
              <a:spcAft>
                <a:spcPts val="0"/>
              </a:spcAft>
              <a:defRPr/>
            </a:pPr>
            <a:endParaRPr lang="pl-PL" sz="2000" dirty="0"/>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rPr>
              <a:t>DZIAŁANIA ZAMAWIAJĄCYCH PUBLICZNYCH POTWIERDZAJĄCE STANOWISKA UZP ORAZ PGRP</a:t>
            </a:r>
            <a:endParaRPr lang="en-US" sz="1600" dirty="0">
              <a:latin typeface="Verdana" panose="020B0604030504040204" pitchFamily="34" charset="0"/>
              <a:ea typeface="Verdana" panose="020B0604030504040204" pitchFamily="34" charset="0"/>
            </a:endParaRPr>
          </a:p>
        </p:txBody>
      </p:sp>
      <p:pic>
        <p:nvPicPr>
          <p:cNvPr id="7170" name="Picture 2">
            <a:extLst>
              <a:ext uri="{FF2B5EF4-FFF2-40B4-BE49-F238E27FC236}">
                <a16:creationId xmlns:a16="http://schemas.microsoft.com/office/drawing/2014/main" id="{96DFD934-2522-BA7D-6818-F4AEFE6116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702" y="2797029"/>
            <a:ext cx="1895912" cy="126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957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a:bodyPr>
          <a:lstStyle/>
          <a:p>
            <a:pPr algn="just">
              <a:lnSpc>
                <a:spcPct val="100000"/>
              </a:lnSpc>
              <a:spcBef>
                <a:spcPts val="0"/>
              </a:spcBef>
              <a:spcAft>
                <a:spcPts val="0"/>
              </a:spcAft>
              <a:defRPr/>
            </a:pPr>
            <a:endParaRPr lang="pl-PL" sz="2000" dirty="0">
              <a:latin typeface="Verdana" panose="020B0604030504040204" pitchFamily="34" charset="0"/>
              <a:ea typeface="Verdana" panose="020B0604030504040204" pitchFamily="34" charset="0"/>
              <a:cs typeface="Arial" pitchFamily="34" charset="0"/>
            </a:endParaRPr>
          </a:p>
          <a:p>
            <a:pPr algn="just">
              <a:lnSpc>
                <a:spcPct val="100000"/>
              </a:lnSpc>
              <a:spcBef>
                <a:spcPts val="0"/>
              </a:spcBef>
              <a:spcAft>
                <a:spcPts val="0"/>
              </a:spcAft>
              <a:defRPr/>
            </a:pPr>
            <a:r>
              <a:rPr lang="pl-PL" sz="2000" dirty="0">
                <a:cs typeface="Arial" pitchFamily="34" charset="0"/>
              </a:rPr>
              <a:t>P</a:t>
            </a:r>
            <a:r>
              <a:rPr lang="pl-PL" sz="2000" dirty="0">
                <a:latin typeface="Verdana" panose="020B0604030504040204" pitchFamily="34" charset="0"/>
                <a:ea typeface="Verdana" panose="020B0604030504040204" pitchFamily="34" charset="0"/>
                <a:cs typeface="Arial" pitchFamily="34" charset="0"/>
              </a:rPr>
              <a:t>ublikacja zawiera </a:t>
            </a:r>
            <a:r>
              <a:rPr lang="pl-PL" sz="2000" dirty="0">
                <a:cs typeface="Arial" pitchFamily="34" charset="0"/>
              </a:rPr>
              <a:t>konkluzję, iż:</a:t>
            </a:r>
            <a:endParaRPr lang="pl-PL" sz="2000" dirty="0">
              <a:latin typeface="Verdana" panose="020B0604030504040204" pitchFamily="34" charset="0"/>
              <a:ea typeface="Verdana" panose="020B0604030504040204" pitchFamily="34" charset="0"/>
              <a:cs typeface="Arial" pitchFamily="34" charset="0"/>
            </a:endParaRPr>
          </a:p>
          <a:p>
            <a:pPr algn="just">
              <a:lnSpc>
                <a:spcPct val="100000"/>
              </a:lnSpc>
              <a:spcBef>
                <a:spcPts val="0"/>
              </a:spcBef>
              <a:spcAft>
                <a:spcPts val="0"/>
              </a:spcAft>
              <a:defRPr/>
            </a:pPr>
            <a:endParaRPr lang="pl-PL" sz="2000" dirty="0">
              <a:latin typeface="Verdana" panose="020B0604030504040204" pitchFamily="34" charset="0"/>
              <a:ea typeface="Verdana" panose="020B0604030504040204" pitchFamily="34" charset="0"/>
              <a:cs typeface="Arial" pitchFamily="34" charset="0"/>
            </a:endParaRPr>
          </a:p>
          <a:p>
            <a:pPr algn="just">
              <a:lnSpc>
                <a:spcPct val="100000"/>
              </a:lnSpc>
              <a:spcBef>
                <a:spcPts val="0"/>
              </a:spcBef>
              <a:spcAft>
                <a:spcPts val="0"/>
              </a:spcAft>
              <a:defRPr/>
            </a:pPr>
            <a:r>
              <a:rPr lang="pl-PL" sz="2000" i="1" dirty="0">
                <a:latin typeface="Verdana" panose="020B0604030504040204" pitchFamily="34" charset="0"/>
                <a:ea typeface="Verdana" panose="020B0604030504040204" pitchFamily="34" charset="0"/>
                <a:cs typeface="Arial" pitchFamily="34" charset="0"/>
              </a:rPr>
              <a:t>„Złożony przez wykonawcę wniosek o waloryzację wynagrodzenia powinien pozwolić zamawiającemu ustalić:</a:t>
            </a:r>
          </a:p>
          <a:p>
            <a:pPr algn="just">
              <a:lnSpc>
                <a:spcPct val="100000"/>
              </a:lnSpc>
              <a:spcBef>
                <a:spcPts val="0"/>
              </a:spcBef>
              <a:spcAft>
                <a:spcPts val="0"/>
              </a:spcAft>
              <a:defRPr/>
            </a:pPr>
            <a:r>
              <a:rPr lang="pl-PL" sz="2000" i="1" dirty="0">
                <a:latin typeface="Verdana" panose="020B0604030504040204" pitchFamily="34" charset="0"/>
                <a:ea typeface="Verdana" panose="020B0604030504040204" pitchFamily="34" charset="0"/>
                <a:cs typeface="Arial" pitchFamily="34" charset="0"/>
              </a:rPr>
              <a:t>1) podstawę prawną, w oparciu o którą wykonawca występuje z wnioskiem o waloryzację (czy jest to postanowienie umowy, czy przepisy prawa),</a:t>
            </a:r>
          </a:p>
          <a:p>
            <a:pPr algn="just">
              <a:lnSpc>
                <a:spcPct val="100000"/>
              </a:lnSpc>
              <a:spcBef>
                <a:spcPts val="0"/>
              </a:spcBef>
              <a:spcAft>
                <a:spcPts val="0"/>
              </a:spcAft>
              <a:defRPr/>
            </a:pPr>
            <a:r>
              <a:rPr lang="pl-PL" sz="2000" i="1" dirty="0">
                <a:latin typeface="Verdana" panose="020B0604030504040204" pitchFamily="34" charset="0"/>
                <a:ea typeface="Verdana" panose="020B0604030504040204" pitchFamily="34" charset="0"/>
                <a:cs typeface="Arial" pitchFamily="34" charset="0"/>
              </a:rPr>
              <a:t>2) jakiego okresu realizacji umowy dotyczy wniosek o waloryzację,</a:t>
            </a:r>
          </a:p>
          <a:p>
            <a:pPr algn="just">
              <a:lnSpc>
                <a:spcPct val="100000"/>
              </a:lnSpc>
              <a:spcBef>
                <a:spcPts val="0"/>
              </a:spcBef>
              <a:spcAft>
                <a:spcPts val="0"/>
              </a:spcAft>
              <a:defRPr/>
            </a:pPr>
            <a:r>
              <a:rPr lang="pl-PL" sz="2000" i="1" dirty="0">
                <a:latin typeface="Verdana" panose="020B0604030504040204" pitchFamily="34" charset="0"/>
                <a:ea typeface="Verdana" panose="020B0604030504040204" pitchFamily="34" charset="0"/>
                <a:cs typeface="Arial" pitchFamily="34" charset="0"/>
              </a:rPr>
              <a:t>3) wartość oczekiwanej przez wykonawcę zmiany wynagrodzenia,</a:t>
            </a:r>
          </a:p>
          <a:p>
            <a:pPr algn="just">
              <a:lnSpc>
                <a:spcPct val="100000"/>
              </a:lnSpc>
              <a:spcBef>
                <a:spcPts val="0"/>
              </a:spcBef>
              <a:spcAft>
                <a:spcPts val="0"/>
              </a:spcAft>
              <a:defRPr/>
            </a:pPr>
            <a:r>
              <a:rPr lang="pl-PL" sz="2000" i="1" dirty="0">
                <a:latin typeface="Verdana" panose="020B0604030504040204" pitchFamily="34" charset="0"/>
                <a:ea typeface="Verdana" panose="020B0604030504040204" pitchFamily="34" charset="0"/>
                <a:cs typeface="Arial" pitchFamily="34" charset="0"/>
              </a:rPr>
              <a:t>4) proponowany przez wykonawcę sposób dokonania zmiany: waloryzacja jednorazowa, czy cykliczna (wprowadzenie lub</a:t>
            </a:r>
          </a:p>
          <a:p>
            <a:pPr algn="just">
              <a:lnSpc>
                <a:spcPct val="100000"/>
              </a:lnSpc>
              <a:spcBef>
                <a:spcPts val="0"/>
              </a:spcBef>
              <a:spcAft>
                <a:spcPts val="0"/>
              </a:spcAft>
              <a:defRPr/>
            </a:pPr>
            <a:r>
              <a:rPr lang="pl-PL" sz="2000" i="1" dirty="0">
                <a:latin typeface="Verdana" panose="020B0604030504040204" pitchFamily="34" charset="0"/>
                <a:ea typeface="Verdana" panose="020B0604030504040204" pitchFamily="34" charset="0"/>
                <a:cs typeface="Arial" pitchFamily="34" charset="0"/>
              </a:rPr>
              <a:t>zmiana klauzuli waloryzacyjnej),</a:t>
            </a:r>
          </a:p>
          <a:p>
            <a:pPr algn="just">
              <a:lnSpc>
                <a:spcPct val="100000"/>
              </a:lnSpc>
              <a:spcBef>
                <a:spcPts val="0"/>
              </a:spcBef>
              <a:spcAft>
                <a:spcPts val="0"/>
              </a:spcAft>
              <a:defRPr/>
            </a:pPr>
            <a:r>
              <a:rPr lang="pl-PL" sz="2000" i="1" dirty="0">
                <a:latin typeface="Verdana" panose="020B0604030504040204" pitchFamily="34" charset="0"/>
                <a:ea typeface="Verdana" panose="020B0604030504040204" pitchFamily="34" charset="0"/>
                <a:cs typeface="Arial" pitchFamily="34" charset="0"/>
              </a:rPr>
              <a:t>5) czy wniosek dotyczy robót lub usług wykonanych czy niewykonanych.”</a:t>
            </a:r>
            <a:endParaRPr lang="pl-PL" sz="2000" i="1" dirty="0"/>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rPr>
              <a:t>DZIAŁANIA ZAMAWIAJĄCYCH PUBLICZNYCH POTWIERDZAJĄCE STANOWISKA UZP ORAZ PGRP</a:t>
            </a:r>
            <a:endParaRPr lang="en-US" sz="1600" dirty="0">
              <a:latin typeface="Verdana" panose="020B0604030504040204" pitchFamily="34" charset="0"/>
              <a:ea typeface="Verdana" panose="020B0604030504040204" pitchFamily="34" charset="0"/>
            </a:endParaRPr>
          </a:p>
        </p:txBody>
      </p:sp>
      <p:pic>
        <p:nvPicPr>
          <p:cNvPr id="7170" name="Picture 2">
            <a:extLst>
              <a:ext uri="{FF2B5EF4-FFF2-40B4-BE49-F238E27FC236}">
                <a16:creationId xmlns:a16="http://schemas.microsoft.com/office/drawing/2014/main" id="{96DFD934-2522-BA7D-6818-F4AEFE6116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702" y="2797029"/>
            <a:ext cx="1895912" cy="126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20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495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a:bodyPr>
          <a:lstStyle/>
          <a:p>
            <a:pPr algn="just">
              <a:lnSpc>
                <a:spcPct val="100000"/>
              </a:lnSpc>
              <a:spcBef>
                <a:spcPts val="0"/>
              </a:spcBef>
              <a:spcAft>
                <a:spcPts val="0"/>
              </a:spcAft>
              <a:defRPr/>
            </a:pPr>
            <a:endParaRPr lang="pl-PL" sz="2000" dirty="0">
              <a:latin typeface="Verdana" panose="020B0604030504040204" pitchFamily="34" charset="0"/>
              <a:ea typeface="Verdana" panose="020B0604030504040204" pitchFamily="34" charset="0"/>
              <a:cs typeface="Arial" pitchFamily="34" charset="0"/>
            </a:endParaRPr>
          </a:p>
          <a:p>
            <a:pPr algn="just">
              <a:lnSpc>
                <a:spcPct val="100000"/>
              </a:lnSpc>
              <a:spcBef>
                <a:spcPts val="0"/>
              </a:spcBef>
              <a:spcAft>
                <a:spcPts val="0"/>
              </a:spcAft>
              <a:defRPr/>
            </a:pPr>
            <a:r>
              <a:rPr lang="pl-PL" sz="2000" dirty="0">
                <a:latin typeface="Verdana" panose="020B0604030504040204" pitchFamily="34" charset="0"/>
                <a:ea typeface="Verdana" panose="020B0604030504040204" pitchFamily="34" charset="0"/>
                <a:cs typeface="Arial" pitchFamily="34" charset="0"/>
              </a:rPr>
              <a:t>Omawiana publikacja zawiera otwarty katalo</a:t>
            </a:r>
            <a:r>
              <a:rPr lang="pl-PL" sz="2000" dirty="0">
                <a:cs typeface="Arial" pitchFamily="34" charset="0"/>
              </a:rPr>
              <a:t>g dokumentów wymaganych od wykonawcy.</a:t>
            </a:r>
          </a:p>
          <a:p>
            <a:pPr algn="just">
              <a:lnSpc>
                <a:spcPct val="100000"/>
              </a:lnSpc>
              <a:spcBef>
                <a:spcPts val="0"/>
              </a:spcBef>
              <a:spcAft>
                <a:spcPts val="0"/>
              </a:spcAft>
              <a:defRPr/>
            </a:pPr>
            <a:endParaRPr lang="pl-PL" sz="2000" dirty="0">
              <a:cs typeface="Arial" pitchFamily="34" charset="0"/>
            </a:endParaRPr>
          </a:p>
          <a:p>
            <a:pPr marL="342900" indent="-342900" algn="just">
              <a:lnSpc>
                <a:spcPct val="100000"/>
              </a:lnSpc>
              <a:spcBef>
                <a:spcPts val="0"/>
              </a:spcBef>
              <a:spcAft>
                <a:spcPts val="0"/>
              </a:spcAft>
              <a:buFont typeface="Wingdings" panose="05000000000000000000" pitchFamily="2" charset="2"/>
              <a:buChar char="Ø"/>
              <a:defRPr/>
            </a:pPr>
            <a:r>
              <a:rPr lang="pl-PL" sz="2000" dirty="0">
                <a:cs typeface="Arial" pitchFamily="34" charset="0"/>
              </a:rPr>
              <a:t>w naszej ocenie ilość dokumentów, których żądania może wymagać zamawiający w sprawie rozpatrzenia wniosku waloryzacyjnego jest zbyt szeroka,</a:t>
            </a:r>
          </a:p>
          <a:p>
            <a:pPr marL="342900" indent="-342900" algn="just">
              <a:lnSpc>
                <a:spcPct val="100000"/>
              </a:lnSpc>
              <a:spcBef>
                <a:spcPts val="0"/>
              </a:spcBef>
              <a:spcAft>
                <a:spcPts val="0"/>
              </a:spcAft>
              <a:buFont typeface="Wingdings" panose="05000000000000000000" pitchFamily="2" charset="2"/>
              <a:buChar char="Ø"/>
              <a:defRPr/>
            </a:pPr>
            <a:r>
              <a:rPr lang="pl-PL" sz="2000" dirty="0">
                <a:cs typeface="Arial" pitchFamily="34" charset="0"/>
              </a:rPr>
              <a:t>Zamawiający winien ograniczyć czas niezbędny dla oceny zasadności dochodzonej przez wykonawcę zmiany do niezbędnego minimum,</a:t>
            </a:r>
          </a:p>
          <a:p>
            <a:pPr marL="342900" indent="-342900" algn="just">
              <a:lnSpc>
                <a:spcPct val="100000"/>
              </a:lnSpc>
              <a:spcBef>
                <a:spcPts val="0"/>
              </a:spcBef>
              <a:spcAft>
                <a:spcPts val="0"/>
              </a:spcAft>
              <a:buFont typeface="Wingdings" panose="05000000000000000000" pitchFamily="2" charset="2"/>
              <a:buChar char="Ø"/>
              <a:defRPr/>
            </a:pPr>
            <a:r>
              <a:rPr lang="pl-PL" sz="2000" dirty="0">
                <a:cs typeface="Arial" pitchFamily="34" charset="0"/>
              </a:rPr>
              <a:t>próba szacowania przez Zamawiającego wysokości zmiany należnego wynagrodzenia wydaje się być zbyt daleko idąca,</a:t>
            </a:r>
          </a:p>
          <a:p>
            <a:pPr marL="342900" indent="-342900" algn="just">
              <a:lnSpc>
                <a:spcPct val="100000"/>
              </a:lnSpc>
              <a:spcBef>
                <a:spcPts val="0"/>
              </a:spcBef>
              <a:spcAft>
                <a:spcPts val="0"/>
              </a:spcAft>
              <a:buFont typeface="Wingdings" panose="05000000000000000000" pitchFamily="2" charset="2"/>
              <a:buChar char="Ø"/>
              <a:defRPr/>
            </a:pPr>
            <a:r>
              <a:rPr lang="pl-PL" sz="2000" dirty="0">
                <a:cs typeface="Arial" pitchFamily="34" charset="0"/>
              </a:rPr>
              <a:t>w przypadku wprowadzenia / modyfikacji istniejącej klauzuli waloryzacyjnej – w naszej ocenie – kluczowym jest wykazanie wskaźnikowej zmiany realiów rynkowych, a nie odnoszenie się do rzeczywistych poniesionych kosztów wykonawcy.</a:t>
            </a:r>
          </a:p>
          <a:p>
            <a:pPr algn="just">
              <a:lnSpc>
                <a:spcPct val="100000"/>
              </a:lnSpc>
              <a:spcBef>
                <a:spcPts val="0"/>
              </a:spcBef>
              <a:spcAft>
                <a:spcPts val="0"/>
              </a:spcAft>
              <a:defRPr/>
            </a:pPr>
            <a:endParaRPr lang="pl-PL" sz="2000" dirty="0">
              <a:cs typeface="Arial" pitchFamily="34" charset="0"/>
            </a:endParaRPr>
          </a:p>
          <a:p>
            <a:pPr algn="just">
              <a:lnSpc>
                <a:spcPct val="100000"/>
              </a:lnSpc>
              <a:spcBef>
                <a:spcPts val="0"/>
              </a:spcBef>
              <a:spcAft>
                <a:spcPts val="0"/>
              </a:spcAft>
              <a:defRPr/>
            </a:pPr>
            <a:endParaRPr lang="pl-PL" sz="2000" dirty="0">
              <a:cs typeface="Arial" pitchFamily="34" charset="0"/>
            </a:endParaRPr>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rPr>
              <a:t>DZIAŁANIA ZAMAWIAJĄCYCH PUBLICZNYCH POTWIERDZAJĄCE STANOWISKA UZP ORAZ PGRP</a:t>
            </a:r>
            <a:endParaRPr lang="en-US" sz="1600" dirty="0">
              <a:latin typeface="Verdana" panose="020B0604030504040204" pitchFamily="34" charset="0"/>
              <a:ea typeface="Verdana" panose="020B0604030504040204" pitchFamily="34" charset="0"/>
            </a:endParaRPr>
          </a:p>
        </p:txBody>
      </p:sp>
      <p:pic>
        <p:nvPicPr>
          <p:cNvPr id="7170" name="Picture 2">
            <a:extLst>
              <a:ext uri="{FF2B5EF4-FFF2-40B4-BE49-F238E27FC236}">
                <a16:creationId xmlns:a16="http://schemas.microsoft.com/office/drawing/2014/main" id="{96DFD934-2522-BA7D-6818-F4AEFE6116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702" y="2797029"/>
            <a:ext cx="1895912" cy="126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400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dtytuł 6"/>
          <p:cNvSpPr>
            <a:spLocks noGrp="1"/>
          </p:cNvSpPr>
          <p:nvPr>
            <p:ph type="body" sz="quarter" idx="10"/>
          </p:nvPr>
        </p:nvSpPr>
        <p:spPr>
          <a:xfrm>
            <a:off x="3935414" y="1416994"/>
            <a:ext cx="6661150" cy="4298005"/>
          </a:xfrm>
        </p:spPr>
        <p:txBody>
          <a:bodyPr>
            <a:noAutofit/>
          </a:bodyPr>
          <a:lstStyle/>
          <a:p>
            <a:pPr algn="ctr">
              <a:lnSpc>
                <a:spcPct val="150000"/>
              </a:lnSpc>
              <a:spcBef>
                <a:spcPct val="0"/>
              </a:spcBef>
            </a:pPr>
            <a:r>
              <a:rPr lang="pl-PL" sz="3000" b="1" cap="all" dirty="0">
                <a:effectLst>
                  <a:outerShdw blurRad="38100" dist="38100" dir="2700000" algn="tl">
                    <a:srgbClr val="000000">
                      <a:alpha val="43137"/>
                    </a:srgbClr>
                  </a:outerShdw>
                </a:effectLst>
              </a:rPr>
              <a:t>DZIAŁANIA WYKONAWCÓW</a:t>
            </a:r>
            <a:br>
              <a:rPr lang="pl-PL" sz="3000" b="1" cap="all" dirty="0">
                <a:effectLst>
                  <a:outerShdw blurRad="38100" dist="38100" dir="2700000" algn="tl">
                    <a:srgbClr val="000000">
                      <a:alpha val="43137"/>
                    </a:srgbClr>
                  </a:outerShdw>
                </a:effectLst>
              </a:rPr>
            </a:br>
            <a:r>
              <a:rPr lang="pl-PL" sz="3000" b="1" cap="all" dirty="0">
                <a:effectLst>
                  <a:outerShdw blurRad="38100" dist="38100" dir="2700000" algn="tl">
                    <a:srgbClr val="000000">
                      <a:alpha val="43137"/>
                    </a:srgbClr>
                  </a:outerShdw>
                </a:effectLst>
              </a:rPr>
              <a:t>DLA WYKAZANIA WPŁYWU NADZWYCZAJNYCH OKOLICZNOŚCI NA REALIZACJĘ UMOWY</a:t>
            </a:r>
            <a:br>
              <a:rPr lang="pl-PL" sz="3000" b="1" cap="all" dirty="0">
                <a:effectLst>
                  <a:outerShdw blurRad="38100" dist="38100" dir="2700000" algn="tl">
                    <a:srgbClr val="000000">
                      <a:alpha val="43137"/>
                    </a:srgbClr>
                  </a:outerShdw>
                </a:effectLst>
              </a:rPr>
            </a:br>
            <a:endParaRPr lang="en-US" sz="3000" b="1" cap="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39497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FE4374-7304-4E90-8DAF-DB493A48A4E0}"/>
              </a:ext>
            </a:extLst>
          </p:cNvPr>
          <p:cNvSpPr>
            <a:spLocks noGrp="1"/>
          </p:cNvSpPr>
          <p:nvPr>
            <p:ph type="title"/>
          </p:nvPr>
        </p:nvSpPr>
        <p:spPr/>
        <p:txBody>
          <a:bodyPr/>
          <a:lstStyle/>
          <a:p>
            <a:pPr algn="just"/>
            <a:r>
              <a:rPr lang="pl-PL" sz="2000" dirty="0">
                <a:solidFill>
                  <a:prstClr val="black"/>
                </a:solidFill>
                <a:latin typeface="Verdana" panose="020B0604030504040204" pitchFamily="34" charset="0"/>
              </a:rPr>
              <a:t>PRAWIDŁOWA POSTAWA WYKONAWCÓW CELEM UKSZTAŁTOWANIA DROGI DO ZMIANY UMOWY</a:t>
            </a:r>
            <a:endParaRPr lang="pl-PL" sz="2000" dirty="0"/>
          </a:p>
        </p:txBody>
      </p:sp>
      <p:sp>
        <p:nvSpPr>
          <p:cNvPr id="3" name="Symbol zastępczy tekstu 2">
            <a:extLst>
              <a:ext uri="{FF2B5EF4-FFF2-40B4-BE49-F238E27FC236}">
                <a16:creationId xmlns:a16="http://schemas.microsoft.com/office/drawing/2014/main" id="{1C57DF78-73FD-4F62-8D4C-91C83C534949}"/>
              </a:ext>
            </a:extLst>
          </p:cNvPr>
          <p:cNvSpPr>
            <a:spLocks noGrp="1"/>
          </p:cNvSpPr>
          <p:nvPr>
            <p:ph type="body" sz="quarter" idx="14"/>
          </p:nvPr>
        </p:nvSpPr>
        <p:spPr/>
        <p:txBody>
          <a:bodyPr>
            <a:normAutofit fontScale="85000" lnSpcReduction="10000"/>
          </a:bodyPr>
          <a:lstStyle/>
          <a:p>
            <a:endParaRPr lang="pl-PL"/>
          </a:p>
        </p:txBody>
      </p:sp>
      <p:sp>
        <p:nvSpPr>
          <p:cNvPr id="5" name="Symbol zastępczy tekstu 4">
            <a:extLst>
              <a:ext uri="{FF2B5EF4-FFF2-40B4-BE49-F238E27FC236}">
                <a16:creationId xmlns:a16="http://schemas.microsoft.com/office/drawing/2014/main" id="{42724EDB-F0BD-4F0A-8297-2406F01E1688}"/>
              </a:ext>
            </a:extLst>
          </p:cNvPr>
          <p:cNvSpPr>
            <a:spLocks noGrp="1"/>
          </p:cNvSpPr>
          <p:nvPr>
            <p:ph type="body" sz="quarter" idx="18"/>
          </p:nvPr>
        </p:nvSpPr>
        <p:spPr>
          <a:xfrm>
            <a:off x="2208213" y="1135063"/>
            <a:ext cx="9601200" cy="4960937"/>
          </a:xfrm>
        </p:spPr>
        <p:txBody>
          <a:bodyPr>
            <a:normAutofit fontScale="25000" lnSpcReduction="20000"/>
          </a:bodyPr>
          <a:lstStyle/>
          <a:p>
            <a:pPr marL="342900" indent="-342900" algn="just">
              <a:buFont typeface="Arial" panose="020B0604020202020204" pitchFamily="34" charset="0"/>
              <a:buChar char="•"/>
            </a:pPr>
            <a:endParaRPr lang="pl-PL" sz="1900" b="1" dirty="0"/>
          </a:p>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r>
              <a:rPr kumimoji="0" lang="pl-PL" sz="7600" b="1" i="0" u="none" strike="noStrike" kern="1200" cap="none" spc="0" normalizeH="0" baseline="0" noProof="0" dirty="0">
                <a:ln>
                  <a:noFill/>
                </a:ln>
                <a:solidFill>
                  <a:prstClr val="black"/>
                </a:solidFill>
                <a:effectLst/>
                <a:uLnTx/>
                <a:uFillTx/>
                <a:cs typeface="Arial" pitchFamily="34" charset="0"/>
              </a:rPr>
              <a:t>WYKONAWCY | </a:t>
            </a:r>
            <a:r>
              <a:rPr kumimoji="0" lang="pl-PL" sz="7600" b="0" i="0" u="none" strike="noStrike" kern="1200" cap="none" spc="0" normalizeH="0" baseline="0" noProof="0" dirty="0">
                <a:ln>
                  <a:noFill/>
                </a:ln>
                <a:solidFill>
                  <a:prstClr val="black"/>
                </a:solidFill>
                <a:effectLst/>
                <a:uLnTx/>
                <a:uFillTx/>
                <a:cs typeface="Arial" pitchFamily="34" charset="0"/>
              </a:rPr>
              <a:t>DOKUMENTACJA ROSZCZENIA</a:t>
            </a:r>
          </a:p>
          <a:p>
            <a:pPr marL="342900" indent="-342900" algn="just">
              <a:buFont typeface="Arial" panose="020B0604020202020204" pitchFamily="34" charset="0"/>
              <a:buChar char="•"/>
            </a:pPr>
            <a:endParaRPr lang="pl-PL" sz="1900" b="1" dirty="0"/>
          </a:p>
          <a:p>
            <a:pPr algn="just">
              <a:lnSpc>
                <a:spcPct val="140000"/>
              </a:lnSpc>
            </a:pPr>
            <a:r>
              <a:rPr lang="pl-PL" sz="6800" dirty="0"/>
              <a:t>Wykonawca powinien wykazać materiałem dowodowym następujące okoliczności: </a:t>
            </a:r>
          </a:p>
          <a:p>
            <a:pPr marL="1235075" lvl="1" indent="-857250" algn="just">
              <a:lnSpc>
                <a:spcPct val="140000"/>
              </a:lnSpc>
              <a:buFont typeface="Wingdings" panose="05000000000000000000" pitchFamily="2" charset="2"/>
              <a:buChar char="Ø"/>
            </a:pPr>
            <a:r>
              <a:rPr lang="pl-PL" sz="6800" dirty="0"/>
              <a:t>podstawa przyjęcia cen ceny ofertowych danych materiałów (innych kosztów), </a:t>
            </a:r>
          </a:p>
          <a:p>
            <a:pPr marL="1235075" lvl="1" indent="-857250" algn="just">
              <a:lnSpc>
                <a:spcPct val="140000"/>
              </a:lnSpc>
              <a:buFont typeface="Wingdings" panose="05000000000000000000" pitchFamily="2" charset="2"/>
              <a:buChar char="Ø"/>
            </a:pPr>
            <a:r>
              <a:rPr lang="pl-PL" sz="6800" dirty="0"/>
              <a:t>zakładany poziom wzrostu cen, </a:t>
            </a:r>
          </a:p>
          <a:p>
            <a:pPr marL="1235075" lvl="1" indent="-857250" algn="just">
              <a:lnSpc>
                <a:spcPct val="140000"/>
              </a:lnSpc>
              <a:buFont typeface="Wingdings" panose="05000000000000000000" pitchFamily="2" charset="2"/>
              <a:buChar char="Ø"/>
            </a:pPr>
            <a:r>
              <a:rPr lang="pl-PL" sz="6800" dirty="0"/>
              <a:t>zakładany poziom zysku,</a:t>
            </a:r>
          </a:p>
          <a:p>
            <a:pPr marL="1235075" lvl="1" indent="-857250" algn="just">
              <a:lnSpc>
                <a:spcPct val="140000"/>
              </a:lnSpc>
              <a:buFont typeface="Wingdings" panose="05000000000000000000" pitchFamily="2" charset="2"/>
              <a:buChar char="Ø"/>
            </a:pPr>
            <a:r>
              <a:rPr lang="pl-PL" sz="6800" dirty="0"/>
              <a:t>wysokość wzrostu cen materiałów i innych kosztów,</a:t>
            </a:r>
          </a:p>
          <a:p>
            <a:pPr marL="1235075" lvl="1" indent="-857250" algn="just">
              <a:lnSpc>
                <a:spcPct val="140000"/>
              </a:lnSpc>
              <a:buFont typeface="Wingdings" panose="05000000000000000000" pitchFamily="2" charset="2"/>
              <a:buChar char="Ø"/>
            </a:pPr>
            <a:r>
              <a:rPr lang="pl-PL" sz="6800" dirty="0"/>
              <a:t>podstawa wyliczenia wzrostu cen materiałów,</a:t>
            </a:r>
          </a:p>
          <a:p>
            <a:pPr marL="1235075" lvl="1" indent="-857250" algn="just">
              <a:lnSpc>
                <a:spcPct val="140000"/>
              </a:lnSpc>
              <a:buFont typeface="Wingdings" panose="05000000000000000000" pitchFamily="2" charset="2"/>
              <a:buChar char="Ø"/>
            </a:pPr>
            <a:r>
              <a:rPr lang="pl-PL" sz="6800" dirty="0"/>
              <a:t>podjęte działania w celu zabezpieczenie się przed skutkami wzrostu cen,</a:t>
            </a:r>
          </a:p>
          <a:p>
            <a:pPr marL="1235075" lvl="1" indent="-857250" algn="just">
              <a:lnSpc>
                <a:spcPct val="140000"/>
              </a:lnSpc>
              <a:buFont typeface="Wingdings" panose="05000000000000000000" pitchFamily="2" charset="2"/>
              <a:buChar char="Ø"/>
            </a:pPr>
            <a:r>
              <a:rPr lang="pl-PL" sz="6800" dirty="0"/>
              <a:t>koszty faktycznie poniesione przez wykonawcę.</a:t>
            </a:r>
          </a:p>
        </p:txBody>
      </p:sp>
    </p:spTree>
    <p:extLst>
      <p:ext uri="{BB962C8B-B14F-4D97-AF65-F5344CB8AC3E}">
        <p14:creationId xmlns:p14="http://schemas.microsoft.com/office/powerpoint/2010/main" val="3539605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C96724E1-4AE0-4CB1-67D5-55D216FDF5E4}"/>
              </a:ext>
            </a:extLst>
          </p:cNvPr>
          <p:cNvSpPr>
            <a:spLocks noGrp="1"/>
          </p:cNvSpPr>
          <p:nvPr>
            <p:ph type="body" sz="quarter" idx="18"/>
          </p:nvPr>
        </p:nvSpPr>
        <p:spPr/>
        <p:txBody>
          <a:bodyPr>
            <a:normAutofit lnSpcReduction="10000"/>
          </a:bodyPr>
          <a:lstStyle/>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endPar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r>
              <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WYKONAWCY | </a:t>
            </a:r>
            <a:r>
              <a:rPr kumimoji="0" lang="pl-PL" sz="19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OCZEKIWANIE WSPÓŁPRACY INWESTORA</a:t>
            </a:r>
          </a:p>
          <a:p>
            <a:endParaRPr lang="pl-PL" dirty="0"/>
          </a:p>
          <a:p>
            <a:r>
              <a:rPr lang="pl-PL" dirty="0"/>
              <a:t>W celu wykazania realnego współdziałania z inwestorem Wykonawca winien wykazać:</a:t>
            </a:r>
          </a:p>
          <a:p>
            <a:pPr marL="285750" indent="-285750">
              <a:buFont typeface="Wingdings" panose="05000000000000000000" pitchFamily="2" charset="2"/>
              <a:buChar char="Ø"/>
            </a:pPr>
            <a:r>
              <a:rPr lang="pl-PL" dirty="0"/>
              <a:t>wystąpienie okoliczności nadzwyczajnych niemożliwych do przewidzenia na etapie zawarcia umowy przez strony,</a:t>
            </a:r>
          </a:p>
          <a:p>
            <a:pPr marL="285750" indent="-285750">
              <a:buFont typeface="Wingdings" panose="05000000000000000000" pitchFamily="2" charset="2"/>
              <a:buChar char="Ø"/>
            </a:pPr>
            <a:r>
              <a:rPr lang="pl-PL" dirty="0"/>
              <a:t>wpływ okoliczności na możliwość prawidłowej realizacji umowy przez wykonawcę.</a:t>
            </a:r>
          </a:p>
          <a:p>
            <a:pPr marL="285750" indent="-285750">
              <a:buFont typeface="Wingdings" panose="05000000000000000000" pitchFamily="2" charset="2"/>
              <a:buChar char="Ø"/>
            </a:pPr>
            <a:endParaRPr lang="pl-PL" dirty="0"/>
          </a:p>
          <a:p>
            <a:r>
              <a:rPr lang="pl-PL" dirty="0"/>
              <a:t>Należy mieć jednak na uwadze, że działania obowiązek Wykonawcy w powyżej oznaczonym zakresie ogranicza się do </a:t>
            </a:r>
            <a:r>
              <a:rPr lang="pl-PL" b="1" dirty="0">
                <a:solidFill>
                  <a:schemeClr val="accent1"/>
                </a:solidFill>
              </a:rPr>
              <a:t>racjonalnych i możliwych </a:t>
            </a:r>
            <a:r>
              <a:rPr lang="pl-PL" dirty="0"/>
              <a:t>do przedłożenia dokumentów. Oczekiwanie przez inwestora przedłożenia szerokiego zakresu dokumentów w istocie uniemożliwia sprawne rozpatrzenie żądania.</a:t>
            </a:r>
          </a:p>
        </p:txBody>
      </p:sp>
      <p:sp>
        <p:nvSpPr>
          <p:cNvPr id="4" name="Symbol zastępczy tekstu 3">
            <a:extLst>
              <a:ext uri="{FF2B5EF4-FFF2-40B4-BE49-F238E27FC236}">
                <a16:creationId xmlns:a16="http://schemas.microsoft.com/office/drawing/2014/main" id="{311CC5FE-94C5-5A32-052F-2D8565413B97}"/>
              </a:ext>
            </a:extLst>
          </p:cNvPr>
          <p:cNvSpPr>
            <a:spLocks noGrp="1"/>
          </p:cNvSpPr>
          <p:nvPr>
            <p:ph type="body" sz="quarter" idx="19"/>
          </p:nvPr>
        </p:nvSpPr>
        <p:spPr/>
        <p:txBody>
          <a:bodyPr/>
          <a:lstStyle/>
          <a:p>
            <a:endParaRPr lang="pl-PL" dirty="0"/>
          </a:p>
        </p:txBody>
      </p:sp>
      <p:sp>
        <p:nvSpPr>
          <p:cNvPr id="5" name="Symbol zastępczy tekstu 4">
            <a:extLst>
              <a:ext uri="{FF2B5EF4-FFF2-40B4-BE49-F238E27FC236}">
                <a16:creationId xmlns:a16="http://schemas.microsoft.com/office/drawing/2014/main" id="{55DCDCB5-4ECF-8822-7AD0-8D0A6C2839DC}"/>
              </a:ext>
            </a:extLst>
          </p:cNvPr>
          <p:cNvSpPr>
            <a:spLocks noGrp="1"/>
          </p:cNvSpPr>
          <p:nvPr>
            <p:ph type="body" sz="quarter" idx="20"/>
          </p:nvPr>
        </p:nvSpPr>
        <p:spPr/>
        <p:txBody>
          <a:bodyPr/>
          <a:lstStyle/>
          <a:p>
            <a:endParaRPr lang="pl-PL"/>
          </a:p>
        </p:txBody>
      </p:sp>
      <p:sp>
        <p:nvSpPr>
          <p:cNvPr id="6" name="Tytuł 3">
            <a:extLst>
              <a:ext uri="{FF2B5EF4-FFF2-40B4-BE49-F238E27FC236}">
                <a16:creationId xmlns:a16="http://schemas.microsoft.com/office/drawing/2014/main" id="{61A3008C-025D-0C75-8E5C-62933B4C8020}"/>
              </a:ext>
            </a:extLst>
          </p:cNvPr>
          <p:cNvSpPr>
            <a:spLocks noGrp="1"/>
          </p:cNvSpPr>
          <p:nvPr>
            <p:ph type="title"/>
          </p:nvPr>
        </p:nvSpPr>
        <p:spPr>
          <a:xfrm>
            <a:off x="2208213" y="476250"/>
            <a:ext cx="9575800" cy="360363"/>
          </a:xfrm>
        </p:spPr>
        <p:txBody>
          <a:bodyPr>
            <a:noAutofit/>
          </a:bodyPr>
          <a:lstStyle/>
          <a:p>
            <a:pPr algn="just"/>
            <a:r>
              <a:rPr lang="pl-PL" sz="2000" dirty="0">
                <a:solidFill>
                  <a:prstClr val="black"/>
                </a:solidFill>
                <a:latin typeface="Verdana" panose="020B0604030504040204" pitchFamily="34" charset="0"/>
              </a:rPr>
              <a:t>PRAWIDŁOWA POSTAWA WYKONAWCÓW CELEM UKSZTAŁTOWANIA DROGI DO ZMIANY UMOWY</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91515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C96724E1-4AE0-4CB1-67D5-55D216FDF5E4}"/>
              </a:ext>
            </a:extLst>
          </p:cNvPr>
          <p:cNvSpPr>
            <a:spLocks noGrp="1"/>
          </p:cNvSpPr>
          <p:nvPr>
            <p:ph type="body" sz="quarter" idx="18"/>
          </p:nvPr>
        </p:nvSpPr>
        <p:spPr/>
        <p:txBody>
          <a:bodyPr>
            <a:normAutofit/>
          </a:bodyPr>
          <a:lstStyle/>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endPar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r>
              <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WYKONAWCY | </a:t>
            </a:r>
            <a:r>
              <a:rPr lang="pl-PL" sz="1900" dirty="0">
                <a:solidFill>
                  <a:prstClr val="black"/>
                </a:solidFill>
                <a:cs typeface="Arial" pitchFamily="34" charset="0"/>
              </a:rPr>
              <a:t>WNIOSEK WALORYZACYJNY</a:t>
            </a:r>
            <a:endParaRPr kumimoji="0" lang="pl-PL" sz="1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0" lvl="1" indent="0" algn="just">
              <a:spcBef>
                <a:spcPts val="300"/>
              </a:spcBef>
              <a:buNone/>
              <a:defRPr/>
            </a:pPr>
            <a:endParaRPr lang="pl-PL" sz="1800" i="1" dirty="0">
              <a:latin typeface="Verdana" panose="020B0604030504040204" pitchFamily="34" charset="0"/>
              <a:ea typeface="Verdana" panose="020B0604030504040204" pitchFamily="34" charset="0"/>
              <a:cs typeface="Arial" pitchFamily="34" charset="0"/>
            </a:endParaRPr>
          </a:p>
          <a:p>
            <a:endParaRPr lang="pl-PL" dirty="0"/>
          </a:p>
          <a:p>
            <a:endParaRPr lang="pl-PL" dirty="0"/>
          </a:p>
        </p:txBody>
      </p:sp>
      <p:sp>
        <p:nvSpPr>
          <p:cNvPr id="6" name="Tytuł 3">
            <a:extLst>
              <a:ext uri="{FF2B5EF4-FFF2-40B4-BE49-F238E27FC236}">
                <a16:creationId xmlns:a16="http://schemas.microsoft.com/office/drawing/2014/main" id="{61A3008C-025D-0C75-8E5C-62933B4C8020}"/>
              </a:ext>
            </a:extLst>
          </p:cNvPr>
          <p:cNvSpPr>
            <a:spLocks noGrp="1"/>
          </p:cNvSpPr>
          <p:nvPr>
            <p:ph type="title"/>
          </p:nvPr>
        </p:nvSpPr>
        <p:spPr>
          <a:xfrm>
            <a:off x="2208213" y="476250"/>
            <a:ext cx="9575800" cy="360363"/>
          </a:xfrm>
        </p:spPr>
        <p:txBody>
          <a:bodyPr>
            <a:noAutofit/>
          </a:bodyPr>
          <a:lstStyle/>
          <a:p>
            <a:pPr algn="just"/>
            <a:r>
              <a:rPr lang="pl-PL" sz="2000" dirty="0">
                <a:solidFill>
                  <a:prstClr val="black"/>
                </a:solidFill>
                <a:latin typeface="Verdana" panose="020B0604030504040204" pitchFamily="34" charset="0"/>
              </a:rPr>
              <a:t>PRAWIDŁOWA POSTAWA WYKONAWCÓW CELEM UKSZTAŁTOWANIA DROGI DO ZMIANY UMOWY</a:t>
            </a:r>
            <a:endParaRPr lang="en-US" sz="1600" dirty="0">
              <a:latin typeface="Verdana" panose="020B0604030504040204" pitchFamily="34" charset="0"/>
              <a:ea typeface="Verdana" panose="020B0604030504040204" pitchFamily="34" charset="0"/>
            </a:endParaRPr>
          </a:p>
        </p:txBody>
      </p:sp>
      <p:graphicFrame>
        <p:nvGraphicFramePr>
          <p:cNvPr id="7" name="Diagram 6">
            <a:extLst>
              <a:ext uri="{FF2B5EF4-FFF2-40B4-BE49-F238E27FC236}">
                <a16:creationId xmlns:a16="http://schemas.microsoft.com/office/drawing/2014/main" id="{E7003E59-C642-201A-1687-F1A2D6C03687}"/>
              </a:ext>
            </a:extLst>
          </p:cNvPr>
          <p:cNvGraphicFramePr/>
          <p:nvPr/>
        </p:nvGraphicFramePr>
        <p:xfrm>
          <a:off x="2006599" y="2045661"/>
          <a:ext cx="9777414" cy="2177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ymbol zastępczy zawartości 4">
            <a:extLst>
              <a:ext uri="{FF2B5EF4-FFF2-40B4-BE49-F238E27FC236}">
                <a16:creationId xmlns:a16="http://schemas.microsoft.com/office/drawing/2014/main" id="{7561CF52-5880-1053-C735-82D4F0D621A9}"/>
              </a:ext>
            </a:extLst>
          </p:cNvPr>
          <p:cNvSpPr txBox="1">
            <a:spLocks/>
          </p:cNvSpPr>
          <p:nvPr/>
        </p:nvSpPr>
        <p:spPr>
          <a:xfrm>
            <a:off x="2208213" y="4041355"/>
            <a:ext cx="8716461" cy="2177718"/>
          </a:xfrm>
          <a:prstGeom prst="rect">
            <a:avLst/>
          </a:prstGeom>
        </p:spPr>
        <p:txBody>
          <a:bodyPr vert="horz" lIns="91440" tIns="45720" rIns="91440" bIns="45720" rtlCol="0">
            <a:noAutofit/>
          </a:bodyPr>
          <a:lstStyle>
            <a:lvl1pPr marL="0" indent="0" algn="just" defTabSz="914400" rtl="0" eaLnBrk="1" latinLnBrk="0" hangingPunct="1">
              <a:lnSpc>
                <a:spcPct val="120000"/>
              </a:lnSpc>
              <a:spcBef>
                <a:spcPts val="300"/>
              </a:spcBef>
              <a:spcAft>
                <a:spcPts val="600"/>
              </a:spcAft>
              <a:buClr>
                <a:srgbClr val="EA5B0C"/>
              </a:buClr>
              <a:buFontTx/>
              <a:buNone/>
              <a:defRPr sz="1800" kern="1200">
                <a:solidFill>
                  <a:schemeClr val="tx1"/>
                </a:solidFill>
                <a:latin typeface="Verdana" panose="020B0604030504040204" pitchFamily="34" charset="0"/>
                <a:ea typeface="Verdana" panose="020B0604030504040204" pitchFamily="34" charset="0"/>
                <a:cs typeface="+mn-cs"/>
              </a:defRPr>
            </a:lvl1pPr>
            <a:lvl2pPr marL="177800" indent="-177800" algn="just" defTabSz="914400" rtl="0" eaLnBrk="1" latinLnBrk="0" hangingPunct="1">
              <a:lnSpc>
                <a:spcPct val="120000"/>
              </a:lnSpc>
              <a:spcBef>
                <a:spcPts val="300"/>
              </a:spcBef>
              <a:spcAft>
                <a:spcPts val="600"/>
              </a:spcAft>
              <a:buClr>
                <a:srgbClr val="EA5B0C"/>
              </a:buClr>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355600" indent="-177800" algn="just" defTabSz="914400" rtl="0" eaLnBrk="1" latinLnBrk="0" hangingPunct="1">
              <a:lnSpc>
                <a:spcPct val="120000"/>
              </a:lnSpc>
              <a:spcBef>
                <a:spcPts val="300"/>
              </a:spcBef>
              <a:spcAft>
                <a:spcPts val="600"/>
              </a:spcAft>
              <a:buClr>
                <a:srgbClr val="EA5B0C"/>
              </a:buClr>
              <a:buFont typeface="Wingdings" panose="05000000000000000000" pitchFamily="2" charset="2"/>
              <a:buChar char="§"/>
              <a:defRPr sz="1400" kern="1200">
                <a:solidFill>
                  <a:schemeClr val="tx1"/>
                </a:solidFill>
                <a:latin typeface="Verdana" panose="020B0604030504040204" pitchFamily="34" charset="0"/>
                <a:ea typeface="Verdana" panose="020B0604030504040204" pitchFamily="34" charset="0"/>
                <a:cs typeface="+mn-cs"/>
              </a:defRPr>
            </a:lvl3pPr>
            <a:lvl4pPr marL="541338" indent="-185738" algn="just" defTabSz="914400" rtl="0" eaLnBrk="1" latinLnBrk="0" hangingPunct="1">
              <a:lnSpc>
                <a:spcPct val="120000"/>
              </a:lnSpc>
              <a:spcBef>
                <a:spcPts val="300"/>
              </a:spcBef>
              <a:spcAft>
                <a:spcPts val="600"/>
              </a:spcAft>
              <a:buClr>
                <a:srgbClr val="EA5B0C"/>
              </a:buClr>
              <a:buFont typeface="Wingdings" panose="05000000000000000000" pitchFamily="2" charset="2"/>
              <a:buChar char="ü"/>
              <a:defRPr sz="12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300"/>
              </a:spcBef>
              <a:spcAft>
                <a:spcPts val="6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defRPr/>
            </a:pPr>
            <a:r>
              <a:rPr lang="pl-PL" dirty="0">
                <a:solidFill>
                  <a:prstClr val="black"/>
                </a:solidFill>
                <a:cs typeface="Arial" pitchFamily="34" charset="0"/>
              </a:rPr>
              <a:t>Treść aneksu – rekomendacje:</a:t>
            </a:r>
          </a:p>
          <a:p>
            <a:pPr lvl="1">
              <a:buFont typeface="Wingdings" panose="05000000000000000000" pitchFamily="2" charset="2"/>
              <a:buChar char="Ø"/>
              <a:defRPr/>
            </a:pPr>
            <a:r>
              <a:rPr lang="pl-PL" dirty="0">
                <a:solidFill>
                  <a:prstClr val="black"/>
                </a:solidFill>
                <a:cs typeface="Arial" pitchFamily="34" charset="0"/>
              </a:rPr>
              <a:t>precyzyjne opisanie przyczyn zawarcia aneksu wraz z zakresem czasowym,</a:t>
            </a:r>
          </a:p>
          <a:p>
            <a:pPr lvl="1">
              <a:buFont typeface="Wingdings" panose="05000000000000000000" pitchFamily="2" charset="2"/>
              <a:buChar char="Ø"/>
              <a:defRPr/>
            </a:pPr>
            <a:r>
              <a:rPr lang="pl-PL" dirty="0">
                <a:solidFill>
                  <a:prstClr val="black"/>
                </a:solidFill>
                <a:cs typeface="Arial" pitchFamily="34" charset="0"/>
              </a:rPr>
              <a:t>możliwie szerokie wskazanie podstaw prawnych</a:t>
            </a:r>
          </a:p>
          <a:p>
            <a:pPr lvl="1">
              <a:buFont typeface="Wingdings" panose="05000000000000000000" pitchFamily="2" charset="2"/>
              <a:buChar char="Ø"/>
              <a:defRPr/>
            </a:pPr>
            <a:r>
              <a:rPr lang="pl-PL" dirty="0">
                <a:solidFill>
                  <a:prstClr val="black"/>
                </a:solidFill>
                <a:cs typeface="Arial" pitchFamily="34" charset="0"/>
              </a:rPr>
              <a:t>wskazanie dopuszczalności zmiany na gruncie przepisów PZP,</a:t>
            </a:r>
          </a:p>
          <a:p>
            <a:pPr lvl="1">
              <a:buFont typeface="Wingdings" panose="05000000000000000000" pitchFamily="2" charset="2"/>
              <a:buChar char="Ø"/>
              <a:defRPr/>
            </a:pPr>
            <a:r>
              <a:rPr lang="pl-PL" b="1" dirty="0">
                <a:solidFill>
                  <a:prstClr val="black"/>
                </a:solidFill>
                <a:cs typeface="Arial" pitchFamily="34" charset="0"/>
              </a:rPr>
              <a:t>niezrzekanie się dalszych zmian umowy w przyszłości – w tym szczególnie w wyniku kierowanych roszczeń waloryzacyjnych oraz uprawnień </a:t>
            </a:r>
            <a:r>
              <a:rPr lang="pl-PL" b="1" i="1" dirty="0">
                <a:solidFill>
                  <a:prstClr val="black"/>
                </a:solidFill>
                <a:cs typeface="Arial" pitchFamily="34" charset="0"/>
              </a:rPr>
              <a:t>rebusowych</a:t>
            </a:r>
            <a:r>
              <a:rPr lang="pl-PL" b="1" dirty="0">
                <a:solidFill>
                  <a:prstClr val="black"/>
                </a:solidFill>
                <a:cs typeface="Arial" pitchFamily="34" charset="0"/>
              </a:rPr>
              <a:t>.</a:t>
            </a:r>
          </a:p>
        </p:txBody>
      </p:sp>
    </p:spTree>
    <p:extLst>
      <p:ext uri="{BB962C8B-B14F-4D97-AF65-F5344CB8AC3E}">
        <p14:creationId xmlns:p14="http://schemas.microsoft.com/office/powerpoint/2010/main" val="1209193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dtytuł 6"/>
          <p:cNvSpPr>
            <a:spLocks noGrp="1"/>
          </p:cNvSpPr>
          <p:nvPr>
            <p:ph type="body" sz="quarter" idx="10"/>
          </p:nvPr>
        </p:nvSpPr>
        <p:spPr>
          <a:xfrm>
            <a:off x="3935414" y="1416994"/>
            <a:ext cx="6661150" cy="4298005"/>
          </a:xfrm>
        </p:spPr>
        <p:txBody>
          <a:bodyPr>
            <a:noAutofit/>
          </a:bodyPr>
          <a:lstStyle/>
          <a:p>
            <a:pPr algn="ctr">
              <a:lnSpc>
                <a:spcPct val="150000"/>
              </a:lnSpc>
              <a:spcBef>
                <a:spcPct val="0"/>
              </a:spcBef>
            </a:pPr>
            <a:endParaRPr lang="pl-PL" sz="3000" b="1" cap="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algn="ctr">
              <a:lnSpc>
                <a:spcPct val="150000"/>
              </a:lnSpc>
              <a:spcBef>
                <a:spcPct val="0"/>
              </a:spcBef>
            </a:pPr>
            <a:r>
              <a:rPr lang="pl-PL" sz="3000" b="1" cap="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STANOWISKA INWESTORÓW W ZAKRESIE WNIOSKÓW WALORYZACYJNYCH WYKONAWCÓW</a:t>
            </a:r>
          </a:p>
        </p:txBody>
      </p:sp>
    </p:spTree>
    <p:extLst>
      <p:ext uri="{BB962C8B-B14F-4D97-AF65-F5344CB8AC3E}">
        <p14:creationId xmlns:p14="http://schemas.microsoft.com/office/powerpoint/2010/main" val="2454198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fontScale="92500" lnSpcReduction="10000"/>
          </a:bodyPr>
          <a:lstStyle/>
          <a:p>
            <a:pPr algn="just">
              <a:lnSpc>
                <a:spcPct val="100000"/>
              </a:lnSpc>
              <a:spcBef>
                <a:spcPts val="0"/>
              </a:spcBef>
              <a:spcAft>
                <a:spcPts val="0"/>
              </a:spcAft>
              <a:defRPr/>
            </a:pPr>
            <a:endParaRPr lang="pl-PL" sz="2000" dirty="0"/>
          </a:p>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r>
              <a:rPr kumimoji="0" lang="pl-PL"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INWESTORZY| </a:t>
            </a:r>
            <a:r>
              <a:rPr kumimoji="0" lang="pl-PL"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PODSTAWY WALORYZACJI</a:t>
            </a:r>
          </a:p>
          <a:p>
            <a:pPr>
              <a:lnSpc>
                <a:spcPct val="100000"/>
              </a:lnSpc>
              <a:spcBef>
                <a:spcPts val="0"/>
              </a:spcBef>
              <a:spcAft>
                <a:spcPts val="0"/>
              </a:spcAft>
              <a:defRPr/>
            </a:pPr>
            <a:endParaRPr lang="pl-PL" sz="2000" dirty="0"/>
          </a:p>
          <a:p>
            <a:pPr algn="just">
              <a:lnSpc>
                <a:spcPct val="100000"/>
              </a:lnSpc>
              <a:spcBef>
                <a:spcPts val="0"/>
              </a:spcBef>
              <a:spcAft>
                <a:spcPts val="0"/>
              </a:spcAft>
              <a:defRPr/>
            </a:pPr>
            <a:r>
              <a:rPr lang="pl-PL" sz="2000" dirty="0"/>
              <a:t>W samym tylko bieżącym roku w imieniu naszych klientów złożyliśmy kilkadziesiąt wniosków o waloryzację (zmianę) wynagrodzenia należnego</a:t>
            </a:r>
            <a:br>
              <a:rPr lang="pl-PL" sz="2000" dirty="0"/>
            </a:br>
            <a:r>
              <a:rPr lang="pl-PL" sz="2000" dirty="0"/>
              <a:t>im w ramach zawartych umów o realizację zamówień publicznych, a także inwestycji realizowanych na rynku niepublicznym.</a:t>
            </a:r>
          </a:p>
          <a:p>
            <a:pPr algn="just">
              <a:lnSpc>
                <a:spcPct val="100000"/>
              </a:lnSpc>
              <a:spcBef>
                <a:spcPts val="0"/>
              </a:spcBef>
              <a:spcAft>
                <a:spcPts val="0"/>
              </a:spcAft>
              <a:defRPr/>
            </a:pPr>
            <a:endParaRPr lang="pl-PL" sz="2000" dirty="0"/>
          </a:p>
          <a:p>
            <a:pPr algn="just">
              <a:lnSpc>
                <a:spcPct val="100000"/>
              </a:lnSpc>
              <a:spcBef>
                <a:spcPts val="0"/>
              </a:spcBef>
              <a:spcAft>
                <a:spcPts val="0"/>
              </a:spcAft>
              <a:defRPr/>
            </a:pPr>
            <a:r>
              <a:rPr lang="pl-PL" sz="2000" dirty="0"/>
              <a:t>Podstawą prawną dla kierowanych przez nas wniosków waloryzacyjnych były przede wszystkim :</a:t>
            </a:r>
          </a:p>
          <a:p>
            <a:pPr algn="just">
              <a:lnSpc>
                <a:spcPct val="100000"/>
              </a:lnSpc>
              <a:spcBef>
                <a:spcPts val="0"/>
              </a:spcBef>
              <a:spcAft>
                <a:spcPts val="0"/>
              </a:spcAft>
              <a:defRPr/>
            </a:pPr>
            <a:endParaRPr lang="pl-PL" sz="2000" dirty="0"/>
          </a:p>
          <a:p>
            <a:pPr marL="342900" indent="-342900" algn="just">
              <a:lnSpc>
                <a:spcPct val="100000"/>
              </a:lnSpc>
              <a:spcBef>
                <a:spcPts val="0"/>
              </a:spcBef>
              <a:spcAft>
                <a:spcPts val="0"/>
              </a:spcAft>
              <a:buFont typeface="Wingdings" panose="05000000000000000000" pitchFamily="2" charset="2"/>
              <a:buChar char="Ø"/>
              <a:defRPr/>
            </a:pPr>
            <a:r>
              <a:rPr lang="pl-PL" sz="2000" dirty="0"/>
              <a:t>art. 455 ust. 1 pkt 4 ustawy PZP (ew. art. 144 ust. 1 pkt. 3 starego PZP),</a:t>
            </a:r>
          </a:p>
          <a:p>
            <a:pPr algn="just">
              <a:lnSpc>
                <a:spcPct val="100000"/>
              </a:lnSpc>
              <a:spcBef>
                <a:spcPts val="0"/>
              </a:spcBef>
              <a:spcAft>
                <a:spcPts val="0"/>
              </a:spcAft>
              <a:defRPr/>
            </a:pPr>
            <a:endParaRPr lang="pl-PL" sz="2000" dirty="0"/>
          </a:p>
          <a:p>
            <a:pPr>
              <a:lnSpc>
                <a:spcPct val="100000"/>
              </a:lnSpc>
              <a:spcBef>
                <a:spcPts val="0"/>
              </a:spcBef>
              <a:spcAft>
                <a:spcPts val="0"/>
              </a:spcAft>
              <a:defRPr/>
            </a:pPr>
            <a:r>
              <a:rPr lang="pl-PL" sz="2000" dirty="0"/>
              <a:t>ale także, w zależności od przypadku przepisy:</a:t>
            </a:r>
          </a:p>
          <a:p>
            <a:pPr marL="342900" indent="-342900" algn="just">
              <a:lnSpc>
                <a:spcPct val="100000"/>
              </a:lnSpc>
              <a:spcBef>
                <a:spcPts val="0"/>
              </a:spcBef>
              <a:spcAft>
                <a:spcPts val="0"/>
              </a:spcAft>
              <a:buFont typeface="Wingdings" panose="05000000000000000000" pitchFamily="2" charset="2"/>
              <a:buChar char="Ø"/>
              <a:defRPr/>
            </a:pPr>
            <a:r>
              <a:rPr lang="pl-PL" sz="2000" dirty="0"/>
              <a:t>art. 15r ust. 4 pkt 1-3 ustawy COVID, </a:t>
            </a:r>
          </a:p>
          <a:p>
            <a:pPr marL="342900" indent="-342900">
              <a:lnSpc>
                <a:spcPct val="100000"/>
              </a:lnSpc>
              <a:spcBef>
                <a:spcPts val="0"/>
              </a:spcBef>
              <a:spcAft>
                <a:spcPts val="0"/>
              </a:spcAft>
              <a:buFont typeface="Wingdings" panose="05000000000000000000" pitchFamily="2" charset="2"/>
              <a:buChar char="Ø"/>
              <a:defRPr/>
            </a:pPr>
            <a:r>
              <a:rPr lang="pl-PL" sz="2000" dirty="0"/>
              <a:t>art. 357</a:t>
            </a:r>
            <a:r>
              <a:rPr lang="pl-PL" sz="2000" i="0" baseline="30000" dirty="0">
                <a:solidFill>
                  <a:srgbClr val="333333"/>
                </a:solidFill>
                <a:effectLst/>
              </a:rPr>
              <a:t>1 </a:t>
            </a:r>
            <a:r>
              <a:rPr lang="pl-PL" sz="2000" dirty="0"/>
              <a:t>§1 kodeksu cywilnego / art. 632 §2 kodeksu cywilnego</a:t>
            </a:r>
          </a:p>
          <a:p>
            <a:pPr marL="342900" indent="-342900">
              <a:lnSpc>
                <a:spcPct val="100000"/>
              </a:lnSpc>
              <a:spcBef>
                <a:spcPts val="0"/>
              </a:spcBef>
              <a:spcAft>
                <a:spcPts val="0"/>
              </a:spcAft>
              <a:buFont typeface="Wingdings" panose="05000000000000000000" pitchFamily="2" charset="2"/>
              <a:buChar char="Ø"/>
              <a:defRPr/>
            </a:pPr>
            <a:r>
              <a:rPr lang="pl-PL" sz="2000" dirty="0"/>
              <a:t>art. 48 Specustawy waloryzacyjnej </a:t>
            </a:r>
          </a:p>
          <a:p>
            <a:pPr marL="342900" indent="-342900">
              <a:lnSpc>
                <a:spcPct val="100000"/>
              </a:lnSpc>
              <a:spcBef>
                <a:spcPts val="0"/>
              </a:spcBef>
              <a:spcAft>
                <a:spcPts val="0"/>
              </a:spcAft>
              <a:buFont typeface="Wingdings" panose="05000000000000000000" pitchFamily="2" charset="2"/>
              <a:buChar char="Ø"/>
              <a:defRPr/>
            </a:pPr>
            <a:r>
              <a:rPr lang="pl-PL" sz="2000" dirty="0"/>
              <a:t>postanowienia kontraktowe</a:t>
            </a:r>
          </a:p>
          <a:p>
            <a:pPr algn="just">
              <a:lnSpc>
                <a:spcPct val="100000"/>
              </a:lnSpc>
              <a:spcBef>
                <a:spcPts val="0"/>
              </a:spcBef>
              <a:spcAft>
                <a:spcPts val="0"/>
              </a:spcAft>
              <a:defRPr/>
            </a:pPr>
            <a:endParaRPr lang="pl-PL" sz="2000" dirty="0"/>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rPr>
              <a:t>STANOWISKA INWESTORÓW WOBEC WNIOSKÓW WALORYZACYJNYCH WYKONAWCÓW</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89190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233614" y="1135063"/>
            <a:ext cx="9575799" cy="5099050"/>
          </a:xfrm>
        </p:spPr>
        <p:txBody>
          <a:bodyPr>
            <a:normAutofit fontScale="92500" lnSpcReduction="20000"/>
          </a:bodyPr>
          <a:lstStyle/>
          <a:p>
            <a:pPr algn="just">
              <a:lnSpc>
                <a:spcPct val="100000"/>
              </a:lnSpc>
              <a:spcBef>
                <a:spcPts val="0"/>
              </a:spcBef>
              <a:spcAft>
                <a:spcPts val="0"/>
              </a:spcAft>
              <a:defRPr/>
            </a:pPr>
            <a:endParaRPr lang="pl-PL" sz="2000" dirty="0"/>
          </a:p>
          <a:p>
            <a:pPr marL="342900" indent="-342900">
              <a:lnSpc>
                <a:spcPct val="110000"/>
              </a:lnSpc>
              <a:spcBef>
                <a:spcPts val="0"/>
              </a:spcBef>
              <a:spcAft>
                <a:spcPts val="0"/>
              </a:spcAft>
              <a:buFont typeface="Arial" panose="020B0604020202020204" pitchFamily="34" charset="0"/>
              <a:buChar char="•"/>
              <a:defRPr/>
            </a:pPr>
            <a:r>
              <a:rPr lang="pl-PL" sz="2200" b="1" dirty="0">
                <a:solidFill>
                  <a:prstClr val="black"/>
                </a:solidFill>
                <a:cs typeface="Arial" pitchFamily="34" charset="0"/>
              </a:rPr>
              <a:t>INWESTORZY| </a:t>
            </a:r>
            <a:r>
              <a:rPr lang="pl-PL" sz="2200" dirty="0">
                <a:solidFill>
                  <a:prstClr val="black"/>
                </a:solidFill>
                <a:cs typeface="Arial" pitchFamily="34" charset="0"/>
              </a:rPr>
              <a:t>PRZESZKODY PO STRONIE INWESTORA</a:t>
            </a:r>
          </a:p>
          <a:p>
            <a:pPr>
              <a:lnSpc>
                <a:spcPct val="100000"/>
              </a:lnSpc>
              <a:spcBef>
                <a:spcPts val="0"/>
              </a:spcBef>
              <a:spcAft>
                <a:spcPts val="0"/>
              </a:spcAft>
              <a:defRPr/>
            </a:pPr>
            <a:endParaRPr lang="pl-PL" sz="2000" dirty="0"/>
          </a:p>
          <a:p>
            <a:r>
              <a:rPr lang="pl-PL" sz="2000" dirty="0"/>
              <a:t>Zamawiający publiczni w odpowiedzi na kierowane przez naszych klientów wnioski wskazują na następujące przeszkody uniemożliwiające im pozytywne rozpatrzenie wniosków kierowanych przez Wykonawców:</a:t>
            </a:r>
          </a:p>
          <a:p>
            <a:pPr marL="285750" indent="-285750">
              <a:buFont typeface="Wingdings" panose="05000000000000000000" pitchFamily="2" charset="2"/>
              <a:buChar char="Ø"/>
            </a:pPr>
            <a:r>
              <a:rPr lang="pl-PL" sz="2000" dirty="0"/>
              <a:t>dokonanie przez zamawiającego (inwestora) zmiany zwartej i realizowanej umowy stanowić będzie naruszenie przez nich dyscypliny finansów publicznych (w kontraktach PZP) lub naruszać będzie równe szanse oferentów na etapie ofertowania,</a:t>
            </a:r>
          </a:p>
          <a:p>
            <a:pPr marL="285750" indent="-285750">
              <a:buFont typeface="Wingdings" panose="05000000000000000000" pitchFamily="2" charset="2"/>
              <a:buChar char="Ø"/>
            </a:pPr>
            <a:r>
              <a:rPr lang="pl-PL" sz="2000" dirty="0"/>
              <a:t>brak wykazania przez Wykonawcę w sposób bezsprzeczny poniesionej w wyniku nadzwyczajnych okoliczności straty finansowej,</a:t>
            </a:r>
          </a:p>
          <a:p>
            <a:pPr marL="285750" indent="-285750">
              <a:buFont typeface="Wingdings" panose="05000000000000000000" pitchFamily="2" charset="2"/>
              <a:buChar char="Ø"/>
            </a:pPr>
            <a:r>
              <a:rPr lang="pl-PL" sz="2000" dirty="0"/>
              <a:t>inwestor nie jest w stanie antycypować zmian na rynku gospodarczym w przyszłości, toteż w przypadku odwrócenia się negatywnych tendencji rynkowych </a:t>
            </a:r>
            <a:r>
              <a:rPr lang="pl-PL" sz="2000" i="1" dirty="0"/>
              <a:t>„nie odzyska” </a:t>
            </a:r>
            <a:r>
              <a:rPr lang="pl-PL" sz="2000" dirty="0"/>
              <a:t>dodatkowo wydatkowanych środków finansowych.</a:t>
            </a:r>
          </a:p>
        </p:txBody>
      </p:sp>
      <p:sp>
        <p:nvSpPr>
          <p:cNvPr id="4" name="Tytuł 3">
            <a:extLst>
              <a:ext uri="{FF2B5EF4-FFF2-40B4-BE49-F238E27FC236}">
                <a16:creationId xmlns:a16="http://schemas.microsoft.com/office/drawing/2014/main" id="{6FE97681-73A7-47B9-ADF1-7AF5411A187F}"/>
              </a:ext>
            </a:extLst>
          </p:cNvPr>
          <p:cNvSpPr>
            <a:spLocks noGrp="1"/>
          </p:cNvSpPr>
          <p:nvPr>
            <p:ph type="title"/>
          </p:nvPr>
        </p:nvSpPr>
        <p:spPr>
          <a:xfrm>
            <a:off x="2233614" y="542925"/>
            <a:ext cx="9575799" cy="360363"/>
          </a:xfrm>
        </p:spPr>
        <p:txBody>
          <a:bodyPr>
            <a:noAutofit/>
          </a:bodyPr>
          <a:lstStyle/>
          <a:p>
            <a:pPr algn="just"/>
            <a:r>
              <a:rPr lang="pl-PL" sz="2000" dirty="0">
                <a:solidFill>
                  <a:prstClr val="black"/>
                </a:solidFill>
                <a:latin typeface="Verdana" panose="020B0604030504040204" pitchFamily="34" charset="0"/>
              </a:rPr>
              <a:t>STANOWISKA INWESTORÓW WOBEC WNIOSKÓW WALORYZACYJNYCH WYKONAWCÓW</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92118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C96724E1-4AE0-4CB1-67D5-55D216FDF5E4}"/>
              </a:ext>
            </a:extLst>
          </p:cNvPr>
          <p:cNvSpPr>
            <a:spLocks noGrp="1"/>
          </p:cNvSpPr>
          <p:nvPr>
            <p:ph type="body" sz="quarter" idx="18"/>
          </p:nvPr>
        </p:nvSpPr>
        <p:spPr/>
        <p:txBody>
          <a:bodyPr>
            <a:normAutofit/>
          </a:bodyPr>
          <a:lstStyle/>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endPar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r>
              <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INWESTORZY| </a:t>
            </a:r>
            <a:r>
              <a:rPr kumimoji="0" lang="pl-PL" sz="1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DZIAŁANIA W ZŁEJ WIERZE</a:t>
            </a:r>
          </a:p>
          <a:p>
            <a:endParaRPr lang="pl-PL" dirty="0"/>
          </a:p>
          <a:p>
            <a:r>
              <a:rPr lang="pl-PL" dirty="0"/>
              <a:t>W swojej praktyce spotykamy się także z działaniami zamawiających publicznych w </a:t>
            </a:r>
            <a:r>
              <a:rPr lang="pl-PL" i="1" dirty="0"/>
              <a:t>„złej wierze”</a:t>
            </a:r>
            <a:r>
              <a:rPr lang="pl-PL" dirty="0"/>
              <a:t>, które powinny być identyfikowane celem dostosowania strategii działania, tj. np.:</a:t>
            </a:r>
          </a:p>
          <a:p>
            <a:pPr marL="285750" indent="-285750">
              <a:buFont typeface="Wingdings" panose="05000000000000000000" pitchFamily="2" charset="2"/>
              <a:buChar char="Ø"/>
            </a:pPr>
            <a:r>
              <a:rPr lang="pl-PL" dirty="0"/>
              <a:t>kierowanie do Wykonawców wezwań do uzupełnienia dokumentacji lub przedłożenia dokumentów, w ocenie inwestorów relewantnych dla określenia straty wykonawcy, które w istocie nie są niezbędne dla podjęcia decyzji w sprawie,</a:t>
            </a:r>
          </a:p>
          <a:p>
            <a:pPr marL="285750" indent="-285750">
              <a:buFont typeface="Wingdings" panose="05000000000000000000" pitchFamily="2" charset="2"/>
              <a:buChar char="Ø"/>
            </a:pPr>
            <a:r>
              <a:rPr lang="pl-PL" dirty="0"/>
              <a:t>wskazywaniu na brak możliwości zmiany wynagrodzenia bez uprzedniego skierowania sprawy na drogę postępowania sądowego.</a:t>
            </a:r>
          </a:p>
        </p:txBody>
      </p:sp>
      <p:sp>
        <p:nvSpPr>
          <p:cNvPr id="4" name="Symbol zastępczy tekstu 3">
            <a:extLst>
              <a:ext uri="{FF2B5EF4-FFF2-40B4-BE49-F238E27FC236}">
                <a16:creationId xmlns:a16="http://schemas.microsoft.com/office/drawing/2014/main" id="{311CC5FE-94C5-5A32-052F-2D8565413B97}"/>
              </a:ext>
            </a:extLst>
          </p:cNvPr>
          <p:cNvSpPr>
            <a:spLocks noGrp="1"/>
          </p:cNvSpPr>
          <p:nvPr>
            <p:ph type="body" sz="quarter" idx="19"/>
          </p:nvPr>
        </p:nvSpPr>
        <p:spPr/>
        <p:txBody>
          <a:bodyPr/>
          <a:lstStyle/>
          <a:p>
            <a:endParaRPr lang="pl-PL" dirty="0"/>
          </a:p>
        </p:txBody>
      </p:sp>
      <p:sp>
        <p:nvSpPr>
          <p:cNvPr id="5" name="Symbol zastępczy tekstu 4">
            <a:extLst>
              <a:ext uri="{FF2B5EF4-FFF2-40B4-BE49-F238E27FC236}">
                <a16:creationId xmlns:a16="http://schemas.microsoft.com/office/drawing/2014/main" id="{55DCDCB5-4ECF-8822-7AD0-8D0A6C2839DC}"/>
              </a:ext>
            </a:extLst>
          </p:cNvPr>
          <p:cNvSpPr>
            <a:spLocks noGrp="1"/>
          </p:cNvSpPr>
          <p:nvPr>
            <p:ph type="body" sz="quarter" idx="20"/>
          </p:nvPr>
        </p:nvSpPr>
        <p:spPr/>
        <p:txBody>
          <a:bodyPr/>
          <a:lstStyle/>
          <a:p>
            <a:endParaRPr lang="pl-PL"/>
          </a:p>
        </p:txBody>
      </p:sp>
      <p:sp>
        <p:nvSpPr>
          <p:cNvPr id="6" name="Tytuł 3">
            <a:extLst>
              <a:ext uri="{FF2B5EF4-FFF2-40B4-BE49-F238E27FC236}">
                <a16:creationId xmlns:a16="http://schemas.microsoft.com/office/drawing/2014/main" id="{61A3008C-025D-0C75-8E5C-62933B4C8020}"/>
              </a:ext>
            </a:extLst>
          </p:cNvPr>
          <p:cNvSpPr>
            <a:spLocks noGrp="1"/>
          </p:cNvSpPr>
          <p:nvPr>
            <p:ph type="title"/>
          </p:nvPr>
        </p:nvSpPr>
        <p:spPr>
          <a:xfrm>
            <a:off x="2208213" y="476250"/>
            <a:ext cx="9575800" cy="360363"/>
          </a:xfrm>
        </p:spPr>
        <p:txBody>
          <a:bodyPr>
            <a:noAutofit/>
          </a:bodyPr>
          <a:lstStyle/>
          <a:p>
            <a:pPr algn="just"/>
            <a:r>
              <a:rPr lang="pl-PL" sz="2000" dirty="0">
                <a:solidFill>
                  <a:prstClr val="black"/>
                </a:solidFill>
                <a:latin typeface="Verdana" panose="020B0604030504040204" pitchFamily="34" charset="0"/>
              </a:rPr>
              <a:t>STANOWISKA INWESTORÓW WOBEC WNIOSKÓW WALORYZACYJNYCH WYKONAWCÓW</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47548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C96724E1-4AE0-4CB1-67D5-55D216FDF5E4}"/>
              </a:ext>
            </a:extLst>
          </p:cNvPr>
          <p:cNvSpPr>
            <a:spLocks noGrp="1"/>
          </p:cNvSpPr>
          <p:nvPr>
            <p:ph type="body" sz="quarter" idx="18"/>
          </p:nvPr>
        </p:nvSpPr>
        <p:spPr/>
        <p:txBody>
          <a:bodyPr>
            <a:normAutofit/>
          </a:bodyPr>
          <a:lstStyle/>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endPar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r>
              <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INWESTORZY| </a:t>
            </a:r>
            <a:r>
              <a:rPr lang="pl-PL" sz="1900" dirty="0">
                <a:solidFill>
                  <a:prstClr val="black"/>
                </a:solidFill>
                <a:cs typeface="Arial" pitchFamily="34" charset="0"/>
              </a:rPr>
              <a:t>PARTNERSKIE DZIAŁANIE</a:t>
            </a:r>
            <a:endParaRPr kumimoji="0" lang="pl-PL" sz="1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r>
              <a:rPr lang="pl-PL" dirty="0"/>
              <a:t>Działania inwestorów to nie tylko negatywne stanowiska. W swojej praktyce dostrzegamy też partnerskie podejście inwestorów, którzy dostrzegają korzyści w zmianie wynagrodzenia względem konieczności przeprowadzenia nowego postepowania przetargowego. Domagają się jednak pewnych ustępstw po stronie wykonawców, np.:</a:t>
            </a:r>
          </a:p>
          <a:p>
            <a:pPr marL="285750" indent="-285750">
              <a:buFont typeface="Wingdings" panose="05000000000000000000" pitchFamily="2" charset="2"/>
              <a:buChar char="Ø"/>
            </a:pPr>
            <a:r>
              <a:rPr lang="pl-PL" dirty="0"/>
              <a:t>oczekują podziału ryzyka między wykonawcą, a inwestorem,</a:t>
            </a:r>
          </a:p>
          <a:p>
            <a:pPr marL="285750" indent="-285750">
              <a:buFont typeface="Wingdings" panose="05000000000000000000" pitchFamily="2" charset="2"/>
              <a:buChar char="Ø"/>
            </a:pPr>
            <a:r>
              <a:rPr lang="pl-PL" dirty="0"/>
              <a:t>podpisania ugody przez mediatorem i zatwierdzenia jej przez sąd lub też podpisania przez sądem - celem zagwarantowania zgodności z prawem dla podjętych przez inwestora działań.</a:t>
            </a:r>
          </a:p>
        </p:txBody>
      </p:sp>
      <p:sp>
        <p:nvSpPr>
          <p:cNvPr id="4" name="Symbol zastępczy tekstu 3">
            <a:extLst>
              <a:ext uri="{FF2B5EF4-FFF2-40B4-BE49-F238E27FC236}">
                <a16:creationId xmlns:a16="http://schemas.microsoft.com/office/drawing/2014/main" id="{311CC5FE-94C5-5A32-052F-2D8565413B97}"/>
              </a:ext>
            </a:extLst>
          </p:cNvPr>
          <p:cNvSpPr>
            <a:spLocks noGrp="1"/>
          </p:cNvSpPr>
          <p:nvPr>
            <p:ph type="body" sz="quarter" idx="19"/>
          </p:nvPr>
        </p:nvSpPr>
        <p:spPr/>
        <p:txBody>
          <a:bodyPr/>
          <a:lstStyle/>
          <a:p>
            <a:endParaRPr lang="pl-PL" dirty="0"/>
          </a:p>
        </p:txBody>
      </p:sp>
      <p:sp>
        <p:nvSpPr>
          <p:cNvPr id="5" name="Symbol zastępczy tekstu 4">
            <a:extLst>
              <a:ext uri="{FF2B5EF4-FFF2-40B4-BE49-F238E27FC236}">
                <a16:creationId xmlns:a16="http://schemas.microsoft.com/office/drawing/2014/main" id="{55DCDCB5-4ECF-8822-7AD0-8D0A6C2839DC}"/>
              </a:ext>
            </a:extLst>
          </p:cNvPr>
          <p:cNvSpPr>
            <a:spLocks noGrp="1"/>
          </p:cNvSpPr>
          <p:nvPr>
            <p:ph type="body" sz="quarter" idx="20"/>
          </p:nvPr>
        </p:nvSpPr>
        <p:spPr/>
        <p:txBody>
          <a:bodyPr/>
          <a:lstStyle/>
          <a:p>
            <a:endParaRPr lang="pl-PL"/>
          </a:p>
        </p:txBody>
      </p:sp>
      <p:sp>
        <p:nvSpPr>
          <p:cNvPr id="6" name="Tytuł 3">
            <a:extLst>
              <a:ext uri="{FF2B5EF4-FFF2-40B4-BE49-F238E27FC236}">
                <a16:creationId xmlns:a16="http://schemas.microsoft.com/office/drawing/2014/main" id="{61A3008C-025D-0C75-8E5C-62933B4C8020}"/>
              </a:ext>
            </a:extLst>
          </p:cNvPr>
          <p:cNvSpPr>
            <a:spLocks noGrp="1"/>
          </p:cNvSpPr>
          <p:nvPr>
            <p:ph type="title"/>
          </p:nvPr>
        </p:nvSpPr>
        <p:spPr>
          <a:xfrm>
            <a:off x="2208213" y="476250"/>
            <a:ext cx="9575800" cy="360363"/>
          </a:xfrm>
        </p:spPr>
        <p:txBody>
          <a:bodyPr>
            <a:noAutofit/>
          </a:bodyPr>
          <a:lstStyle/>
          <a:p>
            <a:pPr algn="just"/>
            <a:r>
              <a:rPr lang="pl-PL" sz="2000" dirty="0">
                <a:solidFill>
                  <a:prstClr val="black"/>
                </a:solidFill>
                <a:latin typeface="Verdana" panose="020B0604030504040204" pitchFamily="34" charset="0"/>
              </a:rPr>
              <a:t>STANOWISKA INWESTORÓW WOBEC WNIOSKÓW WALORYZACYJNYCH WYKONAWCÓW</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97263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740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C96724E1-4AE0-4CB1-67D5-55D216FDF5E4}"/>
              </a:ext>
            </a:extLst>
          </p:cNvPr>
          <p:cNvSpPr>
            <a:spLocks noGrp="1"/>
          </p:cNvSpPr>
          <p:nvPr>
            <p:ph type="body" sz="quarter" idx="18"/>
          </p:nvPr>
        </p:nvSpPr>
        <p:spPr/>
        <p:txBody>
          <a:bodyPr>
            <a:normAutofit/>
          </a:bodyPr>
          <a:lstStyle/>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endPar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r>
              <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WYKONAWCY | </a:t>
            </a:r>
            <a:r>
              <a:rPr lang="pl-PL" sz="1900" dirty="0">
                <a:solidFill>
                  <a:prstClr val="black"/>
                </a:solidFill>
                <a:cs typeface="Arial" pitchFamily="34" charset="0"/>
              </a:rPr>
              <a:t>UPRAWNIENIE DO ODSTĄPIENIA OD UMOWY</a:t>
            </a:r>
            <a:endParaRPr kumimoji="0" lang="pl-PL" sz="1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endParaRPr lang="pl-PL" dirty="0"/>
          </a:p>
          <a:p>
            <a:pPr marL="177800" marR="0" lvl="1" indent="0" algn="ctr" defTabSz="914400" rtl="0" eaLnBrk="1" fontAlgn="auto" latinLnBrk="0" hangingPunct="1">
              <a:lnSpc>
                <a:spcPct val="100000"/>
              </a:lnSpc>
              <a:spcBef>
                <a:spcPts val="0"/>
              </a:spcBef>
              <a:spcAft>
                <a:spcPts val="0"/>
              </a:spcAft>
              <a:buClr>
                <a:srgbClr val="EA5B0C"/>
              </a:buClr>
              <a:buSzTx/>
              <a:buFont typeface="Arial" panose="020B0604020202020204" pitchFamily="34" charset="0"/>
              <a:buNone/>
              <a:tabLst/>
              <a:defRPr/>
            </a:pPr>
            <a:r>
              <a:rPr kumimoji="0" lang="pl-PL"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BRAK </a:t>
            </a:r>
            <a:r>
              <a:rPr lang="pl-PL" sz="2800" b="1" dirty="0">
                <a:solidFill>
                  <a:prstClr val="black"/>
                </a:solidFill>
                <a:cs typeface="Arial" pitchFamily="34" charset="0"/>
              </a:rPr>
              <a:t>ZAWARCIA</a:t>
            </a:r>
            <a:r>
              <a:rPr kumimoji="0" lang="pl-PL"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 ANEKSU DO UMOWY</a:t>
            </a:r>
            <a:endParaRPr kumimoji="0" lang="pl-PL"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177800" marR="0" lvl="1" indent="0" algn="ctr" defTabSz="914400" rtl="0" eaLnBrk="1" fontAlgn="auto" latinLnBrk="0" hangingPunct="1">
              <a:lnSpc>
                <a:spcPct val="100000"/>
              </a:lnSpc>
              <a:spcBef>
                <a:spcPts val="0"/>
              </a:spcBef>
              <a:spcAft>
                <a:spcPts val="0"/>
              </a:spcAft>
              <a:buClr>
                <a:srgbClr val="EA5B0C"/>
              </a:buClr>
              <a:buSzTx/>
              <a:buFont typeface="Arial" panose="020B0604020202020204" pitchFamily="34" charset="0"/>
              <a:buNone/>
              <a:tabLst/>
              <a:defRPr/>
            </a:pPr>
            <a:endParaRPr kumimoji="0" lang="pl-PL"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177800" marR="0" lvl="1" indent="0" algn="ctr" defTabSz="914400" rtl="0" eaLnBrk="1" fontAlgn="auto" latinLnBrk="0" hangingPunct="1">
              <a:lnSpc>
                <a:spcPct val="100000"/>
              </a:lnSpc>
              <a:spcBef>
                <a:spcPts val="0"/>
              </a:spcBef>
              <a:spcAft>
                <a:spcPts val="0"/>
              </a:spcAft>
              <a:buClr>
                <a:srgbClr val="EA5B0C"/>
              </a:buClr>
              <a:buSzTx/>
              <a:buFont typeface="Arial" panose="020B0604020202020204" pitchFamily="34" charset="0"/>
              <a:buNone/>
              <a:tabLst/>
              <a:defRPr/>
            </a:pPr>
            <a:r>
              <a:rPr kumimoji="0" lang="pl-PL" sz="10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a:t>
            </a:r>
            <a:endParaRPr kumimoji="0" lang="pl-PL"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177800" marR="0" lvl="1" indent="0" algn="ctr" defTabSz="914400" rtl="0" eaLnBrk="1" fontAlgn="auto" latinLnBrk="0" hangingPunct="1">
              <a:lnSpc>
                <a:spcPct val="100000"/>
              </a:lnSpc>
              <a:spcBef>
                <a:spcPts val="0"/>
              </a:spcBef>
              <a:spcAft>
                <a:spcPts val="0"/>
              </a:spcAft>
              <a:buClr>
                <a:srgbClr val="EA5B0C"/>
              </a:buClr>
              <a:buSzTx/>
              <a:buFont typeface="Arial" panose="020B0604020202020204" pitchFamily="34" charset="0"/>
              <a:buNone/>
              <a:tabLst/>
              <a:defRPr/>
            </a:pPr>
            <a:endParaRPr kumimoji="0" lang="pl-PL"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177800" marR="0" lvl="1" indent="0" algn="ctr" defTabSz="914400" rtl="0" eaLnBrk="1" fontAlgn="auto" latinLnBrk="0" hangingPunct="1">
              <a:lnSpc>
                <a:spcPct val="100000"/>
              </a:lnSpc>
              <a:spcBef>
                <a:spcPts val="0"/>
              </a:spcBef>
              <a:spcAft>
                <a:spcPts val="0"/>
              </a:spcAft>
              <a:buClr>
                <a:srgbClr val="EA5B0C"/>
              </a:buClr>
              <a:buSzTx/>
              <a:buFont typeface="Arial" panose="020B0604020202020204" pitchFamily="34" charset="0"/>
              <a:buNone/>
              <a:tabLst/>
              <a:defRPr/>
            </a:pPr>
            <a:r>
              <a:rPr lang="pl-PL" sz="3600" b="1" dirty="0">
                <a:solidFill>
                  <a:prstClr val="black"/>
                </a:solidFill>
                <a:cs typeface="Arial" pitchFamily="34" charset="0"/>
              </a:rPr>
              <a:t>uprawnienie do odstąpienia od umowy po stronie Wykonawcy</a:t>
            </a:r>
            <a:endParaRPr kumimoji="0" lang="pl-PL" sz="3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algn="ctr"/>
            <a:endParaRPr lang="pl-PL" dirty="0"/>
          </a:p>
          <a:p>
            <a:pPr marL="0" lvl="1" indent="0" algn="just">
              <a:spcBef>
                <a:spcPts val="300"/>
              </a:spcBef>
              <a:buNone/>
              <a:defRPr/>
            </a:pPr>
            <a:endParaRPr lang="pl-PL" sz="1800" i="1" dirty="0">
              <a:cs typeface="Arial" pitchFamily="34" charset="0"/>
            </a:endParaRPr>
          </a:p>
          <a:p>
            <a:pPr marL="0" lvl="1" indent="0" algn="just">
              <a:spcBef>
                <a:spcPts val="300"/>
              </a:spcBef>
              <a:buNone/>
              <a:defRPr/>
            </a:pPr>
            <a:endParaRPr lang="pl-PL" sz="1800" i="1" dirty="0">
              <a:latin typeface="Verdana" panose="020B0604030504040204" pitchFamily="34" charset="0"/>
              <a:ea typeface="Verdana" panose="020B0604030504040204" pitchFamily="34" charset="0"/>
              <a:cs typeface="Arial" pitchFamily="34" charset="0"/>
            </a:endParaRPr>
          </a:p>
          <a:p>
            <a:endParaRPr lang="pl-PL" dirty="0"/>
          </a:p>
          <a:p>
            <a:endParaRPr lang="pl-PL" dirty="0"/>
          </a:p>
        </p:txBody>
      </p:sp>
      <p:sp>
        <p:nvSpPr>
          <p:cNvPr id="4" name="Symbol zastępczy tekstu 3">
            <a:extLst>
              <a:ext uri="{FF2B5EF4-FFF2-40B4-BE49-F238E27FC236}">
                <a16:creationId xmlns:a16="http://schemas.microsoft.com/office/drawing/2014/main" id="{311CC5FE-94C5-5A32-052F-2D8565413B97}"/>
              </a:ext>
            </a:extLst>
          </p:cNvPr>
          <p:cNvSpPr>
            <a:spLocks noGrp="1"/>
          </p:cNvSpPr>
          <p:nvPr>
            <p:ph type="body" sz="quarter" idx="19"/>
          </p:nvPr>
        </p:nvSpPr>
        <p:spPr/>
        <p:txBody>
          <a:bodyPr/>
          <a:lstStyle/>
          <a:p>
            <a:endParaRPr lang="pl-PL" dirty="0"/>
          </a:p>
        </p:txBody>
      </p:sp>
      <p:sp>
        <p:nvSpPr>
          <p:cNvPr id="5" name="Symbol zastępczy tekstu 4">
            <a:extLst>
              <a:ext uri="{FF2B5EF4-FFF2-40B4-BE49-F238E27FC236}">
                <a16:creationId xmlns:a16="http://schemas.microsoft.com/office/drawing/2014/main" id="{55DCDCB5-4ECF-8822-7AD0-8D0A6C2839DC}"/>
              </a:ext>
            </a:extLst>
          </p:cNvPr>
          <p:cNvSpPr>
            <a:spLocks noGrp="1"/>
          </p:cNvSpPr>
          <p:nvPr>
            <p:ph type="body" sz="quarter" idx="20"/>
          </p:nvPr>
        </p:nvSpPr>
        <p:spPr/>
        <p:txBody>
          <a:bodyPr/>
          <a:lstStyle/>
          <a:p>
            <a:endParaRPr lang="pl-PL"/>
          </a:p>
        </p:txBody>
      </p:sp>
      <p:sp>
        <p:nvSpPr>
          <p:cNvPr id="6" name="Tytuł 3">
            <a:extLst>
              <a:ext uri="{FF2B5EF4-FFF2-40B4-BE49-F238E27FC236}">
                <a16:creationId xmlns:a16="http://schemas.microsoft.com/office/drawing/2014/main" id="{61A3008C-025D-0C75-8E5C-62933B4C8020}"/>
              </a:ext>
            </a:extLst>
          </p:cNvPr>
          <p:cNvSpPr>
            <a:spLocks noGrp="1"/>
          </p:cNvSpPr>
          <p:nvPr>
            <p:ph type="title"/>
          </p:nvPr>
        </p:nvSpPr>
        <p:spPr>
          <a:xfrm>
            <a:off x="2208213" y="476250"/>
            <a:ext cx="9575800" cy="360363"/>
          </a:xfrm>
        </p:spPr>
        <p:txBody>
          <a:bodyPr>
            <a:noAutofit/>
          </a:bodyPr>
          <a:lstStyle/>
          <a:p>
            <a:pPr algn="just"/>
            <a:r>
              <a:rPr lang="pl-PL" sz="2000" dirty="0">
                <a:solidFill>
                  <a:prstClr val="black"/>
                </a:solidFill>
                <a:latin typeface="Verdana" panose="020B0604030504040204" pitchFamily="34" charset="0"/>
              </a:rPr>
              <a:t>PRAWIDŁOWA POSTAWA WYKONAWCÓW CELEM UKSZTAŁTOWANIA DROGI DO ZMIANY UMOWY</a:t>
            </a:r>
            <a:endParaRPr lang="en-US" sz="1600" dirty="0">
              <a:latin typeface="Verdana" panose="020B0604030504040204" pitchFamily="34" charset="0"/>
              <a:ea typeface="Verdana" panose="020B0604030504040204" pitchFamily="34" charset="0"/>
            </a:endParaRPr>
          </a:p>
        </p:txBody>
      </p:sp>
      <p:sp>
        <p:nvSpPr>
          <p:cNvPr id="2" name="Prostokąt 1">
            <a:extLst>
              <a:ext uri="{FF2B5EF4-FFF2-40B4-BE49-F238E27FC236}">
                <a16:creationId xmlns:a16="http://schemas.microsoft.com/office/drawing/2014/main" id="{56F41236-59E5-1AC2-21CA-D41214C1AA4B}"/>
              </a:ext>
            </a:extLst>
          </p:cNvPr>
          <p:cNvSpPr/>
          <p:nvPr/>
        </p:nvSpPr>
        <p:spPr>
          <a:xfrm rot="487737">
            <a:off x="835337" y="1243163"/>
            <a:ext cx="936004" cy="5386090"/>
          </a:xfrm>
          <a:prstGeom prst="rect">
            <a:avLst/>
          </a:prstGeom>
          <a:noFill/>
        </p:spPr>
        <p:txBody>
          <a:bodyPr wrap="square" lIns="91440" tIns="45720" rIns="91440" bIns="45720">
            <a:spAutoFit/>
          </a:bodyPr>
          <a:lstStyle/>
          <a:p>
            <a:pPr algn="ctr"/>
            <a:r>
              <a:rPr lang="pl-PL" sz="3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pl-PL"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573325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C96724E1-4AE0-4CB1-67D5-55D216FDF5E4}"/>
              </a:ext>
            </a:extLst>
          </p:cNvPr>
          <p:cNvSpPr>
            <a:spLocks noGrp="1"/>
          </p:cNvSpPr>
          <p:nvPr>
            <p:ph type="body" sz="quarter" idx="18"/>
          </p:nvPr>
        </p:nvSpPr>
        <p:spPr/>
        <p:txBody>
          <a:bodyPr>
            <a:normAutofit/>
          </a:bodyPr>
          <a:lstStyle/>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endPar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r>
              <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WYKONAWCY | </a:t>
            </a:r>
            <a:r>
              <a:rPr lang="pl-PL" sz="1900" dirty="0">
                <a:solidFill>
                  <a:prstClr val="black"/>
                </a:solidFill>
                <a:cs typeface="Arial" pitchFamily="34" charset="0"/>
              </a:rPr>
              <a:t>UPRAWNIENIE DO ODSTĄPIENIA OD UMOWY</a:t>
            </a:r>
            <a:endParaRPr kumimoji="0" lang="pl-PL" sz="1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endParaRPr lang="pl-PL" dirty="0"/>
          </a:p>
          <a:p>
            <a:r>
              <a:rPr lang="pl-PL" dirty="0"/>
              <a:t>Inwestor, który odmawia zmiany należnego wykonawcy wynagrodzenia (poprzez na przykład brak podpisania aneksu do umowy) lub też działa </a:t>
            </a:r>
            <a:r>
              <a:rPr lang="pl-PL" i="1" dirty="0"/>
              <a:t>„w złej wierze” </a:t>
            </a:r>
            <a:r>
              <a:rPr lang="pl-PL" dirty="0"/>
              <a:t>w istocie wyczerpuje znamiona braku współdziałania z wykonawcą.</a:t>
            </a:r>
          </a:p>
          <a:p>
            <a:endParaRPr lang="pl-PL" dirty="0"/>
          </a:p>
          <a:p>
            <a:pPr marL="0" lvl="1" indent="0" algn="just">
              <a:spcBef>
                <a:spcPts val="300"/>
              </a:spcBef>
              <a:buNone/>
              <a:defRPr/>
            </a:pPr>
            <a:r>
              <a:rPr lang="pl-PL" sz="1800" dirty="0">
                <a:latin typeface="Verdana" panose="020B0604030504040204" pitchFamily="34" charset="0"/>
                <a:ea typeface="Verdana" panose="020B0604030504040204" pitchFamily="34" charset="0"/>
                <a:cs typeface="Arial" pitchFamily="34" charset="0"/>
              </a:rPr>
              <a:t>Art. 640 k.c. </a:t>
            </a:r>
            <a:r>
              <a:rPr lang="pl-PL" sz="1800" i="1" dirty="0">
                <a:latin typeface="Verdana" panose="020B0604030504040204" pitchFamily="34" charset="0"/>
                <a:ea typeface="Verdana" panose="020B0604030504040204" pitchFamily="34" charset="0"/>
                <a:cs typeface="Arial" pitchFamily="34" charset="0"/>
              </a:rPr>
              <a:t>Jeżeli do wykonania </a:t>
            </a:r>
            <a:r>
              <a:rPr lang="pl-PL" sz="1800" b="1" i="1" dirty="0">
                <a:latin typeface="Verdana" panose="020B0604030504040204" pitchFamily="34" charset="0"/>
                <a:ea typeface="Verdana" panose="020B0604030504040204" pitchFamily="34" charset="0"/>
                <a:cs typeface="Arial" pitchFamily="34" charset="0"/>
              </a:rPr>
              <a:t>dzieła</a:t>
            </a:r>
            <a:r>
              <a:rPr lang="pl-PL" sz="1800" i="1" dirty="0">
                <a:latin typeface="Verdana" panose="020B0604030504040204" pitchFamily="34" charset="0"/>
                <a:ea typeface="Verdana" panose="020B0604030504040204" pitchFamily="34" charset="0"/>
                <a:cs typeface="Arial" pitchFamily="34" charset="0"/>
              </a:rPr>
              <a:t> potrzebne jest </a:t>
            </a:r>
            <a:r>
              <a:rPr lang="pl-PL" sz="1800" b="1" i="1" dirty="0">
                <a:latin typeface="Verdana" panose="020B0604030504040204" pitchFamily="34" charset="0"/>
                <a:ea typeface="Verdana" panose="020B0604030504040204" pitchFamily="34" charset="0"/>
                <a:cs typeface="Arial" pitchFamily="34" charset="0"/>
              </a:rPr>
              <a:t>współdziałanie zamawiającego</a:t>
            </a:r>
            <a:r>
              <a:rPr lang="pl-PL" sz="1800" i="1" dirty="0">
                <a:latin typeface="Verdana" panose="020B0604030504040204" pitchFamily="34" charset="0"/>
                <a:ea typeface="Verdana" panose="020B0604030504040204" pitchFamily="34" charset="0"/>
                <a:cs typeface="Arial" pitchFamily="34" charset="0"/>
              </a:rPr>
              <a:t>, a tego współdziałania brak, przyjmujący zamówienie może wyznaczyć zamawiającemu odpowiedni termin z zagrożeniem, iż po bezskutecznym upływie wyznaczonego terminu będzie uprawniony do odstąpienia od umowy </a:t>
            </a:r>
          </a:p>
          <a:p>
            <a:pPr marL="0" lvl="1" indent="0" algn="just">
              <a:spcBef>
                <a:spcPts val="300"/>
              </a:spcBef>
              <a:buNone/>
              <a:defRPr/>
            </a:pPr>
            <a:endParaRPr lang="pl-PL" sz="1800" i="1" dirty="0">
              <a:latin typeface="Verdana" panose="020B0604030504040204" pitchFamily="34" charset="0"/>
              <a:ea typeface="Verdana" panose="020B0604030504040204" pitchFamily="34" charset="0"/>
              <a:cs typeface="Arial" pitchFamily="34" charset="0"/>
            </a:endParaRPr>
          </a:p>
          <a:p>
            <a:endParaRPr lang="pl-PL" dirty="0"/>
          </a:p>
          <a:p>
            <a:endParaRPr lang="pl-PL" dirty="0"/>
          </a:p>
        </p:txBody>
      </p:sp>
      <p:sp>
        <p:nvSpPr>
          <p:cNvPr id="4" name="Symbol zastępczy tekstu 3">
            <a:extLst>
              <a:ext uri="{FF2B5EF4-FFF2-40B4-BE49-F238E27FC236}">
                <a16:creationId xmlns:a16="http://schemas.microsoft.com/office/drawing/2014/main" id="{311CC5FE-94C5-5A32-052F-2D8565413B97}"/>
              </a:ext>
            </a:extLst>
          </p:cNvPr>
          <p:cNvSpPr>
            <a:spLocks noGrp="1"/>
          </p:cNvSpPr>
          <p:nvPr>
            <p:ph type="body" sz="quarter" idx="19"/>
          </p:nvPr>
        </p:nvSpPr>
        <p:spPr/>
        <p:txBody>
          <a:bodyPr/>
          <a:lstStyle/>
          <a:p>
            <a:endParaRPr lang="pl-PL" dirty="0"/>
          </a:p>
        </p:txBody>
      </p:sp>
      <p:sp>
        <p:nvSpPr>
          <p:cNvPr id="5" name="Symbol zastępczy tekstu 4">
            <a:extLst>
              <a:ext uri="{FF2B5EF4-FFF2-40B4-BE49-F238E27FC236}">
                <a16:creationId xmlns:a16="http://schemas.microsoft.com/office/drawing/2014/main" id="{55DCDCB5-4ECF-8822-7AD0-8D0A6C2839DC}"/>
              </a:ext>
            </a:extLst>
          </p:cNvPr>
          <p:cNvSpPr>
            <a:spLocks noGrp="1"/>
          </p:cNvSpPr>
          <p:nvPr>
            <p:ph type="body" sz="quarter" idx="20"/>
          </p:nvPr>
        </p:nvSpPr>
        <p:spPr/>
        <p:txBody>
          <a:bodyPr/>
          <a:lstStyle/>
          <a:p>
            <a:endParaRPr lang="pl-PL"/>
          </a:p>
        </p:txBody>
      </p:sp>
      <p:sp>
        <p:nvSpPr>
          <p:cNvPr id="6" name="Tytuł 3">
            <a:extLst>
              <a:ext uri="{FF2B5EF4-FFF2-40B4-BE49-F238E27FC236}">
                <a16:creationId xmlns:a16="http://schemas.microsoft.com/office/drawing/2014/main" id="{61A3008C-025D-0C75-8E5C-62933B4C8020}"/>
              </a:ext>
            </a:extLst>
          </p:cNvPr>
          <p:cNvSpPr>
            <a:spLocks noGrp="1"/>
          </p:cNvSpPr>
          <p:nvPr>
            <p:ph type="title"/>
          </p:nvPr>
        </p:nvSpPr>
        <p:spPr>
          <a:xfrm>
            <a:off x="2208213" y="476250"/>
            <a:ext cx="9575800" cy="360363"/>
          </a:xfrm>
        </p:spPr>
        <p:txBody>
          <a:bodyPr>
            <a:noAutofit/>
          </a:bodyPr>
          <a:lstStyle/>
          <a:p>
            <a:pPr algn="just"/>
            <a:r>
              <a:rPr lang="pl-PL" sz="2000" dirty="0">
                <a:solidFill>
                  <a:prstClr val="black"/>
                </a:solidFill>
                <a:latin typeface="Verdana" panose="020B0604030504040204" pitchFamily="34" charset="0"/>
              </a:rPr>
              <a:t>PRAWIDŁOWA POSTAWA WYKONAWCÓW CELEM UKSZTAŁTOWANIA DROGI DO ZMIANY UMOWY</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50935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C96724E1-4AE0-4CB1-67D5-55D216FDF5E4}"/>
              </a:ext>
            </a:extLst>
          </p:cNvPr>
          <p:cNvSpPr>
            <a:spLocks noGrp="1"/>
          </p:cNvSpPr>
          <p:nvPr>
            <p:ph type="body" sz="quarter" idx="18"/>
          </p:nvPr>
        </p:nvSpPr>
        <p:spPr/>
        <p:txBody>
          <a:bodyPr>
            <a:normAutofit/>
          </a:bodyPr>
          <a:lstStyle/>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endPar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342900" marR="0" lvl="0" indent="-342900" algn="just" defTabSz="914400" rtl="0" eaLnBrk="1" fontAlgn="auto" latinLnBrk="0" hangingPunct="1">
              <a:lnSpc>
                <a:spcPct val="100000"/>
              </a:lnSpc>
              <a:spcBef>
                <a:spcPts val="0"/>
              </a:spcBef>
              <a:spcAft>
                <a:spcPts val="0"/>
              </a:spcAft>
              <a:buClr>
                <a:srgbClr val="EA5B0C"/>
              </a:buClr>
              <a:buSzTx/>
              <a:buFont typeface="Arial" panose="020B0604020202020204" pitchFamily="34" charset="0"/>
              <a:buChar char="•"/>
              <a:tabLst/>
              <a:defRPr/>
            </a:pPr>
            <a:r>
              <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WYKONAWCY | </a:t>
            </a:r>
            <a:r>
              <a:rPr lang="pl-PL" sz="1900" dirty="0">
                <a:solidFill>
                  <a:prstClr val="black"/>
                </a:solidFill>
                <a:cs typeface="Arial" pitchFamily="34" charset="0"/>
              </a:rPr>
              <a:t>UPRAWNIENIE DO ODSTĄPIENIA OD UMOWY</a:t>
            </a:r>
            <a:endParaRPr kumimoji="0" lang="pl-PL" sz="1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endParaRPr lang="pl-PL" dirty="0"/>
          </a:p>
          <a:p>
            <a:endParaRPr lang="pl-PL" dirty="0"/>
          </a:p>
          <a:p>
            <a:pPr lvl="1" algn="just">
              <a:spcBef>
                <a:spcPts val="300"/>
              </a:spcBef>
              <a:buFont typeface="Wingdings" panose="05000000000000000000" pitchFamily="2" charset="2"/>
              <a:buChar char="Ø"/>
              <a:defRPr/>
            </a:pPr>
            <a:r>
              <a:rPr lang="pl-PL" sz="1800" dirty="0">
                <a:latin typeface="Verdana" panose="020B0604030504040204" pitchFamily="34" charset="0"/>
                <a:ea typeface="Verdana" panose="020B0604030504040204" pitchFamily="34" charset="0"/>
              </a:rPr>
              <a:t>„</a:t>
            </a:r>
            <a:r>
              <a:rPr lang="pl-PL" sz="1800" i="1" dirty="0">
                <a:latin typeface="Verdana" panose="020B0604030504040204" pitchFamily="34" charset="0"/>
                <a:ea typeface="Verdana" panose="020B0604030504040204" pitchFamily="34" charset="0"/>
              </a:rPr>
              <a:t>Współdziałanie stron umowy o dzieło w praktyce z reguły polega na dokonywaniu </a:t>
            </a:r>
            <a:r>
              <a:rPr lang="pl-PL" sz="1800" b="1" i="1" dirty="0">
                <a:latin typeface="Verdana" panose="020B0604030504040204" pitchFamily="34" charset="0"/>
                <a:ea typeface="Verdana" panose="020B0604030504040204" pitchFamily="34" charset="0"/>
              </a:rPr>
              <a:t>czynności faktycznych lub prawnych, koniecznych z punktu widzenia procesu wytwarzania dzieła </a:t>
            </a:r>
            <a:r>
              <a:rPr lang="pl-PL" sz="1800" i="1" dirty="0">
                <a:latin typeface="Verdana" panose="020B0604030504040204" pitchFamily="34" charset="0"/>
                <a:ea typeface="Verdana" panose="020B0604030504040204" pitchFamily="34" charset="0"/>
              </a:rPr>
              <a:t>(np. dostarczenie planów, materiałów, udzielenie wskazówek), bądź też na umożliwieniu przyjmującemu zamówienie wykonania zdjęć, wpuszczeniu na teren budowy, udostępnieniu pomieszczeń</a:t>
            </a:r>
            <a:r>
              <a:rPr lang="pl-PL" sz="1800" dirty="0">
                <a:latin typeface="Verdana" panose="020B0604030504040204" pitchFamily="34" charset="0"/>
                <a:ea typeface="Verdana" panose="020B0604030504040204" pitchFamily="34" charset="0"/>
              </a:rPr>
              <a:t>”.</a:t>
            </a:r>
          </a:p>
          <a:p>
            <a:pPr marL="357188" lvl="1" indent="0" algn="just">
              <a:spcBef>
                <a:spcPts val="300"/>
              </a:spcBef>
              <a:buNone/>
              <a:defRPr/>
            </a:pPr>
            <a:r>
              <a:rPr lang="pl-PL" sz="1400" i="1" dirty="0">
                <a:latin typeface="Verdana" panose="020B0604030504040204" pitchFamily="34" charset="0"/>
                <a:ea typeface="Verdana" panose="020B0604030504040204" pitchFamily="34" charset="0"/>
                <a:cs typeface="Arial" pitchFamily="34" charset="0"/>
              </a:rPr>
              <a:t>			(wyrok Sądu Apelacyjnego w Poznaniu z 12.11.2013r., I </a:t>
            </a:r>
            <a:r>
              <a:rPr lang="pl-PL" sz="1400" i="1" dirty="0" err="1">
                <a:latin typeface="Verdana" panose="020B0604030504040204" pitchFamily="34" charset="0"/>
                <a:ea typeface="Verdana" panose="020B0604030504040204" pitchFamily="34" charset="0"/>
                <a:cs typeface="Arial" pitchFamily="34" charset="0"/>
              </a:rPr>
              <a:t>Aca</a:t>
            </a:r>
            <a:r>
              <a:rPr lang="pl-PL" sz="1400" i="1" dirty="0">
                <a:latin typeface="Verdana" panose="020B0604030504040204" pitchFamily="34" charset="0"/>
                <a:ea typeface="Verdana" panose="020B0604030504040204" pitchFamily="34" charset="0"/>
                <a:cs typeface="Arial" pitchFamily="34" charset="0"/>
              </a:rPr>
              <a:t> 791/13)</a:t>
            </a:r>
            <a:endParaRPr lang="pl-PL" sz="1400" dirty="0">
              <a:latin typeface="Verdana" panose="020B0604030504040204" pitchFamily="34" charset="0"/>
              <a:ea typeface="Verdana" panose="020B0604030504040204" pitchFamily="34" charset="0"/>
              <a:cs typeface="Arial" pitchFamily="34" charset="0"/>
            </a:endParaRPr>
          </a:p>
          <a:p>
            <a:pPr marL="0" lvl="1" indent="0" algn="just">
              <a:spcBef>
                <a:spcPts val="300"/>
              </a:spcBef>
              <a:buNone/>
              <a:defRPr/>
            </a:pPr>
            <a:endParaRPr lang="pl-PL" sz="1800" i="1" dirty="0">
              <a:latin typeface="Verdana" panose="020B0604030504040204" pitchFamily="34" charset="0"/>
              <a:ea typeface="Verdana" panose="020B0604030504040204" pitchFamily="34" charset="0"/>
              <a:cs typeface="Arial" pitchFamily="34" charset="0"/>
            </a:endParaRPr>
          </a:p>
          <a:p>
            <a:endParaRPr lang="pl-PL" dirty="0"/>
          </a:p>
          <a:p>
            <a:endParaRPr lang="pl-PL" dirty="0"/>
          </a:p>
        </p:txBody>
      </p:sp>
      <p:sp>
        <p:nvSpPr>
          <p:cNvPr id="4" name="Symbol zastępczy tekstu 3">
            <a:extLst>
              <a:ext uri="{FF2B5EF4-FFF2-40B4-BE49-F238E27FC236}">
                <a16:creationId xmlns:a16="http://schemas.microsoft.com/office/drawing/2014/main" id="{311CC5FE-94C5-5A32-052F-2D8565413B97}"/>
              </a:ext>
            </a:extLst>
          </p:cNvPr>
          <p:cNvSpPr>
            <a:spLocks noGrp="1"/>
          </p:cNvSpPr>
          <p:nvPr>
            <p:ph type="body" sz="quarter" idx="19"/>
          </p:nvPr>
        </p:nvSpPr>
        <p:spPr/>
        <p:txBody>
          <a:bodyPr/>
          <a:lstStyle/>
          <a:p>
            <a:endParaRPr lang="pl-PL" dirty="0"/>
          </a:p>
        </p:txBody>
      </p:sp>
      <p:sp>
        <p:nvSpPr>
          <p:cNvPr id="5" name="Symbol zastępczy tekstu 4">
            <a:extLst>
              <a:ext uri="{FF2B5EF4-FFF2-40B4-BE49-F238E27FC236}">
                <a16:creationId xmlns:a16="http://schemas.microsoft.com/office/drawing/2014/main" id="{55DCDCB5-4ECF-8822-7AD0-8D0A6C2839DC}"/>
              </a:ext>
            </a:extLst>
          </p:cNvPr>
          <p:cNvSpPr>
            <a:spLocks noGrp="1"/>
          </p:cNvSpPr>
          <p:nvPr>
            <p:ph type="body" sz="quarter" idx="20"/>
          </p:nvPr>
        </p:nvSpPr>
        <p:spPr/>
        <p:txBody>
          <a:bodyPr/>
          <a:lstStyle/>
          <a:p>
            <a:endParaRPr lang="pl-PL"/>
          </a:p>
        </p:txBody>
      </p:sp>
      <p:sp>
        <p:nvSpPr>
          <p:cNvPr id="6" name="Tytuł 3">
            <a:extLst>
              <a:ext uri="{FF2B5EF4-FFF2-40B4-BE49-F238E27FC236}">
                <a16:creationId xmlns:a16="http://schemas.microsoft.com/office/drawing/2014/main" id="{61A3008C-025D-0C75-8E5C-62933B4C8020}"/>
              </a:ext>
            </a:extLst>
          </p:cNvPr>
          <p:cNvSpPr>
            <a:spLocks noGrp="1"/>
          </p:cNvSpPr>
          <p:nvPr>
            <p:ph type="title"/>
          </p:nvPr>
        </p:nvSpPr>
        <p:spPr>
          <a:xfrm>
            <a:off x="2208213" y="476250"/>
            <a:ext cx="9575800" cy="360363"/>
          </a:xfrm>
        </p:spPr>
        <p:txBody>
          <a:bodyPr>
            <a:noAutofit/>
          </a:bodyPr>
          <a:lstStyle/>
          <a:p>
            <a:pPr algn="just"/>
            <a:r>
              <a:rPr lang="pl-PL" sz="2000" dirty="0">
                <a:solidFill>
                  <a:prstClr val="black"/>
                </a:solidFill>
                <a:latin typeface="Verdana" panose="020B0604030504040204" pitchFamily="34" charset="0"/>
              </a:rPr>
              <a:t>PRAWIDŁOWA POSTAWA WYKONAWCÓW CELEM UKSZTAŁTOWANIA DROGI DO ZMIANY UMOWY</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86522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311CC5FE-94C5-5A32-052F-2D8565413B97}"/>
              </a:ext>
            </a:extLst>
          </p:cNvPr>
          <p:cNvSpPr>
            <a:spLocks noGrp="1"/>
          </p:cNvSpPr>
          <p:nvPr>
            <p:ph type="body" sz="quarter" idx="19"/>
          </p:nvPr>
        </p:nvSpPr>
        <p:spPr/>
        <p:txBody>
          <a:bodyPr/>
          <a:lstStyle/>
          <a:p>
            <a:endParaRPr lang="pl-PL" dirty="0"/>
          </a:p>
        </p:txBody>
      </p:sp>
      <p:sp>
        <p:nvSpPr>
          <p:cNvPr id="6" name="Tytuł 3">
            <a:extLst>
              <a:ext uri="{FF2B5EF4-FFF2-40B4-BE49-F238E27FC236}">
                <a16:creationId xmlns:a16="http://schemas.microsoft.com/office/drawing/2014/main" id="{61A3008C-025D-0C75-8E5C-62933B4C8020}"/>
              </a:ext>
            </a:extLst>
          </p:cNvPr>
          <p:cNvSpPr>
            <a:spLocks noGrp="1"/>
          </p:cNvSpPr>
          <p:nvPr>
            <p:ph type="title"/>
          </p:nvPr>
        </p:nvSpPr>
        <p:spPr>
          <a:xfrm>
            <a:off x="2208213" y="476250"/>
            <a:ext cx="9575800" cy="360363"/>
          </a:xfrm>
        </p:spPr>
        <p:txBody>
          <a:bodyPr>
            <a:noAutofit/>
          </a:bodyPr>
          <a:lstStyle/>
          <a:p>
            <a:pPr algn="just"/>
            <a:r>
              <a:rPr lang="pl-PL" sz="2000" dirty="0">
                <a:solidFill>
                  <a:prstClr val="black"/>
                </a:solidFill>
                <a:latin typeface="Verdana" panose="020B0604030504040204" pitchFamily="34" charset="0"/>
              </a:rPr>
              <a:t>PRAWIDŁOWA POSTAWA WYKONAWCÓW CELEM UKSZTAŁTOWANIA DROGI DO ZMIANY UMOWY</a:t>
            </a:r>
            <a:endParaRPr lang="en-US" sz="1600" dirty="0">
              <a:latin typeface="Verdana" panose="020B0604030504040204" pitchFamily="34" charset="0"/>
              <a:ea typeface="Verdana" panose="020B0604030504040204" pitchFamily="34" charset="0"/>
            </a:endParaRPr>
          </a:p>
        </p:txBody>
      </p:sp>
      <p:sp>
        <p:nvSpPr>
          <p:cNvPr id="7" name="Symbol zastępczy zawartości 4">
            <a:extLst>
              <a:ext uri="{FF2B5EF4-FFF2-40B4-BE49-F238E27FC236}">
                <a16:creationId xmlns:a16="http://schemas.microsoft.com/office/drawing/2014/main" id="{76BDA571-2D90-4E34-C0DB-C64771C9FE68}"/>
              </a:ext>
            </a:extLst>
          </p:cNvPr>
          <p:cNvSpPr txBox="1">
            <a:spLocks/>
          </p:cNvSpPr>
          <p:nvPr/>
        </p:nvSpPr>
        <p:spPr>
          <a:xfrm>
            <a:off x="2208213" y="985923"/>
            <a:ext cx="9601200" cy="4576678"/>
          </a:xfrm>
          <a:prstGeom prst="rect">
            <a:avLst/>
          </a:prstGeom>
        </p:spPr>
        <p:txBody>
          <a:bodyPr vert="horz" lIns="91440" tIns="45720" rIns="91440" bIns="45720" rtlCol="0">
            <a:noAutofit/>
          </a:bodyPr>
          <a:lstStyle>
            <a:lvl1pPr marL="0" indent="0" algn="just" defTabSz="914400" rtl="0" eaLnBrk="1" latinLnBrk="0" hangingPunct="1">
              <a:lnSpc>
                <a:spcPct val="120000"/>
              </a:lnSpc>
              <a:spcBef>
                <a:spcPts val="300"/>
              </a:spcBef>
              <a:spcAft>
                <a:spcPts val="600"/>
              </a:spcAft>
              <a:buClr>
                <a:srgbClr val="EA5B0C"/>
              </a:buClr>
              <a:buFontTx/>
              <a:buNone/>
              <a:defRPr sz="1800" kern="1200">
                <a:solidFill>
                  <a:schemeClr val="tx1"/>
                </a:solidFill>
                <a:latin typeface="Verdana" panose="020B0604030504040204" pitchFamily="34" charset="0"/>
                <a:ea typeface="Verdana" panose="020B0604030504040204" pitchFamily="34" charset="0"/>
                <a:cs typeface="+mn-cs"/>
              </a:defRPr>
            </a:lvl1pPr>
            <a:lvl2pPr marL="177800" indent="-177800" algn="just" defTabSz="914400" rtl="0" eaLnBrk="1" latinLnBrk="0" hangingPunct="1">
              <a:lnSpc>
                <a:spcPct val="120000"/>
              </a:lnSpc>
              <a:spcBef>
                <a:spcPts val="300"/>
              </a:spcBef>
              <a:spcAft>
                <a:spcPts val="600"/>
              </a:spcAft>
              <a:buClr>
                <a:srgbClr val="EA5B0C"/>
              </a:buClr>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355600" indent="-177800" algn="just" defTabSz="914400" rtl="0" eaLnBrk="1" latinLnBrk="0" hangingPunct="1">
              <a:lnSpc>
                <a:spcPct val="120000"/>
              </a:lnSpc>
              <a:spcBef>
                <a:spcPts val="300"/>
              </a:spcBef>
              <a:spcAft>
                <a:spcPts val="600"/>
              </a:spcAft>
              <a:buClr>
                <a:srgbClr val="EA5B0C"/>
              </a:buClr>
              <a:buFont typeface="Wingdings" panose="05000000000000000000" pitchFamily="2" charset="2"/>
              <a:buChar char="§"/>
              <a:defRPr sz="1400" kern="1200">
                <a:solidFill>
                  <a:schemeClr val="tx1"/>
                </a:solidFill>
                <a:latin typeface="Verdana" panose="020B0604030504040204" pitchFamily="34" charset="0"/>
                <a:ea typeface="Verdana" panose="020B0604030504040204" pitchFamily="34" charset="0"/>
                <a:cs typeface="+mn-cs"/>
              </a:defRPr>
            </a:lvl3pPr>
            <a:lvl4pPr marL="541338" indent="-185738" algn="just" defTabSz="914400" rtl="0" eaLnBrk="1" latinLnBrk="0" hangingPunct="1">
              <a:lnSpc>
                <a:spcPct val="120000"/>
              </a:lnSpc>
              <a:spcBef>
                <a:spcPts val="300"/>
              </a:spcBef>
              <a:spcAft>
                <a:spcPts val="600"/>
              </a:spcAft>
              <a:buClr>
                <a:srgbClr val="EA5B0C"/>
              </a:buClr>
              <a:buFont typeface="Wingdings" panose="05000000000000000000" pitchFamily="2" charset="2"/>
              <a:buChar char="ü"/>
              <a:defRPr sz="12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300"/>
              </a:spcBef>
              <a:spcAft>
                <a:spcPts val="6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defRPr/>
            </a:pPr>
            <a:endParaRPr lang="pl-PL" sz="1900" b="1" dirty="0">
              <a:solidFill>
                <a:prstClr val="black"/>
              </a:solidFill>
              <a:cs typeface="Arial" pitchFamily="34" charset="0"/>
            </a:endParaRPr>
          </a:p>
          <a:p>
            <a:pPr marL="342900" marR="0" lvl="0" indent="-342900" fontAlgn="auto">
              <a:lnSpc>
                <a:spcPct val="100000"/>
              </a:lnSpc>
              <a:spcBef>
                <a:spcPts val="0"/>
              </a:spcBef>
              <a:spcAft>
                <a:spcPts val="0"/>
              </a:spcAft>
              <a:buSzTx/>
              <a:buFont typeface="Arial" panose="020B0604020202020204" pitchFamily="34" charset="0"/>
              <a:buChar char="•"/>
              <a:tabLst/>
              <a:defRPr/>
            </a:pPr>
            <a:r>
              <a:rPr lang="pl-PL" sz="1900" b="1" dirty="0">
                <a:solidFill>
                  <a:prstClr val="black"/>
                </a:solidFill>
                <a:cs typeface="Arial" pitchFamily="34" charset="0"/>
              </a:rPr>
              <a:t>WYKONAWCY | </a:t>
            </a:r>
            <a:r>
              <a:rPr lang="pl-PL" sz="1900" dirty="0">
                <a:solidFill>
                  <a:prstClr val="black"/>
                </a:solidFill>
                <a:cs typeface="Arial" pitchFamily="34" charset="0"/>
              </a:rPr>
              <a:t>UPRAWNIENIE DO ODSTĄPIENIA OD UMOWY</a:t>
            </a:r>
          </a:p>
          <a:p>
            <a:pPr lvl="1">
              <a:buFont typeface="Wingdings" panose="05000000000000000000" pitchFamily="2" charset="2"/>
              <a:buChar char="Ø"/>
              <a:defRPr/>
            </a:pPr>
            <a:r>
              <a:rPr lang="pl-PL" i="1" dirty="0"/>
              <a:t>„Brak potrzebnego współdziałania zamawiającego </a:t>
            </a:r>
            <a:r>
              <a:rPr lang="pl-PL" b="1" i="1" dirty="0">
                <a:solidFill>
                  <a:schemeClr val="accent1"/>
                </a:solidFill>
              </a:rPr>
              <a:t>nie może </a:t>
            </a:r>
            <a:r>
              <a:rPr lang="pl-PL" i="1" dirty="0"/>
              <a:t>natomiast polegać na </a:t>
            </a:r>
            <a:r>
              <a:rPr lang="pl-PL" b="1" i="1" dirty="0">
                <a:solidFill>
                  <a:schemeClr val="accent1"/>
                </a:solidFill>
              </a:rPr>
              <a:t>odmowie przez zamawiającego zawarcia aneksu </a:t>
            </a:r>
            <a:r>
              <a:rPr lang="pl-PL" i="1" dirty="0"/>
              <a:t>do umowy, w którym czy to rozszerzony zostanie zakres przedmiotu zamówienia, czy też ustalone zostanie nowe, wyższe wynagrodzenie, a taka sytuacja zaistniała w niniejszej sprawie.”</a:t>
            </a:r>
            <a:endParaRPr lang="pl-PL" sz="1100" i="1" dirty="0"/>
          </a:p>
          <a:p>
            <a:pPr marL="0" lvl="1" indent="0" algn="r">
              <a:buNone/>
              <a:defRPr/>
            </a:pPr>
            <a:r>
              <a:rPr lang="pl-PL" sz="1100" i="1" dirty="0"/>
              <a:t>(Wyrok Sądu Apelacyjnego w Szczecinie z dnia 4 stycznia 2017 r., sygn. akt I </a:t>
            </a:r>
            <a:r>
              <a:rPr lang="pl-PL" sz="1100" i="1" dirty="0" err="1"/>
              <a:t>ACa</a:t>
            </a:r>
            <a:r>
              <a:rPr lang="pl-PL" sz="1100" i="1" dirty="0"/>
              <a:t> 13/15)</a:t>
            </a:r>
          </a:p>
          <a:p>
            <a:pPr lvl="1">
              <a:buFont typeface="Wingdings" panose="05000000000000000000" pitchFamily="2" charset="2"/>
              <a:buChar char="Ø"/>
              <a:defRPr/>
            </a:pPr>
            <a:r>
              <a:rPr lang="pl-PL" sz="1800" i="1" dirty="0">
                <a:solidFill>
                  <a:srgbClr val="000000"/>
                </a:solidFill>
                <a:effectLst/>
                <a:latin typeface="Arial" panose="020B0604020202020204" pitchFamily="34" charset="0"/>
                <a:ea typeface="Times New Roman" panose="02020603050405020304" pitchFamily="18" charset="0"/>
              </a:rPr>
              <a:t>„[o] istotnym naruszeniu obowiązku umownego decydują w szczególności jego skutki. Nie chodzi tu tylko o niespełnienie świadczenia, które zgodnie z treścią zobowiązania należy się wierzycielowi, ale mogą także to być niewykonane obowiązki nawet tylko funkcjonalnie związane z długiem. </a:t>
            </a:r>
            <a:r>
              <a:rPr lang="pl-PL" b="1" i="1" dirty="0">
                <a:solidFill>
                  <a:schemeClr val="accent1"/>
                </a:solidFill>
              </a:rPr>
              <a:t>Nie jest to w szczególności tylko obowiązek o charakterze zaskarżalnym (świadczenie), ale także inne naruszenia np. niewykonanie przez stronę umowy wzajemnej innych istotnych obowiązków wynikających z umowy, choćby miał nim być jedynie jego obowiązek współdziałania przy wykonywaniu zobowiązania. </a:t>
            </a:r>
          </a:p>
          <a:p>
            <a:pPr marL="0" lvl="1" indent="0">
              <a:buNone/>
              <a:defRPr/>
            </a:pPr>
            <a:r>
              <a:rPr lang="pl-PL" sz="1800" i="1" dirty="0">
                <a:solidFill>
                  <a:srgbClr val="000000"/>
                </a:solidFill>
                <a:latin typeface="Arial" panose="020B0604020202020204" pitchFamily="34" charset="0"/>
              </a:rPr>
              <a:t>				</a:t>
            </a:r>
            <a:r>
              <a:rPr lang="pl-PL" sz="1100" i="1" dirty="0"/>
              <a:t>(Wyrok Sądu Najwyższego z dnia 24 czerwca 2014 r., sygn. akt I CSK 392/13)</a:t>
            </a:r>
          </a:p>
        </p:txBody>
      </p:sp>
    </p:spTree>
    <p:extLst>
      <p:ext uri="{BB962C8B-B14F-4D97-AF65-F5344CB8AC3E}">
        <p14:creationId xmlns:p14="http://schemas.microsoft.com/office/powerpoint/2010/main" val="1952197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C96724E1-4AE0-4CB1-67D5-55D216FDF5E4}"/>
              </a:ext>
            </a:extLst>
          </p:cNvPr>
          <p:cNvSpPr>
            <a:spLocks noGrp="1"/>
          </p:cNvSpPr>
          <p:nvPr>
            <p:ph type="body" sz="quarter" idx="18"/>
          </p:nvPr>
        </p:nvSpPr>
        <p:spPr/>
        <p:txBody>
          <a:bodyPr>
            <a:normAutofit fontScale="92500" lnSpcReduction="20000"/>
          </a:bodyPr>
          <a:lstStyle/>
          <a:p>
            <a:pPr algn="ctr"/>
            <a:endParaRPr lang="pl-PL" sz="4400" b="1" dirty="0"/>
          </a:p>
          <a:p>
            <a:pPr algn="ctr"/>
            <a:r>
              <a:rPr lang="pl-PL" sz="4400" b="1" dirty="0"/>
              <a:t>NEGATYWNE ROZPATRZENIE WNIOSKU I DECYZJA O KONTYNOWANIU REALIZACJI UMOWY</a:t>
            </a:r>
          </a:p>
          <a:p>
            <a:pPr algn="ctr"/>
            <a:endParaRPr lang="pl-PL" sz="4400" dirty="0"/>
          </a:p>
          <a:p>
            <a:pPr algn="ctr"/>
            <a:r>
              <a:rPr lang="pl-PL" sz="4400" dirty="0"/>
              <a:t>CO DALEJ?</a:t>
            </a:r>
            <a:endParaRPr lang="pl-PL" sz="4400" b="1" dirty="0"/>
          </a:p>
          <a:p>
            <a:pPr algn="ctr"/>
            <a:endParaRPr lang="pl-PL" b="1" dirty="0"/>
          </a:p>
        </p:txBody>
      </p:sp>
      <p:sp>
        <p:nvSpPr>
          <p:cNvPr id="4" name="Symbol zastępczy tekstu 3">
            <a:extLst>
              <a:ext uri="{FF2B5EF4-FFF2-40B4-BE49-F238E27FC236}">
                <a16:creationId xmlns:a16="http://schemas.microsoft.com/office/drawing/2014/main" id="{311CC5FE-94C5-5A32-052F-2D8565413B97}"/>
              </a:ext>
            </a:extLst>
          </p:cNvPr>
          <p:cNvSpPr>
            <a:spLocks noGrp="1"/>
          </p:cNvSpPr>
          <p:nvPr>
            <p:ph type="body" sz="quarter" idx="19"/>
          </p:nvPr>
        </p:nvSpPr>
        <p:spPr/>
        <p:txBody>
          <a:bodyPr/>
          <a:lstStyle/>
          <a:p>
            <a:endParaRPr lang="pl-PL" dirty="0"/>
          </a:p>
        </p:txBody>
      </p:sp>
      <p:sp>
        <p:nvSpPr>
          <p:cNvPr id="5" name="Symbol zastępczy tekstu 4">
            <a:extLst>
              <a:ext uri="{FF2B5EF4-FFF2-40B4-BE49-F238E27FC236}">
                <a16:creationId xmlns:a16="http://schemas.microsoft.com/office/drawing/2014/main" id="{55DCDCB5-4ECF-8822-7AD0-8D0A6C2839DC}"/>
              </a:ext>
            </a:extLst>
          </p:cNvPr>
          <p:cNvSpPr>
            <a:spLocks noGrp="1"/>
          </p:cNvSpPr>
          <p:nvPr>
            <p:ph type="body" sz="quarter" idx="20"/>
          </p:nvPr>
        </p:nvSpPr>
        <p:spPr/>
        <p:txBody>
          <a:bodyPr/>
          <a:lstStyle/>
          <a:p>
            <a:endParaRPr lang="pl-PL"/>
          </a:p>
        </p:txBody>
      </p:sp>
      <p:sp>
        <p:nvSpPr>
          <p:cNvPr id="6" name="Tytuł 3">
            <a:extLst>
              <a:ext uri="{FF2B5EF4-FFF2-40B4-BE49-F238E27FC236}">
                <a16:creationId xmlns:a16="http://schemas.microsoft.com/office/drawing/2014/main" id="{61A3008C-025D-0C75-8E5C-62933B4C8020}"/>
              </a:ext>
            </a:extLst>
          </p:cNvPr>
          <p:cNvSpPr>
            <a:spLocks noGrp="1"/>
          </p:cNvSpPr>
          <p:nvPr>
            <p:ph type="title"/>
          </p:nvPr>
        </p:nvSpPr>
        <p:spPr>
          <a:xfrm>
            <a:off x="2208213" y="476250"/>
            <a:ext cx="9575800" cy="360363"/>
          </a:xfrm>
        </p:spPr>
        <p:txBody>
          <a:bodyPr>
            <a:noAutofit/>
          </a:bodyPr>
          <a:lstStyle/>
          <a:p>
            <a:pPr algn="just"/>
            <a:r>
              <a:rPr lang="pl-PL" sz="2000" dirty="0">
                <a:solidFill>
                  <a:prstClr val="black"/>
                </a:solidFill>
                <a:latin typeface="Verdana" panose="020B0604030504040204" pitchFamily="34" charset="0"/>
              </a:rPr>
              <a:t>PRAWIDŁOWA POSTAWA WYKONAWCÓW CELEM UKSZTAŁTOWANIA DROGI DO ZMIANY UMOWY</a:t>
            </a:r>
            <a:endParaRPr lang="en-US" sz="1600" dirty="0">
              <a:latin typeface="Verdana" panose="020B0604030504040204" pitchFamily="34" charset="0"/>
              <a:ea typeface="Verdana" panose="020B0604030504040204" pitchFamily="34" charset="0"/>
            </a:endParaRPr>
          </a:p>
        </p:txBody>
      </p:sp>
      <p:sp>
        <p:nvSpPr>
          <p:cNvPr id="9" name="pole tekstowe 8">
            <a:extLst>
              <a:ext uri="{FF2B5EF4-FFF2-40B4-BE49-F238E27FC236}">
                <a16:creationId xmlns:a16="http://schemas.microsoft.com/office/drawing/2014/main" id="{01FD057A-0ED2-AC69-7005-149DE6273DD1}"/>
              </a:ext>
            </a:extLst>
          </p:cNvPr>
          <p:cNvSpPr txBox="1"/>
          <p:nvPr/>
        </p:nvSpPr>
        <p:spPr>
          <a:xfrm rot="531667">
            <a:off x="-478810" y="1221868"/>
            <a:ext cx="3564297" cy="5386090"/>
          </a:xfrm>
          <a:prstGeom prst="rect">
            <a:avLst/>
          </a:prstGeom>
          <a:noFill/>
        </p:spPr>
        <p:txBody>
          <a:bodyPr wrap="square">
            <a:spAutoFit/>
          </a:bodyPr>
          <a:lstStyle/>
          <a:p>
            <a:pPr algn="ctr"/>
            <a:r>
              <a:rPr lang="pl-PL" sz="3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pl-PL"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435394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26BFAF-CD59-4EC9-8267-3AAFC44448B6}"/>
              </a:ext>
            </a:extLst>
          </p:cNvPr>
          <p:cNvSpPr>
            <a:spLocks noGrp="1"/>
          </p:cNvSpPr>
          <p:nvPr>
            <p:ph type="title"/>
          </p:nvPr>
        </p:nvSpPr>
        <p:spPr/>
        <p:txBody>
          <a:bodyPr/>
          <a:lstStyle/>
          <a:p>
            <a:pPr algn="just"/>
            <a:r>
              <a:rPr lang="pl-PL" sz="2000" dirty="0">
                <a:solidFill>
                  <a:prstClr val="black"/>
                </a:solidFill>
                <a:latin typeface="Verdana" panose="020B0604030504040204" pitchFamily="34" charset="0"/>
              </a:rPr>
              <a:t>PRAWIDŁOWA POSTAWA WYKONAWCÓW CELEM UKSZTAŁTOWANIA DROGI DO ZMIANY UMOWY</a:t>
            </a:r>
            <a:endParaRPr lang="pl-PL" sz="2000" dirty="0"/>
          </a:p>
        </p:txBody>
      </p:sp>
      <p:sp>
        <p:nvSpPr>
          <p:cNvPr id="5" name="Symbol zastępczy tekstu 4">
            <a:extLst>
              <a:ext uri="{FF2B5EF4-FFF2-40B4-BE49-F238E27FC236}">
                <a16:creationId xmlns:a16="http://schemas.microsoft.com/office/drawing/2014/main" id="{FEB37F2D-0387-4FFD-92D2-9B237ACFA39E}"/>
              </a:ext>
            </a:extLst>
          </p:cNvPr>
          <p:cNvSpPr>
            <a:spLocks noGrp="1"/>
          </p:cNvSpPr>
          <p:nvPr>
            <p:ph type="body" sz="quarter" idx="18"/>
          </p:nvPr>
        </p:nvSpPr>
        <p:spPr>
          <a:xfrm>
            <a:off x="2208213" y="879474"/>
            <a:ext cx="9601200" cy="5392371"/>
          </a:xfrm>
        </p:spPr>
        <p:txBody>
          <a:bodyPr>
            <a:normAutofit fontScale="85000" lnSpcReduction="20000"/>
          </a:bodyPr>
          <a:lstStyle/>
          <a:p>
            <a:pPr marL="342900" indent="-342900" algn="just">
              <a:buClr>
                <a:schemeClr val="accent1"/>
              </a:buClr>
              <a:buFont typeface="Arial" panose="020B0604020202020204" pitchFamily="34" charset="0"/>
              <a:buChar char="•"/>
            </a:pPr>
            <a:endParaRPr kumimoji="0" lang="pl-PL"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342900" indent="-342900" algn="just">
              <a:buClr>
                <a:schemeClr val="accent1"/>
              </a:buClr>
              <a:buFont typeface="Arial" panose="020B0604020202020204" pitchFamily="34" charset="0"/>
              <a:buChar char="•"/>
            </a:pPr>
            <a:r>
              <a:rPr kumimoji="0" lang="pl-PL"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WYKONAWCY | </a:t>
            </a:r>
            <a:r>
              <a:rPr lang="pl-PL" sz="2200" dirty="0">
                <a:solidFill>
                  <a:prstClr val="black"/>
                </a:solidFill>
                <a:cs typeface="Arial" pitchFamily="34" charset="0"/>
              </a:rPr>
              <a:t>KLAUZULA </a:t>
            </a:r>
            <a:r>
              <a:rPr lang="pl-PL" sz="2200" i="1" dirty="0">
                <a:solidFill>
                  <a:prstClr val="black"/>
                </a:solidFill>
                <a:cs typeface="Arial" pitchFamily="34" charset="0"/>
              </a:rPr>
              <a:t>REBUS SIC STANTIBUS</a:t>
            </a:r>
            <a:br>
              <a:rPr lang="pl-PL" sz="2200" dirty="0">
                <a:solidFill>
                  <a:prstClr val="black"/>
                </a:solidFill>
                <a:cs typeface="Arial" pitchFamily="34" charset="0"/>
              </a:rPr>
            </a:br>
            <a:r>
              <a:rPr lang="pl-PL" sz="2200" dirty="0">
                <a:solidFill>
                  <a:prstClr val="black"/>
                </a:solidFill>
                <a:cs typeface="Arial" pitchFamily="34" charset="0"/>
              </a:rPr>
              <a:t>I JEJ PRZESŁANKI </a:t>
            </a:r>
            <a:endParaRPr lang="pl-PL" sz="2100" dirty="0"/>
          </a:p>
          <a:p>
            <a:pPr lvl="0" algn="just">
              <a:buClr>
                <a:schemeClr val="accent1"/>
              </a:buClr>
            </a:pPr>
            <a:r>
              <a:rPr lang="pl-PL" sz="2100" dirty="0"/>
              <a:t>Gwałtowany spadek podaży lub popytu i związana z nim zmiana cen danego towaru lub usługi – jako wynik zdarzeń o charakterze ekonomicznym – mogą być kwalifikowane jako nadzwyczajna zmiana stosunków. </a:t>
            </a:r>
            <a:endParaRPr lang="pl-PL" sz="2100" dirty="0">
              <a:cs typeface="Arial" pitchFamily="34" charset="0"/>
            </a:endParaRPr>
          </a:p>
          <a:p>
            <a:pPr lvl="0" algn="just">
              <a:buClr>
                <a:schemeClr val="accent1"/>
              </a:buClr>
            </a:pPr>
            <a:r>
              <a:rPr lang="pl-PL" sz="2100" dirty="0">
                <a:cs typeface="Arial" pitchFamily="34" charset="0"/>
              </a:rPr>
              <a:t>Przykłady nadzwyczajnej zmiany stosunków uznane przez orzecznictwo:</a:t>
            </a:r>
          </a:p>
          <a:p>
            <a:pPr marL="893763" lvl="1" indent="-436563" algn="just">
              <a:buClr>
                <a:schemeClr val="accent1"/>
              </a:buClr>
              <a:buFont typeface="Wingdings" panose="05000000000000000000" pitchFamily="2" charset="2"/>
              <a:buChar char="Ø"/>
            </a:pPr>
            <a:r>
              <a:rPr lang="pl-PL" sz="2100" dirty="0">
                <a:cs typeface="Arial" pitchFamily="34" charset="0"/>
              </a:rPr>
              <a:t>wzrost podatku VAT o 15%</a:t>
            </a:r>
            <a:r>
              <a:rPr lang="pl-PL" sz="2100" b="1" dirty="0">
                <a:cs typeface="Arial" pitchFamily="34" charset="0"/>
              </a:rPr>
              <a:t> </a:t>
            </a:r>
            <a:r>
              <a:rPr lang="pl-PL" sz="2100" dirty="0">
                <a:cs typeface="Arial" pitchFamily="34" charset="0"/>
              </a:rPr>
              <a:t>(2004 r.), </a:t>
            </a:r>
          </a:p>
          <a:p>
            <a:pPr marL="893763" lvl="1" indent="-436563" algn="just">
              <a:buClr>
                <a:schemeClr val="accent1"/>
              </a:buClr>
              <a:buFont typeface="Wingdings" panose="05000000000000000000" pitchFamily="2" charset="2"/>
              <a:buChar char="Ø"/>
            </a:pPr>
            <a:r>
              <a:rPr lang="pl-PL" sz="2100" dirty="0">
                <a:cs typeface="Arial" pitchFamily="34" charset="0"/>
              </a:rPr>
              <a:t>wzrost cen stali o 70 – 90%</a:t>
            </a:r>
            <a:r>
              <a:rPr lang="pl-PL" sz="2100" b="1" dirty="0">
                <a:cs typeface="Arial" pitchFamily="34" charset="0"/>
              </a:rPr>
              <a:t> </a:t>
            </a:r>
            <a:r>
              <a:rPr lang="pl-PL" sz="2100" dirty="0">
                <a:cs typeface="Arial" pitchFamily="34" charset="0"/>
              </a:rPr>
              <a:t>(2001 r. – 2003 r.), </a:t>
            </a:r>
          </a:p>
          <a:p>
            <a:pPr marL="893763" lvl="1" indent="-436563" algn="just">
              <a:buClr>
                <a:schemeClr val="accent1"/>
              </a:buClr>
              <a:buFont typeface="Wingdings" panose="05000000000000000000" pitchFamily="2" charset="2"/>
              <a:buChar char="Ø"/>
            </a:pPr>
            <a:r>
              <a:rPr lang="pl-PL" sz="2100" dirty="0">
                <a:cs typeface="Arial" pitchFamily="34" charset="0"/>
              </a:rPr>
              <a:t>wzrost cen asfaltu o 80 – 100% (2009 r. – 2012 r.). </a:t>
            </a:r>
            <a:r>
              <a:rPr lang="pl-PL" sz="2100" dirty="0"/>
              <a:t> </a:t>
            </a:r>
          </a:p>
          <a:p>
            <a:pPr marL="0" lvl="1" indent="0" algn="just">
              <a:buClr>
                <a:srgbClr val="EA5B0C"/>
              </a:buClr>
              <a:buNone/>
            </a:pPr>
            <a:endParaRPr lang="en-US" sz="2100" dirty="0"/>
          </a:p>
          <a:p>
            <a:pPr marL="0" indent="0" algn="just">
              <a:spcBef>
                <a:spcPts val="0"/>
              </a:spcBef>
              <a:buClr>
                <a:srgbClr val="ED7D31"/>
              </a:buClr>
              <a:buNone/>
            </a:pPr>
            <a:r>
              <a:rPr lang="pl-PL" sz="1900" dirty="0"/>
              <a:t>„</a:t>
            </a:r>
            <a:r>
              <a:rPr lang="pl-PL" sz="1900" i="1" dirty="0"/>
              <a:t>(…) należy stwierdzić, że zaistnienie </a:t>
            </a:r>
            <a:r>
              <a:rPr lang="pl-PL" sz="1900" b="1" i="1" dirty="0"/>
              <a:t>nadzwyczajnej zmiany stosunków w postaci gwałtownego wzrostu cen stali</a:t>
            </a:r>
            <a:r>
              <a:rPr lang="pl-PL" sz="1900" i="1" dirty="0"/>
              <a:t> (…) upoważniało Sąd Okręgowy do zmiany treści umowy łączącej strony i podwyższenia należnego powódce wynagrodzenia – art. 357</a:t>
            </a:r>
            <a:r>
              <a:rPr lang="pl-PL" sz="1900" i="1" baseline="30000" dirty="0"/>
              <a:t>1 </a:t>
            </a:r>
            <a:r>
              <a:rPr lang="pl-PL" sz="1900" i="1" dirty="0"/>
              <a:t>k.c.” </a:t>
            </a:r>
            <a:r>
              <a:rPr lang="pl-PL" sz="1900" dirty="0"/>
              <a:t>(wyrok Sądu Apelacyjnego w Białymstoku z dnia 8 listopada 2007 r., sygn. akt I </a:t>
            </a:r>
            <a:r>
              <a:rPr lang="pl-PL" sz="1900" dirty="0" err="1"/>
              <a:t>ACa</a:t>
            </a:r>
            <a:r>
              <a:rPr lang="pl-PL" sz="1900" dirty="0"/>
              <a:t> 461/07). </a:t>
            </a:r>
            <a:r>
              <a:rPr lang="pl-PL" sz="1900" i="1" dirty="0"/>
              <a:t> </a:t>
            </a:r>
            <a:endParaRPr lang="en-US" sz="1900" dirty="0"/>
          </a:p>
        </p:txBody>
      </p:sp>
    </p:spTree>
    <p:extLst>
      <p:ext uri="{BB962C8B-B14F-4D97-AF65-F5344CB8AC3E}">
        <p14:creationId xmlns:p14="http://schemas.microsoft.com/office/powerpoint/2010/main" val="2903243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82718A-1084-43DA-BF53-4A73CA96FDB9}"/>
              </a:ext>
            </a:extLst>
          </p:cNvPr>
          <p:cNvSpPr>
            <a:spLocks noGrp="1"/>
          </p:cNvSpPr>
          <p:nvPr>
            <p:ph type="title"/>
          </p:nvPr>
        </p:nvSpPr>
        <p:spPr/>
        <p:txBody>
          <a:bodyPr/>
          <a:lstStyle/>
          <a:p>
            <a:pPr algn="just"/>
            <a:r>
              <a:rPr lang="pl-PL" sz="2000" dirty="0">
                <a:solidFill>
                  <a:prstClr val="black"/>
                </a:solidFill>
                <a:latin typeface="Verdana" panose="020B0604030504040204" pitchFamily="34" charset="0"/>
              </a:rPr>
              <a:t>PRAWIDŁOWA POSTAWA WYKONAWCÓW CELEM UKSZTAŁTOWANIA DROGI DO ZMIANY UMOWY</a:t>
            </a:r>
            <a:endParaRPr lang="pl-PL" sz="2000" dirty="0"/>
          </a:p>
        </p:txBody>
      </p:sp>
      <p:sp>
        <p:nvSpPr>
          <p:cNvPr id="3" name="Symbol zastępczy tekstu 2">
            <a:extLst>
              <a:ext uri="{FF2B5EF4-FFF2-40B4-BE49-F238E27FC236}">
                <a16:creationId xmlns:a16="http://schemas.microsoft.com/office/drawing/2014/main" id="{FC7A2487-F247-486F-96A7-CD29A3AE3670}"/>
              </a:ext>
            </a:extLst>
          </p:cNvPr>
          <p:cNvSpPr>
            <a:spLocks noGrp="1"/>
          </p:cNvSpPr>
          <p:nvPr>
            <p:ph type="body" sz="quarter" idx="14"/>
          </p:nvPr>
        </p:nvSpPr>
        <p:spPr/>
        <p:txBody>
          <a:bodyPr>
            <a:normAutofit fontScale="85000" lnSpcReduction="10000"/>
          </a:bodyPr>
          <a:lstStyle/>
          <a:p>
            <a:endParaRPr lang="pl-PL" dirty="0"/>
          </a:p>
        </p:txBody>
      </p:sp>
      <p:sp>
        <p:nvSpPr>
          <p:cNvPr id="4" name="Symbol zastępczy tekstu 3">
            <a:extLst>
              <a:ext uri="{FF2B5EF4-FFF2-40B4-BE49-F238E27FC236}">
                <a16:creationId xmlns:a16="http://schemas.microsoft.com/office/drawing/2014/main" id="{DBF991A2-99AE-4FF5-BFE5-98082CCC8221}"/>
              </a:ext>
            </a:extLst>
          </p:cNvPr>
          <p:cNvSpPr>
            <a:spLocks noGrp="1"/>
          </p:cNvSpPr>
          <p:nvPr>
            <p:ph type="body" sz="quarter" idx="15"/>
          </p:nvPr>
        </p:nvSpPr>
        <p:spPr/>
        <p:txBody>
          <a:bodyPr/>
          <a:lstStyle/>
          <a:p>
            <a:endParaRPr lang="pl-PL"/>
          </a:p>
        </p:txBody>
      </p:sp>
      <p:sp>
        <p:nvSpPr>
          <p:cNvPr id="5" name="Symbol zastępczy tekstu 4">
            <a:extLst>
              <a:ext uri="{FF2B5EF4-FFF2-40B4-BE49-F238E27FC236}">
                <a16:creationId xmlns:a16="http://schemas.microsoft.com/office/drawing/2014/main" id="{5F462437-E6AF-4225-94AB-A9E20EC8B797}"/>
              </a:ext>
            </a:extLst>
          </p:cNvPr>
          <p:cNvSpPr>
            <a:spLocks noGrp="1"/>
          </p:cNvSpPr>
          <p:nvPr>
            <p:ph type="body" sz="quarter" idx="18"/>
          </p:nvPr>
        </p:nvSpPr>
        <p:spPr>
          <a:xfrm>
            <a:off x="2208213" y="836613"/>
            <a:ext cx="9601200" cy="5099050"/>
          </a:xfrm>
        </p:spPr>
        <p:txBody>
          <a:bodyPr>
            <a:normAutofit fontScale="92500"/>
          </a:bodyPr>
          <a:lstStyle/>
          <a:p>
            <a:pPr marL="357188" indent="-357188" algn="just">
              <a:buClr>
                <a:srgbClr val="ED7D31"/>
              </a:buClr>
              <a:buFont typeface="Arial" panose="020B0604020202020204" pitchFamily="34" charset="0"/>
              <a:buChar char="•"/>
            </a:pPr>
            <a:endParaRPr kumimoji="0" lang="pl-PL"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357188" indent="-357188" algn="just">
              <a:buClr>
                <a:srgbClr val="ED7D31"/>
              </a:buClr>
              <a:buFont typeface="Arial" panose="020B0604020202020204" pitchFamily="34" charset="0"/>
              <a:buChar char="•"/>
            </a:pPr>
            <a:r>
              <a:rPr kumimoji="0" lang="pl-PL" sz="2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WYKONAWCY | </a:t>
            </a:r>
            <a:r>
              <a:rPr lang="pl-PL" sz="2100" dirty="0">
                <a:solidFill>
                  <a:prstClr val="black"/>
                </a:solidFill>
                <a:cs typeface="Arial" pitchFamily="34" charset="0"/>
              </a:rPr>
              <a:t>RAŻĄCA STRATA</a:t>
            </a:r>
            <a:endParaRPr lang="pl-PL" sz="2100" dirty="0"/>
          </a:p>
          <a:p>
            <a:pPr lvl="0" algn="just">
              <a:buClr>
                <a:srgbClr val="ED7D31"/>
              </a:buClr>
            </a:pPr>
            <a:endParaRPr lang="pl-PL" sz="1900" dirty="0"/>
          </a:p>
          <a:p>
            <a:pPr lvl="0" algn="just">
              <a:buClr>
                <a:srgbClr val="ED7D31"/>
              </a:buClr>
            </a:pPr>
            <a:r>
              <a:rPr lang="pl-PL" sz="1900" dirty="0"/>
              <a:t>Strata Wykonawcy musi mieć charakter </a:t>
            </a:r>
            <a:r>
              <a:rPr lang="pl-PL" sz="1900" b="1" dirty="0"/>
              <a:t>„</a:t>
            </a:r>
            <a:r>
              <a:rPr lang="pl-PL" sz="1900" b="1" i="1" dirty="0"/>
              <a:t>rażącej straty</a:t>
            </a:r>
            <a:r>
              <a:rPr lang="pl-PL" sz="1900" b="1" dirty="0"/>
              <a:t>” </a:t>
            </a:r>
            <a:r>
              <a:rPr lang="pl-PL" sz="1900" dirty="0"/>
              <a:t>to jest </a:t>
            </a:r>
            <a:br>
              <a:rPr lang="pl-PL" sz="1900" dirty="0"/>
            </a:br>
            <a:r>
              <a:rPr lang="pl-PL" sz="1900" dirty="0"/>
              <a:t>straty </a:t>
            </a:r>
            <a:r>
              <a:rPr lang="pl-PL" sz="1900" b="1" dirty="0"/>
              <a:t>ponadprzeciętnej, nieobjętej normalnym ryzykiem gospodarczym</a:t>
            </a:r>
            <a:r>
              <a:rPr lang="pl-PL" sz="1900" dirty="0"/>
              <a:t>, „</a:t>
            </a:r>
            <a:r>
              <a:rPr lang="pl-PL" sz="1900" i="1" dirty="0"/>
              <a:t>prowadząc[ej] do zniweczenia pierwotnych kalkulacji strony umowy</a:t>
            </a:r>
            <a:r>
              <a:rPr lang="pl-PL" sz="1900" dirty="0"/>
              <a:t>”, naruszenia </a:t>
            </a:r>
            <a:r>
              <a:rPr lang="pl-PL" sz="1900" i="1" dirty="0"/>
              <a:t>„równowagi kontraktowej”. </a:t>
            </a:r>
          </a:p>
          <a:p>
            <a:pPr lvl="0" algn="just">
              <a:buClr>
                <a:srgbClr val="ED7D31"/>
              </a:buClr>
            </a:pPr>
            <a:r>
              <a:rPr lang="pl-PL" sz="1900" i="1" dirty="0"/>
              <a:t>„Rażąca strata” </a:t>
            </a:r>
            <a:r>
              <a:rPr lang="pl-PL" sz="1900" dirty="0"/>
              <a:t>powinna przy tym przekraczać wartość straty (spowodowanej wzrostem kosztu), której </a:t>
            </a:r>
            <a:r>
              <a:rPr lang="pl-PL" sz="1900" b="1" dirty="0"/>
              <a:t>mogła i powinna spodziewać się strona w chwili kalkulowania oferty</a:t>
            </a:r>
            <a:r>
              <a:rPr lang="pl-PL" sz="1900" dirty="0"/>
              <a:t>. </a:t>
            </a:r>
            <a:endParaRPr lang="pl-PL" sz="2000" dirty="0"/>
          </a:p>
          <a:p>
            <a:pPr marL="0" lvl="0" indent="0" algn="just">
              <a:buClr>
                <a:srgbClr val="ED7D31"/>
              </a:buClr>
              <a:buNone/>
            </a:pPr>
            <a:r>
              <a:rPr lang="pl-PL" sz="1900" dirty="0"/>
              <a:t>„</a:t>
            </a:r>
            <a:r>
              <a:rPr lang="pl-PL" sz="1900" i="1" dirty="0"/>
              <a:t>Nie musi to być strata, która zachwiałaby kondycją finansową wykonawcy bądź groziłaby mu upadłością, </a:t>
            </a:r>
            <a:r>
              <a:rPr lang="pl-PL" sz="1900" b="1" i="1" dirty="0"/>
              <a:t>wystarczy zwykła rażąca strata transakcyjna</a:t>
            </a:r>
            <a:r>
              <a:rPr lang="pl-PL" sz="1900" dirty="0"/>
              <a:t>” (wyrok Sądu Najwyższego z 9 sierpnia 2012 r., sygn. akt V CSK 366/11). </a:t>
            </a:r>
          </a:p>
          <a:p>
            <a:endParaRPr lang="pl-PL" dirty="0"/>
          </a:p>
        </p:txBody>
      </p:sp>
    </p:spTree>
    <p:extLst>
      <p:ext uri="{BB962C8B-B14F-4D97-AF65-F5344CB8AC3E}">
        <p14:creationId xmlns:p14="http://schemas.microsoft.com/office/powerpoint/2010/main" val="1064280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4">
            <a:extLst>
              <a:ext uri="{FF2B5EF4-FFF2-40B4-BE49-F238E27FC236}">
                <a16:creationId xmlns:a16="http://schemas.microsoft.com/office/drawing/2014/main" id="{66FE6302-4A34-4F17-A442-FE3A638624BD}"/>
              </a:ext>
            </a:extLst>
          </p:cNvPr>
          <p:cNvSpPr txBox="1">
            <a:spLocks/>
          </p:cNvSpPr>
          <p:nvPr/>
        </p:nvSpPr>
        <p:spPr>
          <a:xfrm>
            <a:off x="321733" y="4939198"/>
            <a:ext cx="11487680" cy="1248803"/>
          </a:xfrm>
          <a:prstGeom prst="rect">
            <a:avLst/>
          </a:prstGeom>
          <a:pattFill prst="pct20">
            <a:fgClr>
              <a:schemeClr val="accent1"/>
            </a:fgClr>
            <a:bgClr>
              <a:schemeClr val="bg1"/>
            </a:bgClr>
          </a:pattFill>
          <a:ln>
            <a:noFill/>
          </a:ln>
        </p:spPr>
        <p:txBody>
          <a:bodyPr vert="horz" lIns="91440" tIns="45720" rIns="91440" bIns="45720" rtlCol="0">
            <a:normAutofit/>
          </a:bodyPr>
          <a:lstStyle>
            <a:lvl1pPr marL="0" indent="0" algn="l" defTabSz="914400" rtl="0" eaLnBrk="1" latinLnBrk="0" hangingPunct="1">
              <a:lnSpc>
                <a:spcPct val="120000"/>
              </a:lnSpc>
              <a:spcBef>
                <a:spcPts val="300"/>
              </a:spcBef>
              <a:spcAft>
                <a:spcPts val="600"/>
              </a:spcAft>
              <a:buClr>
                <a:srgbClr val="EA5B0C"/>
              </a:buClr>
              <a:buFontTx/>
              <a:buNone/>
              <a:defRPr sz="1800" kern="1200">
                <a:solidFill>
                  <a:schemeClr val="tx1"/>
                </a:solidFill>
                <a:latin typeface="Verdana" panose="020B0604030504040204" pitchFamily="34" charset="0"/>
                <a:ea typeface="Verdana" panose="020B0604030504040204" pitchFamily="34" charset="0"/>
                <a:cs typeface="+mn-cs"/>
              </a:defRPr>
            </a:lvl1pPr>
            <a:lvl2pPr marL="177800" indent="-177800" algn="l" defTabSz="914400" rtl="0" eaLnBrk="1" latinLnBrk="0" hangingPunct="1">
              <a:lnSpc>
                <a:spcPct val="120000"/>
              </a:lnSpc>
              <a:spcBef>
                <a:spcPts val="300"/>
              </a:spcBef>
              <a:spcAft>
                <a:spcPts val="600"/>
              </a:spcAft>
              <a:buClr>
                <a:srgbClr val="EA5B0C"/>
              </a:buClr>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355600" indent="-177800" algn="l" defTabSz="914400" rtl="0" eaLnBrk="1" latinLnBrk="0" hangingPunct="1">
              <a:lnSpc>
                <a:spcPct val="120000"/>
              </a:lnSpc>
              <a:spcBef>
                <a:spcPts val="300"/>
              </a:spcBef>
              <a:spcAft>
                <a:spcPts val="600"/>
              </a:spcAft>
              <a:buClr>
                <a:srgbClr val="EA5B0C"/>
              </a:buClr>
              <a:buFont typeface="Wingdings" panose="05000000000000000000" pitchFamily="2" charset="2"/>
              <a:buChar char="§"/>
              <a:defRPr sz="1400" kern="1200">
                <a:solidFill>
                  <a:schemeClr val="tx1"/>
                </a:solidFill>
                <a:latin typeface="Verdana" panose="020B0604030504040204" pitchFamily="34" charset="0"/>
                <a:ea typeface="Verdana" panose="020B0604030504040204" pitchFamily="34" charset="0"/>
                <a:cs typeface="+mn-cs"/>
              </a:defRPr>
            </a:lvl3pPr>
            <a:lvl4pPr marL="541338" indent="-185738" algn="l" defTabSz="914400" rtl="0" eaLnBrk="1" latinLnBrk="0" hangingPunct="1">
              <a:lnSpc>
                <a:spcPct val="120000"/>
              </a:lnSpc>
              <a:spcBef>
                <a:spcPts val="300"/>
              </a:spcBef>
              <a:spcAft>
                <a:spcPts val="600"/>
              </a:spcAft>
              <a:buClr>
                <a:srgbClr val="EA5B0C"/>
              </a:buClr>
              <a:buFont typeface="Wingdings" panose="05000000000000000000" pitchFamily="2" charset="2"/>
              <a:buChar char="ü"/>
              <a:defRPr sz="12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300"/>
              </a:spcBef>
              <a:spcAft>
                <a:spcPts val="6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Clr>
                <a:schemeClr val="accent1"/>
              </a:buClr>
              <a:buFont typeface="Arial" panose="020B0604020202020204" pitchFamily="34" charset="0"/>
              <a:buChar char="•"/>
            </a:pPr>
            <a:endParaRPr lang="pl-PL" sz="2000" b="1" dirty="0"/>
          </a:p>
          <a:p>
            <a:pPr marL="342900" indent="-342900" algn="just">
              <a:buClr>
                <a:schemeClr val="accent1"/>
              </a:buClr>
              <a:buFont typeface="Arial" panose="020B0604020202020204" pitchFamily="34" charset="0"/>
              <a:buChar char="•"/>
            </a:pPr>
            <a:endParaRPr lang="pl-PL" dirty="0"/>
          </a:p>
        </p:txBody>
      </p:sp>
      <p:sp>
        <p:nvSpPr>
          <p:cNvPr id="2" name="Tytuł 1">
            <a:extLst>
              <a:ext uri="{FF2B5EF4-FFF2-40B4-BE49-F238E27FC236}">
                <a16:creationId xmlns:a16="http://schemas.microsoft.com/office/drawing/2014/main" id="{197E6783-3772-4641-8823-BF3D11098D45}"/>
              </a:ext>
            </a:extLst>
          </p:cNvPr>
          <p:cNvSpPr>
            <a:spLocks noGrp="1"/>
          </p:cNvSpPr>
          <p:nvPr>
            <p:ph type="title"/>
          </p:nvPr>
        </p:nvSpPr>
        <p:spPr/>
        <p:txBody>
          <a:bodyPr/>
          <a:lstStyle/>
          <a:p>
            <a:pPr algn="just"/>
            <a:r>
              <a:rPr lang="pl-PL" sz="2000" dirty="0">
                <a:solidFill>
                  <a:prstClr val="black"/>
                </a:solidFill>
                <a:latin typeface="Verdana" panose="020B0604030504040204" pitchFamily="34" charset="0"/>
              </a:rPr>
              <a:t>PRAWIDŁOWA POSTAWA WYKONAWCÓW CELEM UKSZTAŁTOWANIA DROGI DO ZMIANY UMOWY</a:t>
            </a:r>
            <a:endParaRPr lang="pl-PL" sz="2000" dirty="0"/>
          </a:p>
        </p:txBody>
      </p:sp>
      <p:sp>
        <p:nvSpPr>
          <p:cNvPr id="3" name="Symbol zastępczy tekstu 2">
            <a:extLst>
              <a:ext uri="{FF2B5EF4-FFF2-40B4-BE49-F238E27FC236}">
                <a16:creationId xmlns:a16="http://schemas.microsoft.com/office/drawing/2014/main" id="{9A0B5427-7771-4335-AD8F-9320FA2D6832}"/>
              </a:ext>
            </a:extLst>
          </p:cNvPr>
          <p:cNvSpPr>
            <a:spLocks noGrp="1"/>
          </p:cNvSpPr>
          <p:nvPr>
            <p:ph type="body" sz="quarter" idx="14"/>
          </p:nvPr>
        </p:nvSpPr>
        <p:spPr/>
        <p:txBody>
          <a:bodyPr>
            <a:normAutofit fontScale="85000" lnSpcReduction="10000"/>
          </a:bodyPr>
          <a:lstStyle/>
          <a:p>
            <a:endParaRPr lang="pl-PL" dirty="0"/>
          </a:p>
        </p:txBody>
      </p:sp>
      <p:sp>
        <p:nvSpPr>
          <p:cNvPr id="4" name="Symbol zastępczy tekstu 3">
            <a:extLst>
              <a:ext uri="{FF2B5EF4-FFF2-40B4-BE49-F238E27FC236}">
                <a16:creationId xmlns:a16="http://schemas.microsoft.com/office/drawing/2014/main" id="{E6DE9D4B-2A10-4B5C-B48A-201BA1F4C598}"/>
              </a:ext>
            </a:extLst>
          </p:cNvPr>
          <p:cNvSpPr>
            <a:spLocks noGrp="1"/>
          </p:cNvSpPr>
          <p:nvPr>
            <p:ph type="body" sz="quarter" idx="15"/>
          </p:nvPr>
        </p:nvSpPr>
        <p:spPr/>
        <p:txBody>
          <a:bodyPr/>
          <a:lstStyle/>
          <a:p>
            <a:endParaRPr lang="pl-PL" dirty="0"/>
          </a:p>
        </p:txBody>
      </p:sp>
      <p:sp>
        <p:nvSpPr>
          <p:cNvPr id="5" name="Symbol zastępczy tekstu 4">
            <a:extLst>
              <a:ext uri="{FF2B5EF4-FFF2-40B4-BE49-F238E27FC236}">
                <a16:creationId xmlns:a16="http://schemas.microsoft.com/office/drawing/2014/main" id="{9A15D7BF-377C-4282-A043-144CAF670041}"/>
              </a:ext>
            </a:extLst>
          </p:cNvPr>
          <p:cNvSpPr>
            <a:spLocks noGrp="1"/>
          </p:cNvSpPr>
          <p:nvPr>
            <p:ph type="body" sz="quarter" idx="18"/>
          </p:nvPr>
        </p:nvSpPr>
        <p:spPr>
          <a:xfrm>
            <a:off x="2208213" y="902959"/>
            <a:ext cx="9601200" cy="5099050"/>
          </a:xfrm>
        </p:spPr>
        <p:txBody>
          <a:bodyPr>
            <a:normAutofit/>
          </a:bodyPr>
          <a:lstStyle/>
          <a:p>
            <a:pPr marL="357188" indent="-357188" algn="just">
              <a:buFont typeface="Arial" panose="020B0604020202020204" pitchFamily="34" charset="0"/>
              <a:buChar char="•"/>
            </a:pPr>
            <a:endParaRPr kumimoji="0" lang="pl-PL"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endParaRPr>
          </a:p>
          <a:p>
            <a:pPr marL="357188" indent="-357188" algn="just">
              <a:buFont typeface="Arial" panose="020B0604020202020204" pitchFamily="34" charset="0"/>
              <a:buChar char="•"/>
            </a:pPr>
            <a:r>
              <a:rPr kumimoji="0" lang="pl-PL" sz="1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itchFamily="34" charset="0"/>
              </a:rPr>
              <a:t>WYKONAWCY | </a:t>
            </a:r>
            <a:r>
              <a:rPr lang="pl-PL" sz="1900" i="0" dirty="0">
                <a:solidFill>
                  <a:prstClr val="black"/>
                </a:solidFill>
                <a:cs typeface="Arial" pitchFamily="34" charset="0"/>
              </a:rPr>
              <a:t>ROSZCZENIE ODSZKODOWAWCZE</a:t>
            </a:r>
            <a:endParaRPr lang="pl-PL" sz="1900" dirty="0"/>
          </a:p>
          <a:p>
            <a:pPr algn="just"/>
            <a:r>
              <a:rPr lang="pl-PL" b="1" dirty="0"/>
              <a:t>Stronie  umowy (tu: Wykonawcy) </a:t>
            </a:r>
            <a:r>
              <a:rPr lang="pl-PL" dirty="0"/>
              <a:t>przysługuje – na podstawie art. 471 k.c. – </a:t>
            </a:r>
            <a:r>
              <a:rPr lang="pl-PL" b="1" dirty="0"/>
              <a:t>roszczenie odszkodowawcze </a:t>
            </a:r>
            <a:r>
              <a:rPr lang="pl-PL" dirty="0"/>
              <a:t>w przypadku, gdy</a:t>
            </a:r>
            <a:r>
              <a:rPr lang="en-US" dirty="0"/>
              <a:t>:</a:t>
            </a:r>
            <a:endParaRPr lang="pl-PL" dirty="0"/>
          </a:p>
          <a:p>
            <a:pPr marL="800100" lvl="1" indent="-342900" algn="just">
              <a:buClr>
                <a:srgbClr val="EA5B0C"/>
              </a:buClr>
              <a:buFont typeface="Wingdings" panose="05000000000000000000" pitchFamily="2" charset="2"/>
              <a:buChar char="Ø"/>
            </a:pPr>
            <a:r>
              <a:rPr lang="pl-PL" dirty="0"/>
              <a:t>druga strona nie wykonała umowy lub wykonała ją w sposób nienależyty, </a:t>
            </a:r>
          </a:p>
          <a:p>
            <a:pPr marL="800100" lvl="1" indent="-342900" algn="just">
              <a:buClr>
                <a:srgbClr val="EA5B0C"/>
              </a:buClr>
              <a:buFont typeface="Wingdings" panose="05000000000000000000" pitchFamily="2" charset="2"/>
              <a:buChar char="Ø"/>
            </a:pPr>
            <a:r>
              <a:rPr lang="pl-PL" dirty="0"/>
              <a:t>doszło do wyrządzenia szkody,</a:t>
            </a:r>
          </a:p>
          <a:p>
            <a:pPr marL="800100" lvl="1" indent="-342900" algn="just">
              <a:buClr>
                <a:srgbClr val="EA5B0C"/>
              </a:buClr>
              <a:buFont typeface="Wingdings" panose="05000000000000000000" pitchFamily="2" charset="2"/>
              <a:buChar char="Ø"/>
            </a:pPr>
            <a:r>
              <a:rPr lang="pl-PL" dirty="0"/>
              <a:t>istnieje związek przyczynowy między powstałą szkodą a niewykonaniem lub nienależytym wykonaniem umowy, </a:t>
            </a:r>
          </a:p>
          <a:p>
            <a:pPr marL="800100" lvl="1" indent="-342900" algn="just">
              <a:buClr>
                <a:srgbClr val="EA5B0C"/>
              </a:buClr>
              <a:buFont typeface="Wingdings" panose="05000000000000000000" pitchFamily="2" charset="2"/>
              <a:buChar char="Ø"/>
            </a:pPr>
            <a:r>
              <a:rPr lang="pl-PL" dirty="0"/>
              <a:t>druga strona odpowiada za okoliczności, które doprowadziły do niewykonania lub nienależytego wykonania umowy – co do zasady chodzi o to, aby druga strona ponosiła winę.</a:t>
            </a:r>
          </a:p>
        </p:txBody>
      </p:sp>
      <p:sp>
        <p:nvSpPr>
          <p:cNvPr id="6" name="pole tekstowe 5">
            <a:extLst>
              <a:ext uri="{FF2B5EF4-FFF2-40B4-BE49-F238E27FC236}">
                <a16:creationId xmlns:a16="http://schemas.microsoft.com/office/drawing/2014/main" id="{804EA100-AA58-4326-ABD6-952EA1CFCCBD}"/>
              </a:ext>
            </a:extLst>
          </p:cNvPr>
          <p:cNvSpPr txBox="1"/>
          <p:nvPr/>
        </p:nvSpPr>
        <p:spPr>
          <a:xfrm>
            <a:off x="542149" y="5050341"/>
            <a:ext cx="3795935" cy="646331"/>
          </a:xfrm>
          <a:prstGeom prst="rect">
            <a:avLst/>
          </a:prstGeom>
          <a:noFill/>
        </p:spPr>
        <p:txBody>
          <a:bodyPr wrap="square" rtlCol="0">
            <a:spAutoFit/>
          </a:bodyPr>
          <a:lstStyle/>
          <a:p>
            <a:r>
              <a:rPr lang="pl-PL" dirty="0">
                <a:latin typeface="Verdana" panose="020B0604030504040204" pitchFamily="34" charset="0"/>
                <a:ea typeface="Verdana" panose="020B0604030504040204" pitchFamily="34" charset="0"/>
              </a:rPr>
              <a:t>NIEWYKONANIE/NIENALEŻYTE WYKONANIE UMOWY</a:t>
            </a:r>
          </a:p>
        </p:txBody>
      </p:sp>
      <p:sp>
        <p:nvSpPr>
          <p:cNvPr id="7" name="pole tekstowe 6">
            <a:extLst>
              <a:ext uri="{FF2B5EF4-FFF2-40B4-BE49-F238E27FC236}">
                <a16:creationId xmlns:a16="http://schemas.microsoft.com/office/drawing/2014/main" id="{7FE4F51E-D070-45A2-A334-B2883736001C}"/>
              </a:ext>
            </a:extLst>
          </p:cNvPr>
          <p:cNvSpPr txBox="1"/>
          <p:nvPr/>
        </p:nvSpPr>
        <p:spPr>
          <a:xfrm>
            <a:off x="10239153" y="5194268"/>
            <a:ext cx="1544859" cy="369332"/>
          </a:xfrm>
          <a:prstGeom prst="rect">
            <a:avLst/>
          </a:prstGeom>
          <a:noFill/>
        </p:spPr>
        <p:txBody>
          <a:bodyPr wrap="square" rtlCol="0">
            <a:spAutoFit/>
          </a:bodyPr>
          <a:lstStyle/>
          <a:p>
            <a:r>
              <a:rPr lang="pl-PL" dirty="0">
                <a:latin typeface="Verdana" panose="020B0604030504040204" pitchFamily="34" charset="0"/>
                <a:ea typeface="Verdana" panose="020B0604030504040204" pitchFamily="34" charset="0"/>
              </a:rPr>
              <a:t>SZKODA</a:t>
            </a:r>
          </a:p>
        </p:txBody>
      </p:sp>
      <p:cxnSp>
        <p:nvCxnSpPr>
          <p:cNvPr id="9" name="Łącznik prosty ze strzałką 8">
            <a:extLst>
              <a:ext uri="{FF2B5EF4-FFF2-40B4-BE49-F238E27FC236}">
                <a16:creationId xmlns:a16="http://schemas.microsoft.com/office/drawing/2014/main" id="{CA1A6A3C-1355-4E80-955A-A147AED7C5AF}"/>
              </a:ext>
            </a:extLst>
          </p:cNvPr>
          <p:cNvCxnSpPr>
            <a:cxnSpLocks/>
            <a:stCxn id="6" idx="3"/>
            <a:endCxn id="7" idx="1"/>
          </p:cNvCxnSpPr>
          <p:nvPr/>
        </p:nvCxnSpPr>
        <p:spPr>
          <a:xfrm>
            <a:off x="4338084" y="5373507"/>
            <a:ext cx="5901069" cy="542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DD493498-F595-477E-97AF-BB9190D1626E}"/>
              </a:ext>
            </a:extLst>
          </p:cNvPr>
          <p:cNvSpPr txBox="1"/>
          <p:nvPr/>
        </p:nvSpPr>
        <p:spPr>
          <a:xfrm>
            <a:off x="4338085" y="4957845"/>
            <a:ext cx="5645702" cy="338554"/>
          </a:xfrm>
          <a:prstGeom prst="rect">
            <a:avLst/>
          </a:prstGeom>
          <a:noFill/>
        </p:spPr>
        <p:txBody>
          <a:bodyPr wrap="square" rtlCol="0">
            <a:spAutoFit/>
          </a:bodyPr>
          <a:lstStyle/>
          <a:p>
            <a:pPr algn="ctr"/>
            <a:r>
              <a:rPr lang="pl-PL" sz="1600" dirty="0">
                <a:latin typeface="Verdana" panose="020B0604030504040204" pitchFamily="34" charset="0"/>
                <a:ea typeface="Verdana" panose="020B0604030504040204" pitchFamily="34" charset="0"/>
              </a:rPr>
              <a:t>ZWIĄZEK PRZYCZYNOWY</a:t>
            </a:r>
          </a:p>
        </p:txBody>
      </p:sp>
      <p:sp>
        <p:nvSpPr>
          <p:cNvPr id="13" name="pole tekstowe 12">
            <a:extLst>
              <a:ext uri="{FF2B5EF4-FFF2-40B4-BE49-F238E27FC236}">
                <a16:creationId xmlns:a16="http://schemas.microsoft.com/office/drawing/2014/main" id="{E70057C7-D79B-443E-A31F-99458D429E0D}"/>
              </a:ext>
            </a:extLst>
          </p:cNvPr>
          <p:cNvSpPr txBox="1"/>
          <p:nvPr/>
        </p:nvSpPr>
        <p:spPr>
          <a:xfrm>
            <a:off x="4338084" y="5445280"/>
            <a:ext cx="5645703" cy="584775"/>
          </a:xfrm>
          <a:prstGeom prst="rect">
            <a:avLst/>
          </a:prstGeom>
          <a:noFill/>
        </p:spPr>
        <p:txBody>
          <a:bodyPr wrap="square" rtlCol="0">
            <a:spAutoFit/>
          </a:bodyPr>
          <a:lstStyle/>
          <a:p>
            <a:pPr algn="ctr"/>
            <a:r>
              <a:rPr lang="pl-PL" sz="1600" dirty="0">
                <a:latin typeface="Verdana" panose="020B0604030504040204" pitchFamily="34" charset="0"/>
                <a:ea typeface="Verdana" panose="020B0604030504040204" pitchFamily="34" charset="0"/>
              </a:rPr>
              <a:t>OKOLICZNOŚCI, ZA KTÓRE DRUGA STRONA PONOSI ODPOWIEDZIALNOŚĆ</a:t>
            </a:r>
          </a:p>
        </p:txBody>
      </p:sp>
    </p:spTree>
    <p:extLst>
      <p:ext uri="{BB962C8B-B14F-4D97-AF65-F5344CB8AC3E}">
        <p14:creationId xmlns:p14="http://schemas.microsoft.com/office/powerpoint/2010/main" val="1508706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7"/>
          <p:cNvSpPr>
            <a:spLocks noGrp="1"/>
          </p:cNvSpPr>
          <p:nvPr>
            <p:ph type="body" sz="quarter" idx="16"/>
          </p:nvPr>
        </p:nvSpPr>
        <p:spPr>
          <a:xfrm>
            <a:off x="3965165" y="2438358"/>
            <a:ext cx="2424112" cy="242887"/>
          </a:xfrm>
        </p:spPr>
        <p:txBody>
          <a:bodyPr/>
          <a:lstStyle/>
          <a:p>
            <a:r>
              <a:rPr lang="pl-PL" dirty="0"/>
              <a:t>Anna Wójcik</a:t>
            </a:r>
          </a:p>
          <a:p>
            <a:endParaRPr lang="pl-PL" dirty="0"/>
          </a:p>
        </p:txBody>
      </p:sp>
      <p:sp>
        <p:nvSpPr>
          <p:cNvPr id="9" name="Symbol zastępczy tekstu 8"/>
          <p:cNvSpPr>
            <a:spLocks noGrp="1"/>
          </p:cNvSpPr>
          <p:nvPr>
            <p:ph type="body" sz="quarter" idx="17"/>
          </p:nvPr>
        </p:nvSpPr>
        <p:spPr>
          <a:xfrm>
            <a:off x="3922357" y="2623421"/>
            <a:ext cx="2424112" cy="507000"/>
          </a:xfrm>
        </p:spPr>
        <p:txBody>
          <a:bodyPr/>
          <a:lstStyle/>
          <a:p>
            <a:r>
              <a:rPr lang="pl-PL" dirty="0"/>
              <a:t>Adwokat, </a:t>
            </a:r>
            <a:r>
              <a:rPr lang="pl-PL" dirty="0" err="1"/>
              <a:t>Associate</a:t>
            </a:r>
            <a:endParaRPr lang="pl-PL" dirty="0"/>
          </a:p>
        </p:txBody>
      </p:sp>
      <p:sp>
        <p:nvSpPr>
          <p:cNvPr id="10" name="Symbol zastępczy tekstu 9"/>
          <p:cNvSpPr>
            <a:spLocks noGrp="1"/>
          </p:cNvSpPr>
          <p:nvPr>
            <p:ph type="body" sz="quarter" idx="18"/>
          </p:nvPr>
        </p:nvSpPr>
        <p:spPr>
          <a:xfrm>
            <a:off x="3924381" y="3131087"/>
            <a:ext cx="2424112" cy="676286"/>
          </a:xfrm>
        </p:spPr>
        <p:txBody>
          <a:bodyPr/>
          <a:lstStyle/>
          <a:p>
            <a:r>
              <a:rPr lang="pl-PL" dirty="0">
                <a:solidFill>
                  <a:srgbClr val="000000"/>
                </a:solidFill>
              </a:rPr>
              <a:t>Zespół Postępowań Sądowych </a:t>
            </a:r>
            <a:br>
              <a:rPr lang="pl-PL" dirty="0">
                <a:solidFill>
                  <a:srgbClr val="000000"/>
                </a:solidFill>
              </a:rPr>
            </a:br>
            <a:r>
              <a:rPr lang="pl-PL" dirty="0">
                <a:solidFill>
                  <a:srgbClr val="000000"/>
                </a:solidFill>
              </a:rPr>
              <a:t>i Arbitrażowych</a:t>
            </a:r>
          </a:p>
          <a:p>
            <a:r>
              <a:rPr lang="pl-PL" dirty="0">
                <a:solidFill>
                  <a:srgbClr val="000000"/>
                </a:solidFill>
              </a:rPr>
              <a:t>Zespół Infrastruktury</a:t>
            </a:r>
          </a:p>
          <a:p>
            <a:endParaRPr lang="pl-PL" dirty="0"/>
          </a:p>
        </p:txBody>
      </p:sp>
      <p:sp>
        <p:nvSpPr>
          <p:cNvPr id="11" name="Symbol zastępczy tekstu 10"/>
          <p:cNvSpPr>
            <a:spLocks noGrp="1"/>
          </p:cNvSpPr>
          <p:nvPr>
            <p:ph type="body" sz="quarter" idx="19"/>
          </p:nvPr>
        </p:nvSpPr>
        <p:spPr>
          <a:xfrm>
            <a:off x="3922357" y="3870992"/>
            <a:ext cx="2424112" cy="242887"/>
          </a:xfrm>
        </p:spPr>
        <p:txBody>
          <a:bodyPr/>
          <a:lstStyle/>
          <a:p>
            <a:r>
              <a:rPr lang="en-US" sz="1050" u="sng" dirty="0">
                <a:solidFill>
                  <a:srgbClr val="EA5B0C"/>
                </a:solidFill>
                <a:effectLst/>
                <a:latin typeface="Verdana" panose="020B0604030504040204" pitchFamily="34" charset="0"/>
                <a:ea typeface="Calibri" panose="020F0502020204030204" pitchFamily="34" charset="0"/>
                <a:cs typeface="Calibri" panose="020F0502020204030204" pitchFamily="34" charset="0"/>
                <a:hlinkClick r:id="rId3"/>
              </a:rPr>
              <a:t>anna.wojcik@jdp-law.pl</a:t>
            </a:r>
            <a:endParaRPr lang="pl-PL" sz="1050" dirty="0"/>
          </a:p>
        </p:txBody>
      </p:sp>
      <p:sp>
        <p:nvSpPr>
          <p:cNvPr id="12" name="Symbol zastępczy tekstu 11"/>
          <p:cNvSpPr>
            <a:spLocks noGrp="1"/>
          </p:cNvSpPr>
          <p:nvPr>
            <p:ph type="body" sz="quarter" idx="20"/>
          </p:nvPr>
        </p:nvSpPr>
        <p:spPr>
          <a:xfrm>
            <a:off x="7879201" y="2401013"/>
            <a:ext cx="2424112" cy="317575"/>
          </a:xfrm>
        </p:spPr>
        <p:txBody>
          <a:bodyPr/>
          <a:lstStyle/>
          <a:p>
            <a:r>
              <a:rPr lang="pl-PL" sz="1000" dirty="0"/>
              <a:t>Mariusz Nowakowski, MLE</a:t>
            </a:r>
          </a:p>
          <a:p>
            <a:endParaRPr lang="pl-PL" dirty="0"/>
          </a:p>
        </p:txBody>
      </p:sp>
      <p:sp>
        <p:nvSpPr>
          <p:cNvPr id="13" name="Symbol zastępczy tekstu 12"/>
          <p:cNvSpPr>
            <a:spLocks noGrp="1"/>
          </p:cNvSpPr>
          <p:nvPr>
            <p:ph type="body" sz="quarter" idx="21"/>
          </p:nvPr>
        </p:nvSpPr>
        <p:spPr>
          <a:xfrm>
            <a:off x="7879201" y="2580542"/>
            <a:ext cx="2424112" cy="507000"/>
          </a:xfrm>
        </p:spPr>
        <p:txBody>
          <a:bodyPr/>
          <a:lstStyle/>
          <a:p>
            <a:r>
              <a:rPr lang="pl-PL" dirty="0">
                <a:solidFill>
                  <a:srgbClr val="727272"/>
                </a:solidFill>
              </a:rPr>
              <a:t>Adwokat, </a:t>
            </a:r>
            <a:r>
              <a:rPr lang="pl-PL" dirty="0" err="1">
                <a:solidFill>
                  <a:srgbClr val="727272"/>
                </a:solidFill>
              </a:rPr>
              <a:t>Counsel</a:t>
            </a:r>
            <a:endParaRPr lang="pl-PL" dirty="0">
              <a:solidFill>
                <a:srgbClr val="727272"/>
              </a:solidFill>
            </a:endParaRPr>
          </a:p>
          <a:p>
            <a:endParaRPr lang="pl-PL" dirty="0"/>
          </a:p>
        </p:txBody>
      </p:sp>
      <p:sp>
        <p:nvSpPr>
          <p:cNvPr id="14" name="Symbol zastępczy tekstu 13"/>
          <p:cNvSpPr>
            <a:spLocks noGrp="1"/>
          </p:cNvSpPr>
          <p:nvPr>
            <p:ph type="body" sz="quarter" idx="22"/>
          </p:nvPr>
        </p:nvSpPr>
        <p:spPr>
          <a:xfrm>
            <a:off x="7879201" y="3087542"/>
            <a:ext cx="2424112" cy="719831"/>
          </a:xfrm>
        </p:spPr>
        <p:txBody>
          <a:bodyPr/>
          <a:lstStyle/>
          <a:p>
            <a:r>
              <a:rPr lang="pl-PL" dirty="0">
                <a:solidFill>
                  <a:srgbClr val="000000"/>
                </a:solidFill>
              </a:rPr>
              <a:t>Zespół Postępowań Sądowych </a:t>
            </a:r>
            <a:br>
              <a:rPr lang="pl-PL" dirty="0">
                <a:solidFill>
                  <a:srgbClr val="000000"/>
                </a:solidFill>
              </a:rPr>
            </a:br>
            <a:r>
              <a:rPr lang="pl-PL" dirty="0">
                <a:solidFill>
                  <a:srgbClr val="000000"/>
                </a:solidFill>
              </a:rPr>
              <a:t>i Arbitrażowych</a:t>
            </a:r>
          </a:p>
          <a:p>
            <a:r>
              <a:rPr lang="pl-PL" dirty="0">
                <a:solidFill>
                  <a:srgbClr val="000000"/>
                </a:solidFill>
              </a:rPr>
              <a:t>Zespół Infrastruktury</a:t>
            </a:r>
          </a:p>
          <a:p>
            <a:endParaRPr lang="pl-PL" dirty="0"/>
          </a:p>
        </p:txBody>
      </p:sp>
      <p:sp>
        <p:nvSpPr>
          <p:cNvPr id="15" name="Symbol zastępczy tekstu 14"/>
          <p:cNvSpPr>
            <a:spLocks noGrp="1"/>
          </p:cNvSpPr>
          <p:nvPr>
            <p:ph type="body" sz="quarter" idx="23"/>
          </p:nvPr>
        </p:nvSpPr>
        <p:spPr>
          <a:xfrm>
            <a:off x="7879201" y="3870991"/>
            <a:ext cx="2424112" cy="242887"/>
          </a:xfrm>
        </p:spPr>
        <p:txBody>
          <a:bodyPr/>
          <a:lstStyle/>
          <a:p>
            <a:r>
              <a:rPr lang="pl-PL" dirty="0">
                <a:hlinkClick r:id="rId4"/>
              </a:rPr>
              <a:t>mariusz.</a:t>
            </a:r>
            <a:r>
              <a:rPr lang="pl-PL" sz="1050" dirty="0">
                <a:hlinkClick r:id="rId4"/>
              </a:rPr>
              <a:t>nowakowski</a:t>
            </a:r>
            <a:r>
              <a:rPr lang="pl-PL" dirty="0">
                <a:hlinkClick r:id="rId4"/>
              </a:rPr>
              <a:t>@jdp-law.pl</a:t>
            </a:r>
            <a:r>
              <a:rPr lang="pl-PL" dirty="0"/>
              <a:t> </a:t>
            </a:r>
          </a:p>
          <a:p>
            <a:endParaRPr lang="pl-PL" dirty="0"/>
          </a:p>
        </p:txBody>
      </p:sp>
      <p:pic>
        <p:nvPicPr>
          <p:cNvPr id="6" name="Symbol zastępczy obrazu 5">
            <a:extLst>
              <a:ext uri="{FF2B5EF4-FFF2-40B4-BE49-F238E27FC236}">
                <a16:creationId xmlns:a16="http://schemas.microsoft.com/office/drawing/2014/main" id="{4C94F95F-74B3-B303-5F2B-68DD33CAE1B2}"/>
              </a:ext>
            </a:extLst>
          </p:cNvPr>
          <p:cNvPicPr>
            <a:picLocks noGrp="1" noChangeAspect="1"/>
          </p:cNvPicPr>
          <p:nvPr>
            <p:ph type="pic" sz="quarter" idx="11"/>
          </p:nvPr>
        </p:nvPicPr>
        <p:blipFill>
          <a:blip r:embed="rId5"/>
          <a:srcRect l="1753" r="1753"/>
          <a:stretch>
            <a:fillRect/>
          </a:stretch>
        </p:blipFill>
        <p:spPr>
          <a:xfrm>
            <a:off x="6569077" y="2582863"/>
            <a:ext cx="1308100" cy="1530350"/>
          </a:xfrm>
          <a:prstGeom prst="rect">
            <a:avLst/>
          </a:prstGeom>
        </p:spPr>
      </p:pic>
      <p:pic>
        <p:nvPicPr>
          <p:cNvPr id="7" name="Symbol zastępczy obrazu 6">
            <a:extLst>
              <a:ext uri="{FF2B5EF4-FFF2-40B4-BE49-F238E27FC236}">
                <a16:creationId xmlns:a16="http://schemas.microsoft.com/office/drawing/2014/main" id="{8915FF29-C3BD-8E2E-BFAE-E18B20F7A4B5}"/>
              </a:ext>
            </a:extLst>
          </p:cNvPr>
          <p:cNvPicPr>
            <a:picLocks noGrp="1" noChangeAspect="1"/>
          </p:cNvPicPr>
          <p:nvPr>
            <p:ph type="pic" sz="quarter" idx="10"/>
          </p:nvPr>
        </p:nvPicPr>
        <p:blipFill>
          <a:blip r:embed="rId6"/>
          <a:srcRect l="218" r="218"/>
          <a:stretch>
            <a:fillRect/>
          </a:stretch>
        </p:blipFill>
        <p:spPr>
          <a:xfrm>
            <a:off x="2630488" y="2582863"/>
            <a:ext cx="1290637" cy="1530350"/>
          </a:xfrm>
          <a:prstGeom prst="rect">
            <a:avLst/>
          </a:prstGeom>
        </p:spPr>
      </p:pic>
    </p:spTree>
    <p:extLst>
      <p:ext uri="{BB962C8B-B14F-4D97-AF65-F5344CB8AC3E}">
        <p14:creationId xmlns:p14="http://schemas.microsoft.com/office/powerpoint/2010/main" val="4045328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2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dtytuł 6"/>
          <p:cNvSpPr>
            <a:spLocks noGrp="1"/>
          </p:cNvSpPr>
          <p:nvPr>
            <p:ph type="body" sz="quarter" idx="10"/>
          </p:nvPr>
        </p:nvSpPr>
        <p:spPr>
          <a:xfrm>
            <a:off x="3935414" y="1416994"/>
            <a:ext cx="6661150" cy="4298005"/>
          </a:xfrm>
        </p:spPr>
        <p:txBody>
          <a:bodyPr>
            <a:noAutofit/>
          </a:bodyPr>
          <a:lstStyle/>
          <a:p>
            <a:pPr algn="ctr">
              <a:lnSpc>
                <a:spcPct val="150000"/>
              </a:lnSpc>
              <a:spcBef>
                <a:spcPct val="0"/>
              </a:spcBef>
            </a:pPr>
            <a:r>
              <a:rPr lang="pl-PL" sz="3000" b="1" cap="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RYNEK BUDOWLANY</a:t>
            </a:r>
          </a:p>
          <a:p>
            <a:pPr algn="ctr">
              <a:lnSpc>
                <a:spcPct val="150000"/>
              </a:lnSpc>
              <a:spcBef>
                <a:spcPct val="0"/>
              </a:spcBef>
            </a:pPr>
            <a:r>
              <a:rPr lang="pl-PL" sz="3000" b="1" cap="all" dirty="0">
                <a:effectLst>
                  <a:outerShdw blurRad="38100" dist="38100" dir="2700000" algn="tl">
                    <a:srgbClr val="000000">
                      <a:alpha val="43137"/>
                    </a:srgbClr>
                  </a:outerShdw>
                </a:effectLst>
              </a:rPr>
              <a:t>I</a:t>
            </a:r>
          </a:p>
          <a:p>
            <a:pPr algn="ctr">
              <a:lnSpc>
                <a:spcPct val="150000"/>
              </a:lnSpc>
              <a:spcBef>
                <a:spcPct val="0"/>
              </a:spcBef>
            </a:pPr>
            <a:r>
              <a:rPr lang="pl-PL" sz="3000" b="1" cap="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GOSPODARKA</a:t>
            </a:r>
          </a:p>
          <a:p>
            <a:pPr algn="ctr">
              <a:lnSpc>
                <a:spcPct val="150000"/>
              </a:lnSpc>
              <a:spcBef>
                <a:spcPct val="0"/>
              </a:spcBef>
            </a:pPr>
            <a:r>
              <a:rPr lang="pl-PL" sz="3000" b="1" cap="all" dirty="0">
                <a:effectLst>
                  <a:outerShdw blurRad="38100" dist="38100" dir="2700000" algn="tl">
                    <a:srgbClr val="000000">
                      <a:alpha val="43137"/>
                    </a:srgbClr>
                  </a:outerShdw>
                </a:effectLst>
              </a:rPr>
              <a:t>W LATACH 2020 - 2022</a:t>
            </a:r>
            <a:endParaRPr lang="pl-PL" sz="3000" b="1" cap="all"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3735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CA77DD-CFBD-4707-B8A3-757F272C1E56}"/>
              </a:ext>
            </a:extLst>
          </p:cNvPr>
          <p:cNvSpPr>
            <a:spLocks noGrp="1"/>
          </p:cNvSpPr>
          <p:nvPr>
            <p:ph type="title"/>
          </p:nvPr>
        </p:nvSpPr>
        <p:spPr/>
        <p:txBody>
          <a:bodyPr/>
          <a:lstStyle/>
          <a:p>
            <a:r>
              <a:rPr lang="pl-PL" sz="2000" dirty="0"/>
              <a:t>INFLACJA „ROK DO ROKU” W POLSCE W LATACH 2020 - 2022</a:t>
            </a:r>
          </a:p>
        </p:txBody>
      </p:sp>
      <p:sp>
        <p:nvSpPr>
          <p:cNvPr id="3" name="Symbol zastępczy tekstu 2">
            <a:extLst>
              <a:ext uri="{FF2B5EF4-FFF2-40B4-BE49-F238E27FC236}">
                <a16:creationId xmlns:a16="http://schemas.microsoft.com/office/drawing/2014/main" id="{EBC94827-42B8-40CE-AC1A-2B0A30CE6A24}"/>
              </a:ext>
            </a:extLst>
          </p:cNvPr>
          <p:cNvSpPr>
            <a:spLocks noGrp="1"/>
          </p:cNvSpPr>
          <p:nvPr>
            <p:ph type="body" sz="quarter" idx="14"/>
          </p:nvPr>
        </p:nvSpPr>
        <p:spPr>
          <a:xfrm>
            <a:off x="2208214" y="5798811"/>
            <a:ext cx="9575800" cy="288925"/>
          </a:xfrm>
        </p:spPr>
        <p:txBody>
          <a:bodyPr>
            <a:normAutofit fontScale="25000" lnSpcReduction="20000"/>
          </a:bodyPr>
          <a:lstStyle/>
          <a:p>
            <a:r>
              <a:rPr lang="pl-PL" sz="3600" dirty="0"/>
              <a:t>Źródło: Główny Urząd Statystyczny (https://stat.gov.pl/wykres/1.html)</a:t>
            </a:r>
          </a:p>
          <a:p>
            <a:endParaRPr lang="pl-PL" dirty="0"/>
          </a:p>
        </p:txBody>
      </p:sp>
      <p:graphicFrame>
        <p:nvGraphicFramePr>
          <p:cNvPr id="8" name="Wykres 7">
            <a:extLst>
              <a:ext uri="{FF2B5EF4-FFF2-40B4-BE49-F238E27FC236}">
                <a16:creationId xmlns:a16="http://schemas.microsoft.com/office/drawing/2014/main" id="{5B0D38AA-CA62-FB54-8643-E5AF2638862C}"/>
              </a:ext>
            </a:extLst>
          </p:cNvPr>
          <p:cNvGraphicFramePr>
            <a:graphicFrameLocks/>
          </p:cNvGraphicFramePr>
          <p:nvPr>
            <p:extLst>
              <p:ext uri="{D42A27DB-BD31-4B8C-83A1-F6EECF244321}">
                <p14:modId xmlns:p14="http://schemas.microsoft.com/office/powerpoint/2010/main" val="4113348355"/>
              </p:ext>
            </p:extLst>
          </p:nvPr>
        </p:nvGraphicFramePr>
        <p:xfrm>
          <a:off x="2832828" y="1071342"/>
          <a:ext cx="7523872" cy="4715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294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26083E-46C8-4DA0-B2F8-57ADE88C2CEA}"/>
              </a:ext>
            </a:extLst>
          </p:cNvPr>
          <p:cNvSpPr>
            <a:spLocks noGrp="1"/>
          </p:cNvSpPr>
          <p:nvPr>
            <p:ph type="title"/>
          </p:nvPr>
        </p:nvSpPr>
        <p:spPr/>
        <p:txBody>
          <a:bodyPr/>
          <a:lstStyle/>
          <a:p>
            <a:r>
              <a:rPr lang="pl-PL" sz="2000" dirty="0"/>
              <a:t>INFLACJA „ROK DO ROKU” W POLSCE W LATACH 2020 - 2022</a:t>
            </a:r>
          </a:p>
        </p:txBody>
      </p:sp>
      <p:sp>
        <p:nvSpPr>
          <p:cNvPr id="5" name="Symbol zastępczy tekstu 4">
            <a:extLst>
              <a:ext uri="{FF2B5EF4-FFF2-40B4-BE49-F238E27FC236}">
                <a16:creationId xmlns:a16="http://schemas.microsoft.com/office/drawing/2014/main" id="{7E1C84C4-ACA6-46BC-8C46-2FC6EEACB2B6}"/>
              </a:ext>
            </a:extLst>
          </p:cNvPr>
          <p:cNvSpPr>
            <a:spLocks noGrp="1"/>
          </p:cNvSpPr>
          <p:nvPr>
            <p:ph type="body" sz="quarter" idx="18"/>
          </p:nvPr>
        </p:nvSpPr>
        <p:spPr/>
        <p:txBody>
          <a:bodyPr/>
          <a:lstStyle/>
          <a:p>
            <a:pPr marL="285750" indent="-285750" algn="just">
              <a:buFont typeface="Arial" panose="020B0604020202020204" pitchFamily="34" charset="0"/>
              <a:buChar char="•"/>
            </a:pPr>
            <a:endParaRPr lang="pl-PL" b="1" dirty="0"/>
          </a:p>
          <a:p>
            <a:pPr marL="641350" lvl="2" indent="-285750" algn="just">
              <a:buFont typeface="Wingdings" panose="05000000000000000000" pitchFamily="2" charset="2"/>
              <a:buChar char="Ø"/>
            </a:pPr>
            <a:r>
              <a:rPr lang="pl-PL" sz="1800" dirty="0"/>
              <a:t>Inflacja w Polsce w roku 2020 nie odbiegała znacząco od tendencji delikatnie wzrostowej plasując roczny wzrost wskaźnika inflacji na poziomie 3,4% na koniec roku.</a:t>
            </a:r>
          </a:p>
          <a:p>
            <a:pPr marL="641350" lvl="2" indent="-285750" algn="just">
              <a:buFont typeface="Wingdings" panose="05000000000000000000" pitchFamily="2" charset="2"/>
              <a:buChar char="Ø"/>
            </a:pPr>
            <a:r>
              <a:rPr lang="pl-PL" sz="1800" dirty="0"/>
              <a:t>W roku 2021 w Polsce w dalszym ciągu obserwowane było zjawisko inflacji, której wynik na koniec roku został oszacowany przez GUS na poziomie 5,1%.</a:t>
            </a:r>
          </a:p>
          <a:p>
            <a:pPr marL="641350" lvl="2" indent="-285750" algn="just">
              <a:buFont typeface="Wingdings" panose="05000000000000000000" pitchFamily="2" charset="2"/>
              <a:buChar char="Ø"/>
            </a:pPr>
            <a:r>
              <a:rPr lang="pl-PL" sz="1800" dirty="0"/>
              <a:t>Rok 2022 przyniósł rekordowy średni poziom inflacji, który sięgnął aż 14,3 % względem roku poprzedniego.</a:t>
            </a:r>
            <a:endParaRPr lang="pl-PL" sz="1800" b="1" u="sng" dirty="0"/>
          </a:p>
          <a:p>
            <a:pPr algn="just"/>
            <a:endParaRPr lang="pl-PL" b="1" dirty="0"/>
          </a:p>
        </p:txBody>
      </p:sp>
    </p:spTree>
    <p:extLst>
      <p:ext uri="{BB962C8B-B14F-4D97-AF65-F5344CB8AC3E}">
        <p14:creationId xmlns:p14="http://schemas.microsoft.com/office/powerpoint/2010/main" val="2705759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CA77DD-CFBD-4707-B8A3-757F272C1E56}"/>
              </a:ext>
            </a:extLst>
          </p:cNvPr>
          <p:cNvSpPr>
            <a:spLocks noGrp="1"/>
          </p:cNvSpPr>
          <p:nvPr>
            <p:ph type="title"/>
          </p:nvPr>
        </p:nvSpPr>
        <p:spPr/>
        <p:txBody>
          <a:bodyPr/>
          <a:lstStyle/>
          <a:p>
            <a:pPr>
              <a:tabLst>
                <a:tab pos="8248650" algn="l"/>
              </a:tabLst>
            </a:pPr>
            <a:r>
              <a:rPr lang="pl-PL" sz="2000" dirty="0"/>
              <a:t>ŚREDNIA CENA ENERGII ELEKTRYCZNEJ NA TOWAROWEJ GIEŁDZIE ENERGII (TGE) – Rynek Dnia Następnego</a:t>
            </a:r>
          </a:p>
        </p:txBody>
      </p:sp>
      <p:sp>
        <p:nvSpPr>
          <p:cNvPr id="3" name="Symbol zastępczy tekstu 2">
            <a:extLst>
              <a:ext uri="{FF2B5EF4-FFF2-40B4-BE49-F238E27FC236}">
                <a16:creationId xmlns:a16="http://schemas.microsoft.com/office/drawing/2014/main" id="{EBC94827-42B8-40CE-AC1A-2B0A30CE6A24}"/>
              </a:ext>
            </a:extLst>
          </p:cNvPr>
          <p:cNvSpPr>
            <a:spLocks noGrp="1"/>
          </p:cNvSpPr>
          <p:nvPr>
            <p:ph type="body" sz="quarter" idx="14"/>
          </p:nvPr>
        </p:nvSpPr>
        <p:spPr>
          <a:xfrm>
            <a:off x="2208214" y="5798811"/>
            <a:ext cx="9575800" cy="288925"/>
          </a:xfrm>
        </p:spPr>
        <p:txBody>
          <a:bodyPr>
            <a:normAutofit fontScale="25000" lnSpcReduction="20000"/>
          </a:bodyPr>
          <a:lstStyle/>
          <a:p>
            <a:r>
              <a:rPr lang="pl-PL" sz="3600" dirty="0"/>
              <a:t>Źródło: Indeks miesięczny TGE (https://tge.pl/dane-statystyczne/)</a:t>
            </a:r>
          </a:p>
          <a:p>
            <a:endParaRPr lang="pl-PL" dirty="0"/>
          </a:p>
        </p:txBody>
      </p:sp>
      <p:graphicFrame>
        <p:nvGraphicFramePr>
          <p:cNvPr id="4" name="Wykres 3">
            <a:extLst>
              <a:ext uri="{FF2B5EF4-FFF2-40B4-BE49-F238E27FC236}">
                <a16:creationId xmlns:a16="http://schemas.microsoft.com/office/drawing/2014/main" id="{32912C74-E882-79CD-83E1-CD52898493F4}"/>
              </a:ext>
            </a:extLst>
          </p:cNvPr>
          <p:cNvGraphicFramePr>
            <a:graphicFrameLocks/>
          </p:cNvGraphicFramePr>
          <p:nvPr>
            <p:extLst>
              <p:ext uri="{D42A27DB-BD31-4B8C-83A1-F6EECF244321}">
                <p14:modId xmlns:p14="http://schemas.microsoft.com/office/powerpoint/2010/main" val="177500929"/>
              </p:ext>
            </p:extLst>
          </p:nvPr>
        </p:nvGraphicFramePr>
        <p:xfrm>
          <a:off x="2208212" y="1143001"/>
          <a:ext cx="9575800" cy="4655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192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CA77DD-CFBD-4707-B8A3-757F272C1E56}"/>
              </a:ext>
            </a:extLst>
          </p:cNvPr>
          <p:cNvSpPr>
            <a:spLocks noGrp="1"/>
          </p:cNvSpPr>
          <p:nvPr>
            <p:ph type="title"/>
          </p:nvPr>
        </p:nvSpPr>
        <p:spPr/>
        <p:txBody>
          <a:bodyPr/>
          <a:lstStyle/>
          <a:p>
            <a:r>
              <a:rPr lang="pl-PL" sz="2000" dirty="0"/>
              <a:t>ZMIANA CEN PRODUKTÓW MIEDZIANYCH OD POCZĄTKU 2020 ROKU</a:t>
            </a:r>
          </a:p>
        </p:txBody>
      </p:sp>
      <p:sp>
        <p:nvSpPr>
          <p:cNvPr id="3" name="Symbol zastępczy tekstu 2">
            <a:extLst>
              <a:ext uri="{FF2B5EF4-FFF2-40B4-BE49-F238E27FC236}">
                <a16:creationId xmlns:a16="http://schemas.microsoft.com/office/drawing/2014/main" id="{EBC94827-42B8-40CE-AC1A-2B0A30CE6A24}"/>
              </a:ext>
            </a:extLst>
          </p:cNvPr>
          <p:cNvSpPr>
            <a:spLocks noGrp="1"/>
          </p:cNvSpPr>
          <p:nvPr>
            <p:ph type="body" sz="quarter" idx="14"/>
          </p:nvPr>
        </p:nvSpPr>
        <p:spPr>
          <a:xfrm>
            <a:off x="2208214" y="5798811"/>
            <a:ext cx="9575800" cy="288925"/>
          </a:xfrm>
        </p:spPr>
        <p:txBody>
          <a:bodyPr>
            <a:normAutofit fontScale="25000" lnSpcReduction="20000"/>
          </a:bodyPr>
          <a:lstStyle/>
          <a:p>
            <a:r>
              <a:rPr lang="pl-PL" sz="3600" dirty="0"/>
              <a:t>Źródło: dane Biura Statystyki Pracy Stanów Zjednoczonych (https://download.bls.gov/pub/time.series/wp/)</a:t>
            </a:r>
          </a:p>
          <a:p>
            <a:endParaRPr lang="pl-PL" dirty="0"/>
          </a:p>
        </p:txBody>
      </p:sp>
      <p:graphicFrame>
        <p:nvGraphicFramePr>
          <p:cNvPr id="6" name="Wykres 5">
            <a:extLst>
              <a:ext uri="{FF2B5EF4-FFF2-40B4-BE49-F238E27FC236}">
                <a16:creationId xmlns:a16="http://schemas.microsoft.com/office/drawing/2014/main" id="{68E7BF30-FE0A-4C8D-BA3D-D98AD2D38773}"/>
              </a:ext>
            </a:extLst>
          </p:cNvPr>
          <p:cNvGraphicFramePr>
            <a:graphicFrameLocks/>
          </p:cNvGraphicFramePr>
          <p:nvPr>
            <p:extLst>
              <p:ext uri="{D42A27DB-BD31-4B8C-83A1-F6EECF244321}">
                <p14:modId xmlns:p14="http://schemas.microsoft.com/office/powerpoint/2010/main" val="1344865657"/>
              </p:ext>
            </p:extLst>
          </p:nvPr>
        </p:nvGraphicFramePr>
        <p:xfrm>
          <a:off x="2742214" y="1393496"/>
          <a:ext cx="8820150" cy="4405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0394244"/>
      </p:ext>
    </p:extLst>
  </p:cSld>
  <p:clrMapOvr>
    <a:masterClrMapping/>
  </p:clrMapOvr>
</p:sld>
</file>

<file path=ppt/theme/theme1.xml><?xml version="1.0" encoding="utf-8"?>
<a:theme xmlns:a="http://schemas.openxmlformats.org/drawingml/2006/main" name="Projekt niestandardowy">
  <a:themeElements>
    <a:clrScheme name="Niestandardowy 4">
      <a:dk1>
        <a:sysClr val="windowText" lastClr="000000"/>
      </a:dk1>
      <a:lt1>
        <a:sysClr val="window" lastClr="FFFFFF"/>
      </a:lt1>
      <a:dk2>
        <a:srgbClr val="323232"/>
      </a:dk2>
      <a:lt2>
        <a:srgbClr val="FFFFFF"/>
      </a:lt2>
      <a:accent1>
        <a:srgbClr val="EA5B0C"/>
      </a:accent1>
      <a:accent2>
        <a:srgbClr val="9D9D9D"/>
      </a:accent2>
      <a:accent3>
        <a:srgbClr val="CFCFCF"/>
      </a:accent3>
      <a:accent4>
        <a:srgbClr val="FFFFFF"/>
      </a:accent4>
      <a:accent5>
        <a:srgbClr val="000000"/>
      </a:accent5>
      <a:accent6>
        <a:srgbClr val="EA5B0C"/>
      </a:accent6>
      <a:hlink>
        <a:srgbClr val="EA5B0C"/>
      </a:hlink>
      <a:folHlink>
        <a:srgbClr val="EA5B0C"/>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rojekt niestandardowy">
  <a:themeElements>
    <a:clrScheme name="Niestandardowy 4">
      <a:dk1>
        <a:sysClr val="windowText" lastClr="000000"/>
      </a:dk1>
      <a:lt1>
        <a:sysClr val="window" lastClr="FFFFFF"/>
      </a:lt1>
      <a:dk2>
        <a:srgbClr val="323232"/>
      </a:dk2>
      <a:lt2>
        <a:srgbClr val="FFFFFF"/>
      </a:lt2>
      <a:accent1>
        <a:srgbClr val="EA5B0C"/>
      </a:accent1>
      <a:accent2>
        <a:srgbClr val="9D9D9D"/>
      </a:accent2>
      <a:accent3>
        <a:srgbClr val="CFCFCF"/>
      </a:accent3>
      <a:accent4>
        <a:srgbClr val="FFFFFF"/>
      </a:accent4>
      <a:accent5>
        <a:srgbClr val="000000"/>
      </a:accent5>
      <a:accent6>
        <a:srgbClr val="EA5B0C"/>
      </a:accent6>
      <a:hlink>
        <a:srgbClr val="EA5B0C"/>
      </a:hlink>
      <a:folHlink>
        <a:srgbClr val="EA5B0C"/>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DE7DF9EEC5D14C99DA06BD106A5B19" ma:contentTypeVersion="12" ma:contentTypeDescription="Create a new document." ma:contentTypeScope="" ma:versionID="b7465012e019dd499d564299704b2644">
  <xsd:schema xmlns:xsd="http://www.w3.org/2001/XMLSchema" xmlns:xs="http://www.w3.org/2001/XMLSchema" xmlns:p="http://schemas.microsoft.com/office/2006/metadata/properties" xmlns:ns3="77ae59e9-85cf-4fa1-bd31-7edbb44d5cb4" xmlns:ns4="05cc525b-1688-487d-8b89-7269a7b1e79c" targetNamespace="http://schemas.microsoft.com/office/2006/metadata/properties" ma:root="true" ma:fieldsID="f16ff49fd0af22b82407d4887f9abb68" ns3:_="" ns4:_="">
    <xsd:import namespace="77ae59e9-85cf-4fa1-bd31-7edbb44d5cb4"/>
    <xsd:import namespace="05cc525b-1688-487d-8b89-7269a7b1e7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ae59e9-85cf-4fa1-bd31-7edbb44d5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cc525b-1688-487d-8b89-7269a7b1e79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F95EF-F205-40AF-A7E1-9A822068EEDA}">
  <ds:schemaRefs>
    <ds:schemaRef ds:uri="http://schemas.microsoft.com/sharepoint/v3/contenttype/forms"/>
  </ds:schemaRefs>
</ds:datastoreItem>
</file>

<file path=customXml/itemProps2.xml><?xml version="1.0" encoding="utf-8"?>
<ds:datastoreItem xmlns:ds="http://schemas.openxmlformats.org/officeDocument/2006/customXml" ds:itemID="{7FB78D3C-E879-4A66-ADDC-3B46390D287D}">
  <ds:schemaRefs>
    <ds:schemaRef ds:uri="77ae59e9-85cf-4fa1-bd31-7edbb44d5cb4"/>
    <ds:schemaRef ds:uri="http://purl.org/dc/term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dcmitype/"/>
    <ds:schemaRef ds:uri="http://schemas.openxmlformats.org/package/2006/metadata/core-properties"/>
    <ds:schemaRef ds:uri="05cc525b-1688-487d-8b89-7269a7b1e79c"/>
    <ds:schemaRef ds:uri="http://www.w3.org/XML/1998/namespace"/>
  </ds:schemaRefs>
</ds:datastoreItem>
</file>

<file path=customXml/itemProps3.xml><?xml version="1.0" encoding="utf-8"?>
<ds:datastoreItem xmlns:ds="http://schemas.openxmlformats.org/officeDocument/2006/customXml" ds:itemID="{F61E39E1-91A9-4106-8289-B57ECDF53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ae59e9-85cf-4fa1-bd31-7edbb44d5cb4"/>
    <ds:schemaRef ds:uri="05cc525b-1688-487d-8b89-7269a7b1e7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11389</TotalTime>
  <Words>7158</Words>
  <Application>Microsoft Office PowerPoint</Application>
  <PresentationFormat>Panoramiczny</PresentationFormat>
  <Paragraphs>492</Paragraphs>
  <Slides>49</Slides>
  <Notes>33</Notes>
  <HiddenSlides>0</HiddenSlides>
  <MMClips>0</MMClips>
  <ScaleCrop>false</ScaleCrop>
  <HeadingPairs>
    <vt:vector size="6" baseType="variant">
      <vt:variant>
        <vt:lpstr>Używane czcionki</vt:lpstr>
      </vt:variant>
      <vt:variant>
        <vt:i4>7</vt:i4>
      </vt:variant>
      <vt:variant>
        <vt:lpstr>Motyw</vt:lpstr>
      </vt:variant>
      <vt:variant>
        <vt:i4>3</vt:i4>
      </vt:variant>
      <vt:variant>
        <vt:lpstr>Tytuły slajdów</vt:lpstr>
      </vt:variant>
      <vt:variant>
        <vt:i4>49</vt:i4>
      </vt:variant>
    </vt:vector>
  </HeadingPairs>
  <TitlesOfParts>
    <vt:vector size="59" baseType="lpstr">
      <vt:lpstr>Arial</vt:lpstr>
      <vt:lpstr>Calibri</vt:lpstr>
      <vt:lpstr>Calibri Light</vt:lpstr>
      <vt:lpstr>Noto Serif</vt:lpstr>
      <vt:lpstr>Open Sans</vt:lpstr>
      <vt:lpstr>Verdana</vt:lpstr>
      <vt:lpstr>Wingdings</vt:lpstr>
      <vt:lpstr>Projekt niestandardowy</vt:lpstr>
      <vt:lpstr>1_Projekt niestandardowy</vt:lpstr>
      <vt:lpstr>2_Projekt niestandardowy</vt:lpstr>
      <vt:lpstr>Waloryzacja kontraktów – w jakim miejscu jesteśmy? Prezentacja dotychczasowych doświadczeń  i wskazówek  | webinar JDP</vt:lpstr>
      <vt:lpstr>O kancelarii </vt:lpstr>
      <vt:lpstr>Prezentacja programu PowerPoint</vt:lpstr>
      <vt:lpstr>Prezentacja programu PowerPoint</vt:lpstr>
      <vt:lpstr>Prezentacja programu PowerPoint</vt:lpstr>
      <vt:lpstr>INFLACJA „ROK DO ROKU” W POLSCE W LATACH 2020 - 2022</vt:lpstr>
      <vt:lpstr>INFLACJA „ROK DO ROKU” W POLSCE W LATACH 2020 - 2022</vt:lpstr>
      <vt:lpstr>ŚREDNIA CENA ENERGII ELEKTRYCZNEJ NA TOWAROWEJ GIEŁDZIE ENERGII (TGE) – Rynek Dnia Następnego</vt:lpstr>
      <vt:lpstr>ZMIANA CEN PRODUKTÓW MIEDZIANYCH OD POCZĄTKU 2020 ROKU</vt:lpstr>
      <vt:lpstr>ZMIANA CEN PRODUKTÓW STALOWYCH OD POCZĄTKU 2020 ROKU</vt:lpstr>
      <vt:lpstr>ZMIANA CEN PRODUKTÓW NAFTOWYCH OD POCZĄTKU 2022 ROKU</vt:lpstr>
      <vt:lpstr>PODSUMOWANIE ZMIAN GOSPODARCZYCH</vt:lpstr>
      <vt:lpstr>Prezentacja programu PowerPoint</vt:lpstr>
      <vt:lpstr>Prezentacja programu PowerPoint</vt:lpstr>
      <vt:lpstr>STANOWISKO URZĘDU ZAMÓWIEŃ PUBLICZNYCH CO DO MOŻLIWOŚCI ZMIANY JUŻ ZAWARTEJ UMOWY W RAMACH PZP</vt:lpstr>
      <vt:lpstr>STANOWISKO URZĘDU ZAMÓWIEŃ PUBLICZNYCH CO DO MOŻLIWOŚCI ZMIANY JUŻ ZAWARTEJ UMOWY W RAMACH PZP</vt:lpstr>
      <vt:lpstr>STANOWISKO PROKURATORII GENERALNEJ SKARBU PAŃSTWA CO DO MOŻLIWOŚCI ZMIANY JUŻ ZAWARTEJ UMOWY W RAMACH PZP</vt:lpstr>
      <vt:lpstr>STANOWISKO PROKURATORII GENERALNEJ SKARBU PAŃSTWA CO DO MOŻLIWOŚCI ZMIANY JUŻ ZAWARTEJ UMOWY W RAMACH PZP</vt:lpstr>
      <vt:lpstr>STANOWISKO URZĘDU ZAMÓWIEŃ PUBLICZNYCH CO DO MOŻLIWOŚCI ZMIANY JUŻ ZAWARTEJ UMOWY W RAMACH PZP</vt:lpstr>
      <vt:lpstr>STANOWISKO PROKURATORII GENERALNEJ SKARBU PAŃSTWA CO DO MOŻLIWOŚCI ZMIANY JUŻ ZAWARTEJ UMOWY W RAMACH PZP</vt:lpstr>
      <vt:lpstr>„SPECUSTAWA WALORYZACYJNA”</vt:lpstr>
      <vt:lpstr>ART. 48 „SPECUSTAWY WALORYZACYJNEJ”</vt:lpstr>
      <vt:lpstr>ART. 48 „SPECUSTAWY WALORYZACYJNEJ”</vt:lpstr>
      <vt:lpstr>„SPECUSTAWA WALORYZACYJNA” A WCZEŚNIEJ OBOWIĄZUJĄCE PRZEPISY</vt:lpstr>
      <vt:lpstr>„SPECUSTAWA WALORYZACYJNA” A PZP</vt:lpstr>
      <vt:lpstr>„SPECUSTAWA WALORYZACYJNA” A PZP</vt:lpstr>
      <vt:lpstr>DZIAŁANIA ZAMAWIAJĄCYCH PUBLICZNYCH POTWIERDZAJĄCE STANOWISKA UZP ORAZ PGRP</vt:lpstr>
      <vt:lpstr>DZIAŁANIA ZAMAWIAJĄCYCH PUBLICZNYCH POTWIERDZAJĄCE STANOWISKA UZP ORAZ PGRP</vt:lpstr>
      <vt:lpstr>DZIAŁANIA ZAMAWIAJĄCYCH PUBLICZNYCH POTWIERDZAJĄCE STANOWISKA UZP ORAZ PGRP</vt:lpstr>
      <vt:lpstr>DZIAŁANIA ZAMAWIAJĄCYCH PUBLICZNYCH POTWIERDZAJĄCE STANOWISKA UZP ORAZ PGRP</vt:lpstr>
      <vt:lpstr>Prezentacja programu PowerPoint</vt:lpstr>
      <vt:lpstr>PRAWIDŁOWA POSTAWA WYKONAWCÓW CELEM UKSZTAŁTOWANIA DROGI DO ZMIANY UMOWY</vt:lpstr>
      <vt:lpstr>PRAWIDŁOWA POSTAWA WYKONAWCÓW CELEM UKSZTAŁTOWANIA DROGI DO ZMIANY UMOWY</vt:lpstr>
      <vt:lpstr>PRAWIDŁOWA POSTAWA WYKONAWCÓW CELEM UKSZTAŁTOWANIA DROGI DO ZMIANY UMOWY</vt:lpstr>
      <vt:lpstr>Prezentacja programu PowerPoint</vt:lpstr>
      <vt:lpstr>STANOWISKA INWESTORÓW WOBEC WNIOSKÓW WALORYZACYJNYCH WYKONAWCÓW</vt:lpstr>
      <vt:lpstr>STANOWISKA INWESTORÓW WOBEC WNIOSKÓW WALORYZACYJNYCH WYKONAWCÓW</vt:lpstr>
      <vt:lpstr>STANOWISKA INWESTORÓW WOBEC WNIOSKÓW WALORYZACYJNYCH WYKONAWCÓW</vt:lpstr>
      <vt:lpstr>STANOWISKA INWESTORÓW WOBEC WNIOSKÓW WALORYZACYJNYCH WYKONAWCÓW</vt:lpstr>
      <vt:lpstr>PRAWIDŁOWA POSTAWA WYKONAWCÓW CELEM UKSZTAŁTOWANIA DROGI DO ZMIANY UMOWY</vt:lpstr>
      <vt:lpstr>PRAWIDŁOWA POSTAWA WYKONAWCÓW CELEM UKSZTAŁTOWANIA DROGI DO ZMIANY UMOWY</vt:lpstr>
      <vt:lpstr>PRAWIDŁOWA POSTAWA WYKONAWCÓW CELEM UKSZTAŁTOWANIA DROGI DO ZMIANY UMOWY</vt:lpstr>
      <vt:lpstr>PRAWIDŁOWA POSTAWA WYKONAWCÓW CELEM UKSZTAŁTOWANIA DROGI DO ZMIANY UMOWY</vt:lpstr>
      <vt:lpstr>PRAWIDŁOWA POSTAWA WYKONAWCÓW CELEM UKSZTAŁTOWANIA DROGI DO ZMIANY UMOWY</vt:lpstr>
      <vt:lpstr>PRAWIDŁOWA POSTAWA WYKONAWCÓW CELEM UKSZTAŁTOWANIA DROGI DO ZMIANY UMOWY</vt:lpstr>
      <vt:lpstr>PRAWIDŁOWA POSTAWA WYKONAWCÓW CELEM UKSZTAŁTOWANIA DROGI DO ZMIANY UMOWY</vt:lpstr>
      <vt:lpstr>PRAWIDŁOWA POSTAWA WYKONAWCÓW CELEM UKSZTAŁTOWANIA DROGI DO ZMIANY UMOWY</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Aneta Strypikowska</dc:creator>
  <cp:lastModifiedBy>Anna Wójcik</cp:lastModifiedBy>
  <cp:revision>384</cp:revision>
  <dcterms:created xsi:type="dcterms:W3CDTF">2021-03-17T09:18:17Z</dcterms:created>
  <dcterms:modified xsi:type="dcterms:W3CDTF">2023-02-15T09:18:50Z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0x010100FCDE7DF9EEC5D14C99DA06BD106A5B19</vt:lpwstr>
  </property>
</Properties>
</file>